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19"/>
  </p:notesMasterIdLst>
  <p:handoutMasterIdLst>
    <p:handoutMasterId r:id="rId20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3" r:id="rId16"/>
    <p:sldId id="327" r:id="rId17"/>
    <p:sldId id="269" r:id="rId1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96" d="100"/>
          <a:sy n="96" d="100"/>
        </p:scale>
        <p:origin x="600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 bwMode="gray">
          <a:xfrm>
            <a:off x="2908548" y="4522304"/>
            <a:ext cx="3691035" cy="52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95736" y="660838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2079145" y="1860712"/>
            <a:ext cx="3665672" cy="47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kern="0" dirty="0"/>
              <a:t>Working with Database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7848" y="0"/>
            <a:ext cx="8229600" cy="650336"/>
          </a:xfrm>
        </p:spPr>
        <p:txBody>
          <a:bodyPr>
            <a:noAutofit/>
          </a:bodyPr>
          <a:lstStyle/>
          <a:p>
            <a:r>
              <a:rPr lang="en-GB" sz="3600" b="1" dirty="0"/>
              <a:t>Working with Database</a:t>
            </a:r>
            <a:endParaRPr lang="en-IN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848" y="465922"/>
            <a:ext cx="8229600" cy="438912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endParaRPr lang="en-IN" sz="1800" kern="0" dirty="0"/>
          </a:p>
          <a:p>
            <a:pPr>
              <a:spcAft>
                <a:spcPts val="400"/>
              </a:spcAft>
            </a:pPr>
            <a:r>
              <a:rPr lang="en-IN" sz="2400" kern="0" dirty="0"/>
              <a:t>Extracting data from a database tables.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Joining within the database component.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Joining outside the database component.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Writing data to a database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Database to database transfer (ELT Components)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Dynamic database lookup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How to execute multiple SQL queries through </a:t>
            </a:r>
            <a:r>
              <a:rPr lang="en-IN" sz="2400" kern="0" dirty="0" err="1"/>
              <a:t>Talend</a:t>
            </a:r>
            <a:r>
              <a:rPr lang="en-IN" sz="2400" kern="0" dirty="0"/>
              <a:t>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How to share same Database connections with Child jobs.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Implementing slowly changing dimensions Type 1 (SCD Type1).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Implementing slowly changing dimensions Type 2 (SCD Type2).</a:t>
            </a:r>
          </a:p>
          <a:p>
            <a:pPr>
              <a:spcAft>
                <a:spcPts val="400"/>
              </a:spcAft>
            </a:pPr>
            <a:r>
              <a:rPr lang="en-IN" sz="2400" kern="0" dirty="0"/>
              <a:t>Implementing slowly changing dimensions Type 3 (SCD Type3).</a:t>
            </a:r>
            <a:endParaRPr lang="en-IN" sz="3200" kern="0" dirty="0"/>
          </a:p>
        </p:txBody>
      </p:sp>
      <p:sp>
        <p:nvSpPr>
          <p:cNvPr id="8" name="Rectangle 7"/>
          <p:cNvSpPr/>
          <p:nvPr/>
        </p:nvSpPr>
        <p:spPr>
          <a:xfrm>
            <a:off x="2123728" y="660838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5413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4000" dirty="0"/>
              <a:t>Extracting data from a database tables.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15413" y="10210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IN" kern="0" dirty="0"/>
              <a:t>Use the repository metadata object for </a:t>
            </a:r>
            <a:r>
              <a:rPr lang="en-IN" b="1" kern="0" dirty="0"/>
              <a:t>MySQL</a:t>
            </a:r>
            <a:r>
              <a:rPr lang="en-IN" kern="0" dirty="0"/>
              <a:t> database “</a:t>
            </a:r>
            <a:r>
              <a:rPr lang="en-IN" b="1" kern="0" dirty="0"/>
              <a:t>world</a:t>
            </a:r>
            <a:r>
              <a:rPr lang="en-IN" kern="0" dirty="0"/>
              <a:t>” and extract data from following tables:</a:t>
            </a:r>
          </a:p>
          <a:p>
            <a:pPr>
              <a:buFont typeface="Wingdings" charset="2"/>
              <a:buNone/>
            </a:pPr>
            <a:endParaRPr lang="en-IN" kern="0" dirty="0"/>
          </a:p>
          <a:p>
            <a:pPr>
              <a:buFont typeface="Wingdings" charset="2"/>
              <a:buNone/>
            </a:pPr>
            <a:r>
              <a:rPr lang="en-IN" kern="0" dirty="0"/>
              <a:t>City</a:t>
            </a:r>
          </a:p>
          <a:p>
            <a:pPr>
              <a:buFont typeface="Wingdings" charset="2"/>
              <a:buNone/>
            </a:pPr>
            <a:r>
              <a:rPr lang="en-IN" kern="0" dirty="0"/>
              <a:t>Country</a:t>
            </a:r>
          </a:p>
          <a:p>
            <a:pPr>
              <a:buFont typeface="Wingdings" charset="2"/>
              <a:buNone/>
            </a:pPr>
            <a:r>
              <a:rPr lang="en-IN" kern="0" dirty="0" err="1"/>
              <a:t>countryLanguage</a:t>
            </a:r>
            <a:endParaRPr lang="en-IN" kern="0" dirty="0"/>
          </a:p>
        </p:txBody>
      </p:sp>
      <p:sp>
        <p:nvSpPr>
          <p:cNvPr id="13" name="Rectangle 12"/>
          <p:cNvSpPr/>
          <p:nvPr/>
        </p:nvSpPr>
        <p:spPr>
          <a:xfrm>
            <a:off x="2123728" y="660838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6265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Joining within the database component.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6265" y="623515"/>
            <a:ext cx="8229600" cy="3653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Write SQL Query with in </a:t>
            </a:r>
            <a:r>
              <a:rPr lang="en-IN" b="1" dirty="0" err="1"/>
              <a:t>tMysqlInput</a:t>
            </a:r>
            <a:r>
              <a:rPr lang="en-IN" dirty="0"/>
              <a:t> component to retrieve data.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GB" sz="1900" dirty="0"/>
              <a:t>Select ID,</a:t>
            </a:r>
          </a:p>
          <a:p>
            <a:pPr>
              <a:buNone/>
            </a:pPr>
            <a:r>
              <a:rPr lang="en-GB" sz="1900" dirty="0"/>
              <a:t>               </a:t>
            </a:r>
            <a:r>
              <a:rPr lang="en-GB" sz="1900" dirty="0" err="1"/>
              <a:t>a.Name</a:t>
            </a:r>
            <a:r>
              <a:rPr lang="en-GB" sz="1900" dirty="0"/>
              <a:t> as </a:t>
            </a:r>
            <a:r>
              <a:rPr lang="en-GB" sz="1900" dirty="0" err="1"/>
              <a:t>CityName</a:t>
            </a:r>
            <a:r>
              <a:rPr lang="en-GB" sz="1900" dirty="0"/>
              <a:t>,</a:t>
            </a:r>
          </a:p>
          <a:p>
            <a:pPr>
              <a:buNone/>
            </a:pPr>
            <a:r>
              <a:rPr lang="en-GB" sz="1900" dirty="0"/>
              <a:t>               </a:t>
            </a:r>
            <a:r>
              <a:rPr lang="en-GB" sz="1900" dirty="0" err="1"/>
              <a:t>b.Name</a:t>
            </a:r>
            <a:r>
              <a:rPr lang="en-GB" sz="1900" dirty="0"/>
              <a:t> as </a:t>
            </a:r>
            <a:r>
              <a:rPr lang="en-GB" sz="1900" dirty="0" err="1"/>
              <a:t>CountryName</a:t>
            </a:r>
            <a:r>
              <a:rPr lang="en-GB" sz="1900" dirty="0"/>
              <a:t>,</a:t>
            </a:r>
          </a:p>
          <a:p>
            <a:pPr>
              <a:buNone/>
            </a:pPr>
            <a:r>
              <a:rPr lang="en-GB" sz="1900" dirty="0"/>
              <a:t>               Continent,</a:t>
            </a:r>
          </a:p>
          <a:p>
            <a:pPr>
              <a:buNone/>
            </a:pPr>
            <a:r>
              <a:rPr lang="en-GB" sz="1900" dirty="0"/>
              <a:t>                District</a:t>
            </a:r>
          </a:p>
          <a:p>
            <a:pPr>
              <a:buNone/>
            </a:pPr>
            <a:r>
              <a:rPr lang="en-GB" sz="1900" dirty="0"/>
              <a:t>from city a, country b</a:t>
            </a:r>
          </a:p>
          <a:p>
            <a:pPr>
              <a:buNone/>
            </a:pPr>
            <a:r>
              <a:rPr lang="en-GB" sz="1900" dirty="0"/>
              <a:t>where </a:t>
            </a:r>
            <a:r>
              <a:rPr lang="en-GB" sz="1900" dirty="0" err="1"/>
              <a:t>a.CountryCode</a:t>
            </a:r>
            <a:r>
              <a:rPr lang="en-GB" sz="1900" dirty="0"/>
              <a:t>=</a:t>
            </a:r>
            <a:r>
              <a:rPr lang="en-GB" sz="1900" dirty="0" err="1"/>
              <a:t>b.Code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065" y="1000730"/>
            <a:ext cx="3038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4078" y="2055811"/>
            <a:ext cx="4032448" cy="284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6022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Joining outside the database component.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6022" y="627834"/>
            <a:ext cx="8229600" cy="1781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We can use two </a:t>
            </a:r>
            <a:r>
              <a:rPr lang="en-IN" b="1" dirty="0" err="1"/>
              <a:t>tMysqlInput</a:t>
            </a:r>
            <a:r>
              <a:rPr lang="en-IN" dirty="0"/>
              <a:t> components to join/ look up data. In this scenario, data will be downloaded from database server to staging area/disc and then join will be performed on the Talend server.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66" y="1876265"/>
            <a:ext cx="48672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372206" y="5771673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779" y="2062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Writing data to a database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5779" y="772482"/>
            <a:ext cx="8229600" cy="1637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We can use </a:t>
            </a:r>
            <a:r>
              <a:rPr lang="en-IN" b="1" i="1" dirty="0" err="1"/>
              <a:t>tMySQLOutput</a:t>
            </a:r>
            <a:r>
              <a:rPr lang="en-IN" dirty="0"/>
              <a:t> and </a:t>
            </a:r>
            <a:r>
              <a:rPr lang="en-IN" b="1" i="1" dirty="0" err="1"/>
              <a:t>tMysqlBulkExec</a:t>
            </a:r>
            <a:r>
              <a:rPr lang="en-IN" dirty="0"/>
              <a:t> components to load data to database.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Example: Read </a:t>
            </a:r>
            <a:r>
              <a:rPr lang="en-IN" b="1" i="1" dirty="0"/>
              <a:t>EMPLOYEE_INPUT1.xlsx </a:t>
            </a:r>
            <a:r>
              <a:rPr lang="en-IN" dirty="0"/>
              <a:t>file and loads data to database table.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890" y="2085555"/>
            <a:ext cx="3648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205" y="0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Writing data to a database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5861" y="1242784"/>
            <a:ext cx="8229600" cy="163753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4827" y="612068"/>
            <a:ext cx="8229600" cy="4536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000" b="1" dirty="0"/>
              <a:t>Action on Table</a:t>
            </a:r>
          </a:p>
          <a:p>
            <a:endParaRPr lang="en-US" sz="2000" b="1" dirty="0"/>
          </a:p>
          <a:p>
            <a:endParaRPr lang="en-GB" sz="1100" dirty="0"/>
          </a:p>
          <a:p>
            <a:r>
              <a:rPr lang="en-GB" dirty="0">
                <a:latin typeface="Constantia (Body)"/>
              </a:rPr>
              <a:t>On the table defined, you can perform one of the following operations:</a:t>
            </a:r>
          </a:p>
          <a:p>
            <a:endParaRPr lang="en-GB" dirty="0">
              <a:latin typeface="Constantia (Body)"/>
            </a:endParaRP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Default</a:t>
            </a:r>
            <a:r>
              <a:rPr lang="en-GB" dirty="0">
                <a:latin typeface="Constantia (Body)"/>
              </a:rPr>
              <a:t>: No operation is carried out.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Drop and create a table</a:t>
            </a:r>
            <a:r>
              <a:rPr lang="en-GB" dirty="0">
                <a:latin typeface="Constantia (Body)"/>
              </a:rPr>
              <a:t>: The table is removed and created again.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Create a table</a:t>
            </a:r>
            <a:r>
              <a:rPr lang="en-GB" dirty="0">
                <a:latin typeface="Constantia (Body)"/>
              </a:rPr>
              <a:t>: The table does not exist and gets created.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Create a table if not exists</a:t>
            </a:r>
            <a:r>
              <a:rPr lang="en-GB" dirty="0">
                <a:latin typeface="Constantia (Body)"/>
              </a:rPr>
              <a:t>: The table is created if it does not exist.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Drop a table if exists and create</a:t>
            </a:r>
            <a:r>
              <a:rPr lang="en-GB" dirty="0">
                <a:latin typeface="Constantia (Body)"/>
              </a:rPr>
              <a:t>: The table is removed if it already exists and created again.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Clear  a table</a:t>
            </a:r>
            <a:r>
              <a:rPr lang="en-GB" dirty="0">
                <a:latin typeface="Constantia (Body)"/>
              </a:rPr>
              <a:t>: The table content is deleted.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Truncate table</a:t>
            </a:r>
            <a:r>
              <a:rPr lang="en-GB" dirty="0">
                <a:latin typeface="Constantia (Body)"/>
              </a:rPr>
              <a:t>: The table content is quickly deleted. However, you will not be able to rollback the operation.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IN" dirty="0">
              <a:latin typeface="Constantia (Body)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5820" y="-292"/>
            <a:ext cx="8229600" cy="794352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IN" sz="3600" dirty="0"/>
              <a:t>Writing data to a database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5192" y="485996"/>
            <a:ext cx="8229600" cy="4536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000" b="1" dirty="0"/>
              <a:t>Action on Data</a:t>
            </a:r>
          </a:p>
          <a:p>
            <a:endParaRPr lang="en-GB" sz="1100" dirty="0"/>
          </a:p>
          <a:p>
            <a:r>
              <a:rPr lang="en-GB" dirty="0">
                <a:latin typeface="Constantia (Body)"/>
              </a:rPr>
              <a:t>On the data of the table defined, you can perform: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Insert: </a:t>
            </a:r>
            <a:r>
              <a:rPr lang="en-GB" dirty="0">
                <a:latin typeface="Constantia (Body)"/>
              </a:rPr>
              <a:t>Add new entries to the table. If duplicates are found, the job stops.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Update: </a:t>
            </a:r>
            <a:r>
              <a:rPr lang="en-GB" dirty="0">
                <a:latin typeface="Constantia (Body)"/>
              </a:rPr>
              <a:t>Make changes to existing entries.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Insert or update: </a:t>
            </a:r>
            <a:r>
              <a:rPr lang="en-GB" dirty="0">
                <a:latin typeface="Constantia (Body)"/>
              </a:rPr>
              <a:t>inserts a new record. If the record with the given reference already exists, an update would be made.</a:t>
            </a:r>
          </a:p>
          <a:p>
            <a:endParaRPr lang="en-GB" b="1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Update or insert: </a:t>
            </a:r>
            <a:r>
              <a:rPr lang="en-GB" dirty="0">
                <a:latin typeface="Constantia (Body)"/>
              </a:rPr>
              <a:t>updates the record with the given reference. If the record does not exist, a new record would be inserted.</a:t>
            </a:r>
          </a:p>
          <a:p>
            <a:endParaRPr lang="en-GB" b="1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Delete: </a:t>
            </a:r>
            <a:r>
              <a:rPr lang="en-GB" dirty="0">
                <a:latin typeface="Constantia (Body)"/>
              </a:rPr>
              <a:t>Remove entries corresponding to the input flow.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Replace: </a:t>
            </a:r>
            <a:r>
              <a:rPr lang="en-GB" dirty="0">
                <a:latin typeface="Constantia (Body)"/>
              </a:rPr>
              <a:t>Add new entries to the table. If an old row in the table has the same value as a new row for a PRIMARY KEY or a UNIQUE index, the old row is deleted before the new row is inserted.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Insert or update on duplicate key or unique index: </a:t>
            </a:r>
            <a:r>
              <a:rPr lang="en-GB" dirty="0">
                <a:latin typeface="Constantia (Body)"/>
              </a:rPr>
              <a:t>Add entries if the inserted value does not exist or update entries if the inserted value already exists and there is a risk of violating a unique index or primary key.</a:t>
            </a:r>
          </a:p>
          <a:p>
            <a:endParaRPr lang="en-GB" dirty="0">
              <a:latin typeface="Constantia (Body)"/>
            </a:endParaRPr>
          </a:p>
          <a:p>
            <a:r>
              <a:rPr lang="en-GB" b="1" dirty="0">
                <a:latin typeface="Constantia (Body)"/>
              </a:rPr>
              <a:t>Insert Ignore: </a:t>
            </a:r>
            <a:r>
              <a:rPr lang="en-GB" dirty="0">
                <a:latin typeface="Constantia (Body)"/>
              </a:rPr>
              <a:t>Add only new rows to prevent duplicate key errors.</a:t>
            </a: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 (Body)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602022" y="1882147"/>
            <a:ext cx="3453008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b="1" kern="0" dirty="0"/>
              <a:t>Questions?</a:t>
            </a:r>
            <a:endParaRPr lang="en-IN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95736" y="660838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Copyright © 2014 by Vikram Takkar. All Rights Reserved..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5b50f1c-fe35-411b-97c8-2d455c688f70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27380</TotalTime>
  <Words>645</Words>
  <Application>Microsoft Office PowerPoint</Application>
  <PresentationFormat>On-screen Show (16:9)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 Light</vt:lpstr>
      <vt:lpstr>Constantia (Body)</vt:lpstr>
      <vt:lpstr>Geneva</vt:lpstr>
      <vt:lpstr>STKaiti</vt:lpstr>
      <vt:lpstr>Symbol</vt:lpstr>
      <vt:lpstr>Trebuchet MS</vt:lpstr>
      <vt:lpstr>Wingdings</vt:lpstr>
      <vt:lpstr>Wingdings 2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PowerPoint Presentation</vt:lpstr>
      <vt:lpstr>Working with Database</vt:lpstr>
      <vt:lpstr>Extracting data from a database tables.</vt:lpstr>
      <vt:lpstr>Joining within the database component.</vt:lpstr>
      <vt:lpstr>Joining outside the database component.</vt:lpstr>
      <vt:lpstr>Writing data to a database</vt:lpstr>
      <vt:lpstr>Writing data to a database</vt:lpstr>
      <vt:lpstr>Writing data to a database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2088</cp:revision>
  <cp:lastPrinted>2015-11-28T12:28:20Z</cp:lastPrinted>
  <dcterms:created xsi:type="dcterms:W3CDTF">2007-05-25T22:38:05Z</dcterms:created>
  <dcterms:modified xsi:type="dcterms:W3CDTF">2018-02-15T16:48:39Z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