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741" r:id="rId6"/>
    <p:sldMasterId id="2147483746" r:id="rId7"/>
    <p:sldMasterId id="2147483754" r:id="rId8"/>
  </p:sldMasterIdLst>
  <p:notesMasterIdLst>
    <p:notesMasterId r:id="rId17"/>
  </p:notesMasterIdLst>
  <p:handoutMasterIdLst>
    <p:handoutMasterId r:id="rId18"/>
  </p:handoutMasterIdLst>
  <p:sldIdLst>
    <p:sldId id="256" r:id="rId9"/>
    <p:sldId id="297" r:id="rId10"/>
    <p:sldId id="322" r:id="rId11"/>
    <p:sldId id="321" r:id="rId12"/>
    <p:sldId id="312" r:id="rId13"/>
    <p:sldId id="313" r:id="rId14"/>
    <p:sldId id="323" r:id="rId15"/>
    <p:sldId id="269" r:id="rId16"/>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46E00"/>
    <a:srgbClr val="FEBB1E"/>
    <a:srgbClr val="00008C"/>
    <a:srgbClr val="FFCC00"/>
    <a:srgbClr val="00CCFF"/>
    <a:srgbClr val="001EFF"/>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2966" autoAdjust="0"/>
  </p:normalViewPr>
  <p:slideViewPr>
    <p:cSldViewPr snapToGrid="0">
      <p:cViewPr varScale="1">
        <p:scale>
          <a:sx n="96" d="100"/>
          <a:sy n="96" d="100"/>
        </p:scale>
        <p:origin x="600" y="7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8</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4.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5.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363" indent="-233363">
              <a:buFont typeface="Wingdings" pitchFamily="2" charset="2"/>
              <a:buChar char="§"/>
              <a:defRPr>
                <a:solidFill>
                  <a:schemeClr val="tx1">
                    <a:lumMod val="75000"/>
                  </a:schemeClr>
                </a:solidFill>
              </a:defRPr>
            </a:lvl1pPr>
            <a:lvl2pPr marL="457200" indent="-209550">
              <a:buFont typeface="Arial" pitchFamily="34" charset="0"/>
              <a:buChar char="–"/>
              <a:defRPr>
                <a:solidFill>
                  <a:schemeClr val="tx1">
                    <a:lumMod val="75000"/>
                  </a:schemeClr>
                </a:solidFill>
              </a:defRPr>
            </a:lvl2pPr>
            <a:lvl3pPr marL="690563" indent="-233363">
              <a:tabLst/>
              <a:defRPr>
                <a:solidFill>
                  <a:schemeClr val="tx1">
                    <a:lumMod val="75000"/>
                  </a:schemeClr>
                </a:solidFill>
              </a:defRPr>
            </a:lvl3pPr>
            <a:lvl4pPr marL="914400" indent="-223838">
              <a:buFont typeface="Trebuchet MS" pitchFamily="34" charset="0"/>
              <a:buChar char="-"/>
              <a:defRPr>
                <a:solidFill>
                  <a:schemeClr val="tx1">
                    <a:lumMod val="75000"/>
                  </a:schemeClr>
                </a:solidFill>
              </a:defRPr>
            </a:lvl4pPr>
            <a:lvl5pPr marL="1147763" indent="-223838">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89259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64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19209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2" name="Picture 3" descr="C:\Users\295543\Desktop\GettyImages-532100863.jp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flipH="1">
            <a:off x="-1"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0" y="1308101"/>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358" tIns="45679" rIns="91358" bIns="45679" numCol="1" rtlCol="0" anchor="ctr" anchorCtr="0" compatLnSpc="1">
            <a:prstTxWarp prst="textNoShape">
              <a:avLst/>
            </a:prstTxWarp>
          </a:bodyPr>
          <a:lstStyle/>
          <a:p>
            <a:pPr defTabSz="913478"/>
            <a:endParaRPr lang="en-IN" sz="1400" dirty="0">
              <a:solidFill>
                <a:srgbClr val="7C7C7C"/>
              </a:solidFill>
              <a:ea typeface="+mj-ea"/>
            </a:endParaRPr>
          </a:p>
        </p:txBody>
      </p:sp>
      <p:sp>
        <p:nvSpPr>
          <p:cNvPr id="21" name="TextBox 20"/>
          <p:cNvSpPr txBox="1"/>
          <p:nvPr userDrawn="1"/>
        </p:nvSpPr>
        <p:spPr>
          <a:xfrm>
            <a:off x="5105460" y="4705350"/>
            <a:ext cx="4138501" cy="230750"/>
          </a:xfrm>
          <a:prstGeom prst="rect">
            <a:avLst/>
          </a:prstGeom>
          <a:noFill/>
        </p:spPr>
        <p:txBody>
          <a:bodyPr wrap="square" lIns="91358" tIns="45679" rIns="91358" bIns="45679"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91464" y="57150"/>
            <a:ext cx="1304647" cy="745512"/>
          </a:xfrm>
          <a:prstGeom prst="rect">
            <a:avLst/>
          </a:prstGeom>
        </p:spPr>
      </p:pic>
      <p:sp>
        <p:nvSpPr>
          <p:cNvPr id="10" name="Rectangle 84"/>
          <p:cNvSpPr>
            <a:spLocks noGrp="1" noChangeArrowheads="1"/>
          </p:cNvSpPr>
          <p:nvPr>
            <p:ph type="subTitle" idx="1" hasCustomPrompt="1"/>
          </p:nvPr>
        </p:nvSpPr>
        <p:spPr>
          <a:xfrm>
            <a:off x="360810" y="2759446"/>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5036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33117" indent="-233117">
              <a:buFont typeface="Wingdings" pitchFamily="2" charset="2"/>
              <a:buChar char="§"/>
              <a:defRPr>
                <a:solidFill>
                  <a:schemeClr val="tx1">
                    <a:lumMod val="75000"/>
                  </a:schemeClr>
                </a:solidFill>
              </a:defRPr>
            </a:lvl1pPr>
            <a:lvl2pPr marL="456710" indent="-209345">
              <a:buFont typeface="Arial" pitchFamily="34" charset="0"/>
              <a:buChar char="–"/>
              <a:defRPr>
                <a:solidFill>
                  <a:schemeClr val="tx1">
                    <a:lumMod val="75000"/>
                  </a:schemeClr>
                </a:solidFill>
              </a:defRPr>
            </a:lvl2pPr>
            <a:lvl3pPr marL="689866" indent="-233117">
              <a:tabLst/>
              <a:defRPr>
                <a:solidFill>
                  <a:schemeClr val="tx1">
                    <a:lumMod val="75000"/>
                  </a:schemeClr>
                </a:solidFill>
              </a:defRPr>
            </a:lvl3pPr>
            <a:lvl4pPr marL="913478" indent="-223592">
              <a:buFont typeface="Trebuchet MS" pitchFamily="34" charset="0"/>
              <a:buChar char="-"/>
              <a:defRPr>
                <a:solidFill>
                  <a:schemeClr val="tx1">
                    <a:lumMod val="75000"/>
                  </a:schemeClr>
                </a:solidFill>
              </a:defRPr>
            </a:lvl4pPr>
            <a:lvl5pPr marL="1146594" indent="-223592">
              <a:buFont typeface="Calibri Light" pitchFamily="34" charset="0"/>
              <a:buChar cha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noFill/>
          <a:ln>
            <a:noFill/>
          </a:ln>
        </p:spPr>
        <p:txBody>
          <a:bodyPr/>
          <a:lstStyle/>
          <a:p>
            <a:r>
              <a:rPr lang="en-US" dirty="0"/>
              <a:t>Click to Edit Master Title Style</a:t>
            </a:r>
          </a:p>
        </p:txBody>
      </p:sp>
    </p:spTree>
    <p:extLst>
      <p:ext uri="{BB962C8B-B14F-4D97-AF65-F5344CB8AC3E}">
        <p14:creationId xmlns:p14="http://schemas.microsoft.com/office/powerpoint/2010/main" val="370005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140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9"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812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8541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132285"/>
            <a:ext cx="8229600" cy="3394472"/>
          </a:xfrm>
          <a:prstGeom prst="rect">
            <a:avLst/>
          </a:prstGeom>
        </p:spPr>
        <p:txBody>
          <a:bodyPr lIns="91438" tIns="45719" rIns="91438" bIns="45719"/>
          <a:lstStyle>
            <a:lvl1pPr>
              <a:buClrTx/>
              <a:defRPr/>
            </a:lvl1pPr>
            <a:lvl2pPr>
              <a:buClrTx/>
              <a:defRPr/>
            </a:lvl2pPr>
            <a:lvl3pPr>
              <a:buClrTx/>
              <a:defRPr sz="1425"/>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698753" y="109540"/>
            <a:ext cx="6215063" cy="477052"/>
          </a:xfrm>
          <a:prstGeom prst="rect">
            <a:avLst/>
          </a:prstGeom>
        </p:spPr>
        <p:txBody>
          <a:bodyPr lIns="91438" tIns="45719" rIns="91438" bIns="45719"/>
          <a:lstStyle/>
          <a:p>
            <a:r>
              <a:rPr lang="en-US"/>
              <a:t>Click to edit Master title style</a:t>
            </a:r>
          </a:p>
        </p:txBody>
      </p:sp>
    </p:spTree>
    <p:extLst>
      <p:ext uri="{BB962C8B-B14F-4D97-AF65-F5344CB8AC3E}">
        <p14:creationId xmlns:p14="http://schemas.microsoft.com/office/powerpoint/2010/main" val="14545528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1849101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3740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77552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1840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5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6"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8" y="240427"/>
            <a:ext cx="8594260" cy="384721"/>
          </a:xfrm>
        </p:spPr>
        <p:txBody>
          <a:bodyPr/>
          <a:lstStyle>
            <a:lvl1pPr>
              <a:defRPr b="0"/>
            </a:lvl1pPr>
          </a:lstStyle>
          <a:p>
            <a:r>
              <a:rPr lang="en-US" dirty="0"/>
              <a:t>Click to Edit Master Title Style</a:t>
            </a:r>
          </a:p>
        </p:txBody>
      </p:sp>
    </p:spTree>
    <p:extLst>
      <p:ext uri="{BB962C8B-B14F-4D97-AF65-F5344CB8AC3E}">
        <p14:creationId xmlns:p14="http://schemas.microsoft.com/office/powerpoint/2010/main" val="329645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579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2C028D55-8EE5-4EF3-A834-B285C6B92E86}" type="datetime1">
              <a:rPr lang="en-US">
                <a:solidFill>
                  <a:prstClr val="black">
                    <a:tint val="75000"/>
                  </a:prstClr>
                </a:solidFill>
                <a:latin typeface="Arial"/>
              </a:rPr>
              <a:pPr/>
              <a:t>2/15/2018</a:t>
            </a:fld>
            <a:endParaRPr lang="en-US" dirty="0">
              <a:solidFill>
                <a:prstClr val="black">
                  <a:tint val="75000"/>
                </a:prstClr>
              </a:solidFill>
              <a:latin typeface="Aria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dirty="0">
              <a:solidFill>
                <a:prstClr val="black">
                  <a:tint val="75000"/>
                </a:prstClr>
              </a:solidFill>
              <a:latin typeface="Aria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E4E20EE1-9F3A-4444-A409-BC55FA34097F}" type="slidenum">
              <a:rPr lang="en-US">
                <a:solidFill>
                  <a:prstClr val="black">
                    <a:tint val="75000"/>
                  </a:prstClr>
                </a:solidFill>
                <a:latin typeface="Arial"/>
              </a:rPr>
              <a:pPr/>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46944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2/15/2018</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descr="C:\Users\10610354\Desktop\pptx_bgImg.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bwMode="auto">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IN" sz="1400" dirty="0">
              <a:solidFill>
                <a:srgbClr val="7C7C7C"/>
              </a:solidFill>
              <a:ea typeface="+mj-ea"/>
            </a:endParaRPr>
          </a:p>
        </p:txBody>
      </p:sp>
      <p:sp>
        <p:nvSpPr>
          <p:cNvPr id="21" name="TextBox 20"/>
          <p:cNvSpPr txBox="1"/>
          <p:nvPr userDrawn="1"/>
        </p:nvSpPr>
        <p:spPr>
          <a:xfrm>
            <a:off x="5105400" y="4705350"/>
            <a:ext cx="4138501" cy="230832"/>
          </a:xfrm>
          <a:prstGeom prst="rect">
            <a:avLst/>
          </a:prstGeom>
          <a:noFill/>
        </p:spPr>
        <p:txBody>
          <a:bodyPr wrap="square" rtlCol="0">
            <a:spAutoFit/>
          </a:bodyPr>
          <a:lstStyle/>
          <a:p>
            <a:r>
              <a:rPr lang="en-US" sz="900" dirty="0">
                <a:solidFill>
                  <a:srgbClr val="FFFFFF"/>
                </a:solidFill>
                <a:latin typeface="Calibri Light"/>
                <a:cs typeface="Calibri Light"/>
              </a:rPr>
              <a:t>©Larsen &amp; Toubro </a:t>
            </a:r>
            <a:r>
              <a:rPr lang="en-US" sz="900" dirty="0" err="1">
                <a:solidFill>
                  <a:srgbClr val="FFFFFF"/>
                </a:solidFill>
                <a:latin typeface="Calibri Light"/>
                <a:cs typeface="Calibri Light"/>
              </a:rPr>
              <a:t>Infotech</a:t>
            </a:r>
            <a:r>
              <a:rPr lang="en-US" sz="900" dirty="0">
                <a:solidFill>
                  <a:srgbClr val="FFFFFF"/>
                </a:solidFill>
                <a:latin typeface="Calibri Light"/>
                <a:cs typeface="Calibri Light"/>
              </a:rPr>
              <a:t> Ltd. Privileged and Confidential</a:t>
            </a:r>
          </a:p>
        </p:txBody>
      </p:sp>
      <p:pic>
        <p:nvPicPr>
          <p:cNvPr id="22" name="Picture 21" descr="LNT InfotechWhite.ai"/>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91400" y="57150"/>
            <a:ext cx="1304647" cy="745512"/>
          </a:xfrm>
          <a:prstGeom prst="rect">
            <a:avLst/>
          </a:prstGeom>
        </p:spPr>
      </p:pic>
      <p:sp>
        <p:nvSpPr>
          <p:cNvPr id="10" name="Rectangle 84"/>
          <p:cNvSpPr>
            <a:spLocks noGrp="1" noChangeArrowheads="1"/>
          </p:cNvSpPr>
          <p:nvPr>
            <p:ph type="subTitle" idx="1" hasCustomPrompt="1"/>
          </p:nvPr>
        </p:nvSpPr>
        <p:spPr>
          <a:xfrm>
            <a:off x="360810" y="2759444"/>
            <a:ext cx="5556738" cy="221456"/>
          </a:xfrm>
          <a:ln>
            <a:noFill/>
          </a:ln>
        </p:spPr>
        <p:txBody>
          <a:bodyPr anchor="ctr" anchorCtr="0"/>
          <a:lstStyle>
            <a:lvl1pPr marL="0" indent="0">
              <a:buFont typeface="Symbol" pitchFamily="18" charset="2"/>
              <a:buNone/>
              <a:defRPr sz="1400" b="0" i="0">
                <a:solidFill>
                  <a:srgbClr val="FFFFFF"/>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381977" y="1962150"/>
            <a:ext cx="5556738" cy="415498"/>
          </a:xfrm>
          <a:noFill/>
          <a:ln w="9525">
            <a:noFill/>
            <a:miter lim="800000"/>
            <a:headEnd/>
            <a:tailEnd/>
          </a:ln>
          <a:extLst/>
        </p:spPr>
        <p:txBody>
          <a:bodyPr anchor="b"/>
          <a:lstStyle>
            <a:lvl1pPr>
              <a:defRPr sz="2700" b="0" i="0">
                <a:solidFill>
                  <a:schemeClr val="bg1"/>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9507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5.xml"/><Relationship Id="rId7" Type="http://schemas.openxmlformats.org/officeDocument/2006/relationships/image" Target="../media/image9.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4.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5.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5" r:id="rId2"/>
    <p:sldLayoutId id="2147483663" r:id="rId3"/>
    <p:sldLayoutId id="2147483680" r:id="rId4"/>
    <p:sldLayoutId id="2147483740" r:id="rId5"/>
    <p:sldLayoutId id="2147483753" r:id="rId6"/>
    <p:sldLayoutId id="2147483762" r:id="rId7"/>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17" y="973666"/>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00" y="19431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
        <p:nvSpPr>
          <p:cNvPr id="15" name="TextBox 14"/>
          <p:cNvSpPr txBox="1"/>
          <p:nvPr userDrawn="1"/>
        </p:nvSpPr>
        <p:spPr>
          <a:xfrm>
            <a:off x="518746" y="4827360"/>
            <a:ext cx="2959099" cy="230832"/>
          </a:xfrm>
          <a:prstGeom prst="rect">
            <a:avLst/>
          </a:prstGeom>
          <a:noFill/>
        </p:spPr>
        <p:txBody>
          <a:bodyPr wrap="square"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203440" y="4784348"/>
            <a:ext cx="1174750" cy="316857"/>
          </a:xfrm>
          <a:prstGeom prst="rect">
            <a:avLst/>
          </a:prstGeom>
        </p:spPr>
      </p:pic>
      <p:sp>
        <p:nvSpPr>
          <p:cNvPr id="9" name="Rectangle 8"/>
          <p:cNvSpPr/>
          <p:nvPr userDrawn="1"/>
        </p:nvSpPr>
        <p:spPr>
          <a:xfrm>
            <a:off x="135223" y="4819666"/>
            <a:ext cx="335348" cy="246221"/>
          </a:xfrm>
          <a:prstGeom prst="rect">
            <a:avLst/>
          </a:prstGeom>
        </p:spPr>
        <p:txBody>
          <a:bodyPr wrap="none">
            <a:spAutoFit/>
          </a:bodyPr>
          <a:lstStyle/>
          <a:p>
            <a:pPr defTabSz="457200">
              <a:defRPr/>
            </a:pPr>
            <a:fld id="{9C5957C0-C9FD-924F-A662-3B71DAE40C56}" type="slidenum">
              <a:rPr lang="uk-UA" sz="1000" smtClean="0">
                <a:solidFill>
                  <a:srgbClr val="7C7C7C"/>
                </a:solidFill>
                <a:latin typeface="Calibri Light"/>
                <a:cs typeface="Calibri Light"/>
              </a:rPr>
              <a:pPr defTabSz="45720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19917"/>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EFDFD"/>
              </a:solidFill>
            </a:endParaRPr>
          </a:p>
        </p:txBody>
      </p:sp>
    </p:spTree>
    <p:extLst>
      <p:ext uri="{BB962C8B-B14F-4D97-AF65-F5344CB8AC3E}">
        <p14:creationId xmlns:p14="http://schemas.microsoft.com/office/powerpoint/2010/main" val="151730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600" indent="-228600" algn="l" defTabSz="1566621"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25" indent="-225425" algn="l" defTabSz="1566621"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800" indent="-228600" algn="l" defTabSz="1566621"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400" indent="-228600" algn="l" defTabSz="1566621"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3000" indent="-228600" algn="l" defTabSz="1566621"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687920" y="973721"/>
            <a:ext cx="7789333" cy="350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83"/>
          <p:cNvSpPr>
            <a:spLocks noGrp="1" noChangeArrowheads="1"/>
          </p:cNvSpPr>
          <p:nvPr>
            <p:ph type="title"/>
          </p:nvPr>
        </p:nvSpPr>
        <p:spPr bwMode="gray">
          <a:xfrm>
            <a:off x="685822" y="194480"/>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3" name="Rectangle 12"/>
          <p:cNvSpPr/>
          <p:nvPr userDrawn="1"/>
        </p:nvSpPr>
        <p:spPr>
          <a:xfrm>
            <a:off x="-12591" y="384162"/>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
        <p:nvSpPr>
          <p:cNvPr id="15" name="TextBox 14"/>
          <p:cNvSpPr txBox="1"/>
          <p:nvPr userDrawn="1"/>
        </p:nvSpPr>
        <p:spPr>
          <a:xfrm>
            <a:off x="518819" y="4827360"/>
            <a:ext cx="2959099" cy="230750"/>
          </a:xfrm>
          <a:prstGeom prst="rect">
            <a:avLst/>
          </a:prstGeom>
          <a:noFill/>
        </p:spPr>
        <p:txBody>
          <a:bodyPr wrap="square" lIns="91358" tIns="45679" rIns="91358" bIns="45679" rtlCol="0">
            <a:spAutoFit/>
          </a:bodyPr>
          <a:lstStyle/>
          <a:p>
            <a:r>
              <a:rPr lang="en-US" sz="900" dirty="0">
                <a:solidFill>
                  <a:srgbClr val="7C7C7C"/>
                </a:solidFill>
                <a:latin typeface="Calibri Light"/>
                <a:cs typeface="Calibri Light"/>
              </a:rPr>
              <a:t>©Larsen &amp; Toubro Infotech Ltd. Privileged and Confidential</a:t>
            </a:r>
          </a:p>
        </p:txBody>
      </p:sp>
      <p:pic>
        <p:nvPicPr>
          <p:cNvPr id="3" name="Picture 2" descr="LNT Infotech_K.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7203441" y="4784348"/>
            <a:ext cx="1174750" cy="316857"/>
          </a:xfrm>
          <a:prstGeom prst="rect">
            <a:avLst/>
          </a:prstGeom>
        </p:spPr>
      </p:pic>
      <p:sp>
        <p:nvSpPr>
          <p:cNvPr id="9" name="Rectangle 8"/>
          <p:cNvSpPr/>
          <p:nvPr userDrawn="1"/>
        </p:nvSpPr>
        <p:spPr>
          <a:xfrm>
            <a:off x="135320" y="4819861"/>
            <a:ext cx="335183" cy="246138"/>
          </a:xfrm>
          <a:prstGeom prst="rect">
            <a:avLst/>
          </a:prstGeom>
        </p:spPr>
        <p:txBody>
          <a:bodyPr wrap="none" lIns="91358" tIns="45679" rIns="91358" bIns="45679">
            <a:spAutoFit/>
          </a:bodyPr>
          <a:lstStyle/>
          <a:p>
            <a:pPr defTabSz="456710">
              <a:defRPr/>
            </a:pPr>
            <a:fld id="{9C5957C0-C9FD-924F-A662-3B71DAE40C56}" type="slidenum">
              <a:rPr lang="uk-UA" sz="1000" smtClean="0">
                <a:solidFill>
                  <a:srgbClr val="7C7C7C"/>
                </a:solidFill>
                <a:latin typeface="Calibri Light"/>
                <a:cs typeface="Calibri Light"/>
              </a:rPr>
              <a:pPr defTabSz="456710">
                <a:defRPr/>
              </a:pPr>
              <a:t>‹#›</a:t>
            </a:fld>
            <a:endParaRPr lang="uk-UA" sz="700" dirty="0">
              <a:solidFill>
                <a:srgbClr val="7C7C7C"/>
              </a:solidFill>
              <a:latin typeface="Calibri Light"/>
              <a:cs typeface="Calibri Light"/>
            </a:endParaRPr>
          </a:p>
        </p:txBody>
      </p:sp>
      <p:sp>
        <p:nvSpPr>
          <p:cNvPr id="10" name="Rectangle 9"/>
          <p:cNvSpPr/>
          <p:nvPr userDrawn="1"/>
        </p:nvSpPr>
        <p:spPr>
          <a:xfrm>
            <a:off x="8491329" y="4920121"/>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lIns="91358" tIns="45679" rIns="91358" bIns="45679" rtlCol="0" anchor="ctr"/>
          <a:lstStyle/>
          <a:p>
            <a:endParaRPr lang="en-US">
              <a:solidFill>
                <a:srgbClr val="FEFDFD"/>
              </a:solidFill>
            </a:endParaRPr>
          </a:p>
        </p:txBody>
      </p:sp>
    </p:spTree>
    <p:extLst>
      <p:ext uri="{BB962C8B-B14F-4D97-AF65-F5344CB8AC3E}">
        <p14:creationId xmlns:p14="http://schemas.microsoft.com/office/powerpoint/2010/main" val="347646605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Lst>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255"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845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768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690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354" indent="-228354" algn="l" defTabSz="156502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3574" indent="-225179" algn="l" defTabSz="156502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103" indent="-228354" algn="l" defTabSz="156502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3478" indent="-228354" algn="l" defTabSz="156502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1832" indent="-228354" algn="l" defTabSz="156502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4968"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4205"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3434"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2657" indent="-140575" algn="l" defTabSz="156502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8453" rtl="0" eaLnBrk="1" latinLnBrk="0" hangingPunct="1">
        <a:defRPr sz="1500" kern="1200">
          <a:solidFill>
            <a:schemeClr val="tx1"/>
          </a:solidFill>
          <a:latin typeface="+mn-lt"/>
          <a:ea typeface="+mn-ea"/>
          <a:cs typeface="+mn-cs"/>
        </a:defRPr>
      </a:lvl1pPr>
      <a:lvl2pPr marL="389255" algn="l" defTabSz="778453" rtl="0" eaLnBrk="1" latinLnBrk="0" hangingPunct="1">
        <a:defRPr sz="1500" kern="1200">
          <a:solidFill>
            <a:schemeClr val="tx1"/>
          </a:solidFill>
          <a:latin typeface="+mn-lt"/>
          <a:ea typeface="+mn-ea"/>
          <a:cs typeface="+mn-cs"/>
        </a:defRPr>
      </a:lvl2pPr>
      <a:lvl3pPr marL="778453" algn="l" defTabSz="778453" rtl="0" eaLnBrk="1" latinLnBrk="0" hangingPunct="1">
        <a:defRPr sz="1500" kern="1200">
          <a:solidFill>
            <a:schemeClr val="tx1"/>
          </a:solidFill>
          <a:latin typeface="+mn-lt"/>
          <a:ea typeface="+mn-ea"/>
          <a:cs typeface="+mn-cs"/>
        </a:defRPr>
      </a:lvl3pPr>
      <a:lvl4pPr marL="1167689" algn="l" defTabSz="778453" rtl="0" eaLnBrk="1" latinLnBrk="0" hangingPunct="1">
        <a:defRPr sz="1500" kern="1200">
          <a:solidFill>
            <a:schemeClr val="tx1"/>
          </a:solidFill>
          <a:latin typeface="+mn-lt"/>
          <a:ea typeface="+mn-ea"/>
          <a:cs typeface="+mn-cs"/>
        </a:defRPr>
      </a:lvl4pPr>
      <a:lvl5pPr marL="1556904" algn="l" defTabSz="778453" rtl="0" eaLnBrk="1" latinLnBrk="0" hangingPunct="1">
        <a:defRPr sz="1500" kern="1200">
          <a:solidFill>
            <a:schemeClr val="tx1"/>
          </a:solidFill>
          <a:latin typeface="+mn-lt"/>
          <a:ea typeface="+mn-ea"/>
          <a:cs typeface="+mn-cs"/>
        </a:defRPr>
      </a:lvl5pPr>
      <a:lvl6pPr marL="1946159" algn="l" defTabSz="778453" rtl="0" eaLnBrk="1" latinLnBrk="0" hangingPunct="1">
        <a:defRPr sz="1500" kern="1200">
          <a:solidFill>
            <a:schemeClr val="tx1"/>
          </a:solidFill>
          <a:latin typeface="+mn-lt"/>
          <a:ea typeface="+mn-ea"/>
          <a:cs typeface="+mn-cs"/>
        </a:defRPr>
      </a:lvl6pPr>
      <a:lvl7pPr marL="2335357" algn="l" defTabSz="778453" rtl="0" eaLnBrk="1" latinLnBrk="0" hangingPunct="1">
        <a:defRPr sz="1500" kern="1200">
          <a:solidFill>
            <a:schemeClr val="tx1"/>
          </a:solidFill>
          <a:latin typeface="+mn-lt"/>
          <a:ea typeface="+mn-ea"/>
          <a:cs typeface="+mn-cs"/>
        </a:defRPr>
      </a:lvl7pPr>
      <a:lvl8pPr marL="2724593" algn="l" defTabSz="778453" rtl="0" eaLnBrk="1" latinLnBrk="0" hangingPunct="1">
        <a:defRPr sz="1500" kern="1200">
          <a:solidFill>
            <a:schemeClr val="tx1"/>
          </a:solidFill>
          <a:latin typeface="+mn-lt"/>
          <a:ea typeface="+mn-ea"/>
          <a:cs typeface="+mn-cs"/>
        </a:defRPr>
      </a:lvl8pPr>
      <a:lvl9pPr marL="3113810" algn="l" defTabSz="778453"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03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908548" y="3556787"/>
            <a:ext cx="5556738" cy="221456"/>
          </a:xfrm>
        </p:spPr>
        <p:txBody>
          <a:bodyPr/>
          <a:lstStyle/>
          <a:p>
            <a:fld id="{B334B7EA-1AE1-45F2-8BE5-CF21376D5D61}" type="datetime4">
              <a:rPr lang="en-US" b="1" smtClean="0"/>
              <a:t>February 15, 2018</a:t>
            </a:fld>
            <a:endParaRPr lang="en-US" b="1" dirty="0"/>
          </a:p>
        </p:txBody>
      </p:sp>
      <p:sp>
        <p:nvSpPr>
          <p:cNvPr id="9" name="Subtitle 2"/>
          <p:cNvSpPr txBox="1">
            <a:spLocks/>
          </p:cNvSpPr>
          <p:nvPr/>
        </p:nvSpPr>
        <p:spPr bwMode="gray">
          <a:xfrm>
            <a:off x="2908548" y="4385746"/>
            <a:ext cx="3657600" cy="376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rmAutofit/>
          </a:bodyPr>
          <a:lstStyle>
            <a:lvl1pPr marL="0" indent="0" algn="l" defTabSz="1566621" rtl="0" eaLnBrk="0" fontAlgn="base" hangingPunct="0">
              <a:spcBef>
                <a:spcPct val="75000"/>
              </a:spcBef>
              <a:spcAft>
                <a:spcPct val="0"/>
              </a:spcAft>
              <a:buClrTx/>
              <a:buFont typeface="Symbol" pitchFamily="18" charset="2"/>
              <a:buNone/>
              <a:defRPr sz="1600" b="0" i="0">
                <a:solidFill>
                  <a:srgbClr val="ED8B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a:lstStyle>
          <a:p>
            <a:r>
              <a:rPr lang="en-IN" kern="0" dirty="0"/>
              <a:t>Presenter  : </a:t>
            </a:r>
          </a:p>
        </p:txBody>
      </p:sp>
      <p:sp>
        <p:nvSpPr>
          <p:cNvPr id="6" name="Title 1"/>
          <p:cNvSpPr>
            <a:spLocks noGrp="1"/>
          </p:cNvSpPr>
          <p:nvPr>
            <p:ph type="ctrTitle"/>
          </p:nvPr>
        </p:nvSpPr>
        <p:spPr>
          <a:xfrm>
            <a:off x="1388165" y="2025643"/>
            <a:ext cx="5857461" cy="735496"/>
          </a:xfrm>
        </p:spPr>
        <p:txBody>
          <a:bodyPr>
            <a:normAutofit/>
          </a:bodyPr>
          <a:lstStyle/>
          <a:p>
            <a:r>
              <a:rPr lang="en-GB" sz="2800" dirty="0"/>
              <a:t>Working with Custom code in Talend</a:t>
            </a:r>
            <a:endParaRPr lang="en-IN" sz="2800" dirty="0"/>
          </a:p>
        </p:txBody>
      </p:sp>
    </p:spTree>
    <p:extLst>
      <p:ext uri="{BB962C8B-B14F-4D97-AF65-F5344CB8AC3E}">
        <p14:creationId xmlns:p14="http://schemas.microsoft.com/office/powerpoint/2010/main" val="17365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3" y="0"/>
            <a:ext cx="8748464" cy="1152128"/>
          </a:xfrm>
        </p:spPr>
        <p:txBody>
          <a:bodyPr>
            <a:noAutofit/>
          </a:bodyPr>
          <a:lstStyle/>
          <a:p>
            <a:r>
              <a:rPr lang="en-GB" sz="3200" dirty="0"/>
              <a:t>Working with Custom code in Talend</a:t>
            </a:r>
            <a:endParaRPr lang="en-IN" sz="3600" b="1" dirty="0"/>
          </a:p>
        </p:txBody>
      </p:sp>
      <p:sp>
        <p:nvSpPr>
          <p:cNvPr id="3" name="Content Placeholder 2"/>
          <p:cNvSpPr txBox="1">
            <a:spLocks/>
          </p:cNvSpPr>
          <p:nvPr/>
        </p:nvSpPr>
        <p:spPr>
          <a:xfrm>
            <a:off x="663893" y="715212"/>
            <a:ext cx="8229600" cy="2992084"/>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1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1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400"/>
              </a:spcAft>
              <a:buClr>
                <a:schemeClr val="accent3"/>
              </a:buClr>
              <a:buSzPct val="95000"/>
              <a:buFont typeface="Wingdings 2"/>
              <a:buChar char=""/>
              <a:tabLst/>
              <a:defRPr/>
            </a:pPr>
            <a:r>
              <a:rPr lang="en-GB" sz="1800" dirty="0"/>
              <a:t>Creating Custom Routines/functions.</a:t>
            </a:r>
          </a:p>
          <a:p>
            <a:pPr marL="274320" lvl="0" indent="-274320">
              <a:spcBef>
                <a:spcPct val="20000"/>
              </a:spcBef>
              <a:spcAft>
                <a:spcPts val="400"/>
              </a:spcAft>
              <a:buClr>
                <a:schemeClr val="accent3"/>
              </a:buClr>
              <a:buSzPct val="95000"/>
              <a:buFont typeface="Wingdings 2"/>
              <a:buChar char=""/>
            </a:pPr>
            <a:r>
              <a:rPr lang="en-GB" sz="1800" dirty="0"/>
              <a:t>Example of Custom Routines.</a:t>
            </a:r>
          </a:p>
          <a:p>
            <a:pPr marL="274320" lvl="0" indent="-274320">
              <a:spcBef>
                <a:spcPct val="20000"/>
              </a:spcBef>
              <a:spcAft>
                <a:spcPts val="400"/>
              </a:spcAft>
              <a:buClr>
                <a:schemeClr val="accent3"/>
              </a:buClr>
              <a:buSzPct val="95000"/>
              <a:buFont typeface="Wingdings 2"/>
              <a:buChar char=""/>
            </a:pPr>
            <a:r>
              <a:rPr lang="en-GB" sz="1800" dirty="0"/>
              <a:t>Importing external jars and their functions.</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502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75" y="0"/>
            <a:ext cx="6944277" cy="504056"/>
          </a:xfrm>
        </p:spPr>
        <p:txBody>
          <a:bodyPr>
            <a:noAutofit/>
          </a:bodyPr>
          <a:lstStyle/>
          <a:p>
            <a:r>
              <a:rPr lang="en-GB" sz="3200" dirty="0"/>
              <a:t>Creating Custom Routines/Functions</a:t>
            </a:r>
            <a:endParaRPr lang="en-IN" sz="3600" b="1" dirty="0"/>
          </a:p>
        </p:txBody>
      </p:sp>
      <p:sp>
        <p:nvSpPr>
          <p:cNvPr id="3" name="Content Placeholder 2"/>
          <p:cNvSpPr txBox="1">
            <a:spLocks/>
          </p:cNvSpPr>
          <p:nvPr/>
        </p:nvSpPr>
        <p:spPr>
          <a:xfrm>
            <a:off x="544959" y="576064"/>
            <a:ext cx="8229600" cy="864096"/>
          </a:xfrm>
          <a:prstGeom prst="rect">
            <a:avLst/>
          </a:prstGeom>
        </p:spPr>
        <p:txBody>
          <a:bodyPr vert="horz">
            <a:normAutofit/>
          </a:bodyPr>
          <a:lstStyle/>
          <a:p>
            <a:pPr marL="274320" lvl="0" indent="-274320">
              <a:spcBef>
                <a:spcPct val="20000"/>
              </a:spcBef>
              <a:spcAft>
                <a:spcPts val="400"/>
              </a:spcAft>
              <a:buClr>
                <a:schemeClr val="accent3"/>
              </a:buClr>
              <a:buSzPct val="95000"/>
            </a:pPr>
            <a:r>
              <a:rPr lang="en-IN" sz="1400" dirty="0"/>
              <a:t>     </a:t>
            </a:r>
            <a:r>
              <a:rPr lang="en-GB" sz="1400" dirty="0"/>
              <a:t>You can create your own routines according to your particular needs. Like the system routines, the user routines are stored in the </a:t>
            </a:r>
            <a:r>
              <a:rPr lang="en-GB" sz="1400" b="1" dirty="0"/>
              <a:t>Repository </a:t>
            </a:r>
            <a:r>
              <a:rPr lang="en-GB" sz="1400" dirty="0"/>
              <a:t>tree view under </a:t>
            </a:r>
            <a:r>
              <a:rPr lang="en-GB" sz="1400" b="1" dirty="0"/>
              <a:t>Code</a:t>
            </a:r>
            <a:r>
              <a:rPr lang="en-GB" sz="1400" dirty="0"/>
              <a:t> &gt; </a:t>
            </a:r>
            <a:r>
              <a:rPr lang="en-GB" sz="1400" b="1" dirty="0"/>
              <a:t>Routines</a:t>
            </a:r>
            <a:r>
              <a:rPr lang="en-GB" sz="1400" dirty="0"/>
              <a:t>. You can add folders to help organize your routines and call them easily in any of your Jobs.</a:t>
            </a:r>
          </a:p>
          <a:p>
            <a:pPr marL="274320" lvl="0" indent="-274320">
              <a:spcBef>
                <a:spcPct val="20000"/>
              </a:spcBef>
              <a:spcAft>
                <a:spcPts val="400"/>
              </a:spcAft>
              <a:buClr>
                <a:schemeClr val="accent3"/>
              </a:buClr>
              <a:buSzPct val="95000"/>
            </a:pPr>
            <a:endParaRPr kumimoji="0" lang="en-IN"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2" descr="https://help.talend.com/images/55/bk-tos-di-ug-551/Routines3_TOS.png"/>
          <p:cNvPicPr>
            <a:picLocks noChangeAspect="1" noChangeArrowheads="1"/>
          </p:cNvPicPr>
          <p:nvPr/>
        </p:nvPicPr>
        <p:blipFill>
          <a:blip r:embed="rId2" cstate="print"/>
          <a:srcRect/>
          <a:stretch>
            <a:fillRect/>
          </a:stretch>
        </p:blipFill>
        <p:spPr bwMode="auto">
          <a:xfrm>
            <a:off x="671197" y="1496548"/>
            <a:ext cx="2409825" cy="1943101"/>
          </a:xfrm>
          <a:prstGeom prst="rect">
            <a:avLst/>
          </a:prstGeom>
          <a:noFill/>
        </p:spPr>
      </p:pic>
      <p:sp>
        <p:nvSpPr>
          <p:cNvPr id="5" name="AutoShape 4"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384175" y="12389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 name="AutoShape 6"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384175" y="12389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 name="AutoShape 8"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384175" y="12389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9" name="Rectangle 8"/>
          <p:cNvSpPr/>
          <p:nvPr/>
        </p:nvSpPr>
        <p:spPr>
          <a:xfrm>
            <a:off x="3623525" y="1712572"/>
            <a:ext cx="5328592" cy="2893100"/>
          </a:xfrm>
          <a:prstGeom prst="rect">
            <a:avLst/>
          </a:prstGeom>
        </p:spPr>
        <p:txBody>
          <a:bodyPr wrap="square">
            <a:spAutoFit/>
          </a:bodyPr>
          <a:lstStyle/>
          <a:p>
            <a:r>
              <a:rPr lang="en-GB" sz="1400" dirty="0">
                <a:solidFill>
                  <a:srgbClr val="0070C0"/>
                </a:solidFill>
              </a:rPr>
              <a:t>import </a:t>
            </a:r>
            <a:r>
              <a:rPr lang="en-GB" sz="1400" dirty="0" err="1">
                <a:solidFill>
                  <a:srgbClr val="0070C0"/>
                </a:solidFill>
              </a:rPr>
              <a:t>java.text.SimpleDateFormat</a:t>
            </a:r>
            <a:r>
              <a:rPr lang="en-GB" sz="1400" dirty="0">
                <a:solidFill>
                  <a:srgbClr val="0070C0"/>
                </a:solidFill>
              </a:rPr>
              <a:t>;</a:t>
            </a:r>
          </a:p>
          <a:p>
            <a:r>
              <a:rPr lang="en-GB" sz="1400" dirty="0">
                <a:solidFill>
                  <a:srgbClr val="0070C0"/>
                </a:solidFill>
              </a:rPr>
              <a:t>import </a:t>
            </a:r>
            <a:r>
              <a:rPr lang="en-GB" sz="1400" dirty="0" err="1">
                <a:solidFill>
                  <a:srgbClr val="0070C0"/>
                </a:solidFill>
              </a:rPr>
              <a:t>java.util.Date</a:t>
            </a:r>
            <a:r>
              <a:rPr lang="en-GB" sz="1400" dirty="0">
                <a:solidFill>
                  <a:srgbClr val="0070C0"/>
                </a:solidFill>
              </a:rPr>
              <a:t>;</a:t>
            </a:r>
          </a:p>
          <a:p>
            <a:endParaRPr lang="en-GB" sz="1400" dirty="0">
              <a:solidFill>
                <a:srgbClr val="0070C0"/>
              </a:solidFill>
            </a:endParaRPr>
          </a:p>
          <a:p>
            <a:r>
              <a:rPr lang="en-GB" sz="1400" dirty="0">
                <a:solidFill>
                  <a:srgbClr val="0070C0"/>
                </a:solidFill>
              </a:rPr>
              <a:t>public class </a:t>
            </a:r>
            <a:r>
              <a:rPr lang="en-GB" sz="1400" b="1" i="1" dirty="0" err="1">
                <a:solidFill>
                  <a:srgbClr val="FF0000"/>
                </a:solidFill>
              </a:rPr>
              <a:t>string_to_date</a:t>
            </a:r>
            <a:r>
              <a:rPr lang="en-GB" sz="1400" b="1" i="1" dirty="0">
                <a:solidFill>
                  <a:srgbClr val="FF0000"/>
                </a:solidFill>
              </a:rPr>
              <a:t> </a:t>
            </a:r>
          </a:p>
          <a:p>
            <a:r>
              <a:rPr lang="en-GB" sz="1400" dirty="0">
                <a:solidFill>
                  <a:srgbClr val="0070C0"/>
                </a:solidFill>
              </a:rPr>
              <a:t>{ </a:t>
            </a:r>
          </a:p>
          <a:p>
            <a:r>
              <a:rPr lang="en-GB" sz="1400" dirty="0">
                <a:solidFill>
                  <a:srgbClr val="0070C0"/>
                </a:solidFill>
              </a:rPr>
              <a:t>public static Date convert2Date(String </a:t>
            </a:r>
            <a:r>
              <a:rPr lang="en-GB" sz="1400" dirty="0" err="1">
                <a:solidFill>
                  <a:srgbClr val="0070C0"/>
                </a:solidFill>
              </a:rPr>
              <a:t>string_date,String</a:t>
            </a:r>
            <a:r>
              <a:rPr lang="en-GB" sz="1400" dirty="0">
                <a:solidFill>
                  <a:srgbClr val="0070C0"/>
                </a:solidFill>
              </a:rPr>
              <a:t> </a:t>
            </a:r>
            <a:r>
              <a:rPr lang="en-GB" sz="1400" dirty="0" err="1">
                <a:solidFill>
                  <a:srgbClr val="0070C0"/>
                </a:solidFill>
              </a:rPr>
              <a:t>date_format</a:t>
            </a:r>
            <a:r>
              <a:rPr lang="en-GB" sz="1400" dirty="0">
                <a:solidFill>
                  <a:srgbClr val="0070C0"/>
                </a:solidFill>
              </a:rPr>
              <a:t>) throws Exception   </a:t>
            </a:r>
          </a:p>
          <a:p>
            <a:r>
              <a:rPr lang="en-GB" sz="1400" dirty="0">
                <a:solidFill>
                  <a:srgbClr val="0070C0"/>
                </a:solidFill>
              </a:rPr>
              <a:t> {  </a:t>
            </a:r>
          </a:p>
          <a:p>
            <a:r>
              <a:rPr lang="en-GB" sz="1400" dirty="0">
                <a:solidFill>
                  <a:srgbClr val="0070C0"/>
                </a:solidFill>
              </a:rPr>
              <a:t>   </a:t>
            </a:r>
            <a:r>
              <a:rPr lang="en-GB" sz="1400" dirty="0" err="1">
                <a:solidFill>
                  <a:srgbClr val="0070C0"/>
                </a:solidFill>
              </a:rPr>
              <a:t>SimpleDateFormat</a:t>
            </a:r>
            <a:r>
              <a:rPr lang="en-GB" sz="1400" dirty="0">
                <a:solidFill>
                  <a:srgbClr val="0070C0"/>
                </a:solidFill>
              </a:rPr>
              <a:t> </a:t>
            </a:r>
            <a:r>
              <a:rPr lang="en-GB" sz="1400" dirty="0" err="1">
                <a:solidFill>
                  <a:srgbClr val="0070C0"/>
                </a:solidFill>
              </a:rPr>
              <a:t>sdf</a:t>
            </a:r>
            <a:r>
              <a:rPr lang="en-GB" sz="1400" dirty="0">
                <a:solidFill>
                  <a:srgbClr val="0070C0"/>
                </a:solidFill>
              </a:rPr>
              <a:t> = new </a:t>
            </a:r>
            <a:r>
              <a:rPr lang="en-GB" sz="1400" dirty="0" err="1">
                <a:solidFill>
                  <a:srgbClr val="0070C0"/>
                </a:solidFill>
              </a:rPr>
              <a:t>SimpleDateFormat</a:t>
            </a:r>
            <a:r>
              <a:rPr lang="en-GB" sz="1400" dirty="0">
                <a:solidFill>
                  <a:srgbClr val="0070C0"/>
                </a:solidFill>
              </a:rPr>
              <a:t>(</a:t>
            </a:r>
            <a:r>
              <a:rPr lang="en-GB" sz="1400" dirty="0" err="1">
                <a:solidFill>
                  <a:srgbClr val="0070C0"/>
                </a:solidFill>
              </a:rPr>
              <a:t>date_format</a:t>
            </a:r>
            <a:r>
              <a:rPr lang="en-GB" sz="1400" dirty="0">
                <a:solidFill>
                  <a:srgbClr val="0070C0"/>
                </a:solidFill>
              </a:rPr>
              <a:t>); </a:t>
            </a:r>
          </a:p>
          <a:p>
            <a:r>
              <a:rPr lang="en-GB" sz="1400" dirty="0">
                <a:solidFill>
                  <a:srgbClr val="0070C0"/>
                </a:solidFill>
              </a:rPr>
              <a:t>   Date </a:t>
            </a:r>
            <a:r>
              <a:rPr lang="en-GB" sz="1400" dirty="0" err="1">
                <a:solidFill>
                  <a:srgbClr val="0070C0"/>
                </a:solidFill>
              </a:rPr>
              <a:t>transformed_date</a:t>
            </a:r>
            <a:r>
              <a:rPr lang="en-GB" sz="1400" dirty="0">
                <a:solidFill>
                  <a:srgbClr val="0070C0"/>
                </a:solidFill>
              </a:rPr>
              <a:t> = </a:t>
            </a:r>
            <a:r>
              <a:rPr lang="en-GB" sz="1400" dirty="0" err="1">
                <a:solidFill>
                  <a:srgbClr val="0070C0"/>
                </a:solidFill>
              </a:rPr>
              <a:t>sdf.parse</a:t>
            </a:r>
            <a:r>
              <a:rPr lang="en-GB" sz="1400" dirty="0">
                <a:solidFill>
                  <a:srgbClr val="0070C0"/>
                </a:solidFill>
              </a:rPr>
              <a:t>(</a:t>
            </a:r>
            <a:r>
              <a:rPr lang="en-GB" sz="1400" dirty="0" err="1">
                <a:solidFill>
                  <a:srgbClr val="0070C0"/>
                </a:solidFill>
              </a:rPr>
              <a:t>string_date</a:t>
            </a:r>
            <a:r>
              <a:rPr lang="en-GB" sz="1400" dirty="0">
                <a:solidFill>
                  <a:srgbClr val="0070C0"/>
                </a:solidFill>
              </a:rPr>
              <a:t>);   </a:t>
            </a:r>
          </a:p>
          <a:p>
            <a:r>
              <a:rPr lang="en-GB" sz="1400" dirty="0">
                <a:solidFill>
                  <a:srgbClr val="0070C0"/>
                </a:solidFill>
              </a:rPr>
              <a:t>  return </a:t>
            </a:r>
            <a:r>
              <a:rPr lang="en-GB" sz="1400" dirty="0" err="1">
                <a:solidFill>
                  <a:srgbClr val="0070C0"/>
                </a:solidFill>
              </a:rPr>
              <a:t>transformed_date</a:t>
            </a:r>
            <a:r>
              <a:rPr lang="en-GB" sz="1400" dirty="0">
                <a:solidFill>
                  <a:srgbClr val="0070C0"/>
                </a:solidFill>
              </a:rPr>
              <a:t>;  </a:t>
            </a:r>
          </a:p>
          <a:p>
            <a:r>
              <a:rPr lang="en-GB" sz="1400" dirty="0">
                <a:solidFill>
                  <a:srgbClr val="0070C0"/>
                </a:solidFill>
              </a:rPr>
              <a:t>  }</a:t>
            </a:r>
          </a:p>
          <a:p>
            <a:r>
              <a:rPr lang="en-GB" sz="1400" dirty="0">
                <a:solidFill>
                  <a:srgbClr val="0070C0"/>
                </a:solidFill>
              </a:rPr>
              <a:t>}</a:t>
            </a:r>
          </a:p>
        </p:txBody>
      </p:sp>
    </p:spTree>
    <p:extLst>
      <p:ext uri="{BB962C8B-B14F-4D97-AF65-F5344CB8AC3E}">
        <p14:creationId xmlns:p14="http://schemas.microsoft.com/office/powerpoint/2010/main" val="55300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10" y="419268"/>
            <a:ext cx="8748464" cy="504056"/>
          </a:xfrm>
        </p:spPr>
        <p:txBody>
          <a:bodyPr>
            <a:noAutofit/>
          </a:bodyPr>
          <a:lstStyle/>
          <a:p>
            <a:pPr marL="274320" lvl="0" indent="-274320">
              <a:spcBef>
                <a:spcPct val="20000"/>
              </a:spcBef>
              <a:spcAft>
                <a:spcPts val="400"/>
              </a:spcAft>
            </a:pPr>
            <a:r>
              <a:rPr lang="en-GB" sz="3200" dirty="0"/>
              <a:t>Importing external jars and their functions.</a:t>
            </a:r>
            <a:endParaRPr lang="en-IN" sz="4000" dirty="0">
              <a:solidFill>
                <a:schemeClr val="tx1"/>
              </a:solidFill>
            </a:endParaRPr>
          </a:p>
        </p:txBody>
      </p:sp>
      <p:sp>
        <p:nvSpPr>
          <p:cNvPr id="3" name="Content Placeholder 2"/>
          <p:cNvSpPr txBox="1">
            <a:spLocks/>
          </p:cNvSpPr>
          <p:nvPr/>
        </p:nvSpPr>
        <p:spPr>
          <a:xfrm>
            <a:off x="69574" y="1139348"/>
            <a:ext cx="8229600" cy="3456384"/>
          </a:xfrm>
          <a:prstGeom prst="rect">
            <a:avLst/>
          </a:prstGeom>
        </p:spPr>
        <p:txBody>
          <a:bodyPr vert="horz">
            <a:noAutofit/>
          </a:bodyPr>
          <a:lstStyle/>
          <a:p>
            <a:pPr marL="274320" lvl="0" indent="-274320">
              <a:spcBef>
                <a:spcPct val="20000"/>
              </a:spcBef>
              <a:spcAft>
                <a:spcPts val="400"/>
              </a:spcAft>
              <a:buClr>
                <a:schemeClr val="accent3"/>
              </a:buClr>
              <a:buSzPct val="95000"/>
            </a:pPr>
            <a:r>
              <a:rPr lang="en-GB" sz="1400" dirty="0"/>
              <a:t>      Talend has rich set of functions and libraries available with in its suite. However, you  may want to use libraries provided by data vendor or API vendor e.g. if you want to fetch data from Google Ad words then you may want to include or import the library/jar files provided by Google into Talend.</a:t>
            </a:r>
          </a:p>
          <a:p>
            <a:pPr marL="274320" lvl="0" indent="-274320">
              <a:spcBef>
                <a:spcPct val="20000"/>
              </a:spcBef>
              <a:spcAft>
                <a:spcPts val="400"/>
              </a:spcAft>
              <a:buClr>
                <a:schemeClr val="accent3"/>
              </a:buClr>
              <a:buSzPct val="95000"/>
            </a:pPr>
            <a:endParaRPr lang="en-GB" sz="1400" dirty="0"/>
          </a:p>
          <a:p>
            <a:pPr marL="274320" lvl="0" indent="-274320">
              <a:spcBef>
                <a:spcPct val="20000"/>
              </a:spcBef>
              <a:spcAft>
                <a:spcPts val="400"/>
              </a:spcAft>
              <a:buClr>
                <a:schemeClr val="accent3"/>
              </a:buClr>
              <a:buSzPct val="95000"/>
            </a:pPr>
            <a:r>
              <a:rPr lang="en-GB" sz="1400" dirty="0"/>
              <a:t>      There are two ways to include or import these external jar and library files.</a:t>
            </a:r>
          </a:p>
          <a:p>
            <a:pPr marL="274320" lvl="0" indent="-274320">
              <a:spcBef>
                <a:spcPct val="20000"/>
              </a:spcBef>
              <a:spcAft>
                <a:spcPts val="400"/>
              </a:spcAft>
              <a:buClr>
                <a:schemeClr val="accent3"/>
              </a:buClr>
              <a:buSzPct val="95000"/>
            </a:pPr>
            <a:r>
              <a:rPr lang="en-GB" sz="1400" dirty="0"/>
              <a:t>       1. Using </a:t>
            </a:r>
            <a:r>
              <a:rPr lang="en-GB" sz="1400" b="1" dirty="0">
                <a:solidFill>
                  <a:srgbClr val="FF0000"/>
                </a:solidFill>
              </a:rPr>
              <a:t>tLibraryLoad</a:t>
            </a:r>
            <a:r>
              <a:rPr lang="en-GB" sz="1400" dirty="0"/>
              <a:t> component.</a:t>
            </a:r>
          </a:p>
          <a:p>
            <a:pPr marL="274320" lvl="0" indent="-274320">
              <a:spcBef>
                <a:spcPct val="20000"/>
              </a:spcBef>
              <a:spcAft>
                <a:spcPts val="400"/>
              </a:spcAft>
              <a:buClr>
                <a:schemeClr val="accent3"/>
              </a:buClr>
              <a:buSzPct val="95000"/>
            </a:pPr>
            <a:r>
              <a:rPr lang="en-GB" sz="1400" dirty="0"/>
              <a:t>       2. By editing the </a:t>
            </a:r>
            <a:r>
              <a:rPr lang="en-GB" sz="1400" b="1" dirty="0">
                <a:solidFill>
                  <a:srgbClr val="FF0000"/>
                </a:solidFill>
              </a:rPr>
              <a:t>Routine library</a:t>
            </a:r>
            <a:r>
              <a:rPr lang="en-GB" sz="1400" dirty="0"/>
              <a:t>.</a:t>
            </a:r>
          </a:p>
          <a:p>
            <a:pPr marL="274320" lvl="0" indent="-274320">
              <a:spcBef>
                <a:spcPct val="20000"/>
              </a:spcBef>
              <a:spcAft>
                <a:spcPts val="400"/>
              </a:spcAft>
              <a:buClr>
                <a:schemeClr val="accent3"/>
              </a:buClr>
              <a:buSzPct val="95000"/>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AutoShape 4"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225149" y="-56190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 name="AutoShape 6"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225149" y="-56190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 name="AutoShape 8"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225149" y="-56190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 name="AutoShape 10"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225149" y="-561907"/>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6534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832" y="0"/>
            <a:ext cx="8748464" cy="504056"/>
          </a:xfrm>
        </p:spPr>
        <p:txBody>
          <a:bodyPr>
            <a:noAutofit/>
          </a:bodyPr>
          <a:lstStyle/>
          <a:p>
            <a:pPr marL="274320" lvl="0" indent="-274320">
              <a:spcBef>
                <a:spcPct val="20000"/>
              </a:spcBef>
              <a:spcAft>
                <a:spcPts val="400"/>
              </a:spcAft>
            </a:pPr>
            <a:r>
              <a:rPr lang="en-GB" sz="3200" dirty="0"/>
              <a:t>Importing external jars and their functions.</a:t>
            </a:r>
            <a:endParaRPr lang="en-IN" sz="4000" dirty="0">
              <a:solidFill>
                <a:schemeClr val="tx1"/>
              </a:solidFill>
            </a:endParaRPr>
          </a:p>
        </p:txBody>
      </p:sp>
      <p:sp>
        <p:nvSpPr>
          <p:cNvPr id="3" name="Content Placeholder 2"/>
          <p:cNvSpPr txBox="1">
            <a:spLocks/>
          </p:cNvSpPr>
          <p:nvPr/>
        </p:nvSpPr>
        <p:spPr>
          <a:xfrm>
            <a:off x="278296" y="792088"/>
            <a:ext cx="8229600" cy="2304256"/>
          </a:xfrm>
          <a:prstGeom prst="rect">
            <a:avLst/>
          </a:prstGeom>
        </p:spPr>
        <p:txBody>
          <a:bodyPr vert="horz">
            <a:noAutofit/>
          </a:bodyPr>
          <a:lstStyle/>
          <a:p>
            <a:pPr marL="274320" lvl="0" indent="-274320">
              <a:spcBef>
                <a:spcPct val="20000"/>
              </a:spcBef>
              <a:spcAft>
                <a:spcPts val="400"/>
              </a:spcAft>
              <a:buClr>
                <a:schemeClr val="accent3"/>
              </a:buClr>
              <a:buSzPct val="95000"/>
            </a:pPr>
            <a:r>
              <a:rPr lang="en-GB" sz="1400" dirty="0"/>
              <a:t>      </a:t>
            </a:r>
            <a:r>
              <a:rPr lang="en-GB" sz="1400" b="1" dirty="0"/>
              <a:t> Using </a:t>
            </a:r>
            <a:r>
              <a:rPr lang="en-GB" sz="1400" b="1" i="1" dirty="0">
                <a:solidFill>
                  <a:srgbClr val="FF0000"/>
                </a:solidFill>
              </a:rPr>
              <a:t>tLibraryLoad</a:t>
            </a:r>
            <a:r>
              <a:rPr lang="en-GB" sz="1400" b="1" dirty="0"/>
              <a:t> Component</a:t>
            </a:r>
            <a:r>
              <a:rPr lang="en-GB" sz="1400" dirty="0"/>
              <a:t>: It allows you to import and load useable Java libraries in a Job.</a:t>
            </a:r>
          </a:p>
          <a:p>
            <a:pPr marL="274320" lvl="0" indent="-274320">
              <a:spcBef>
                <a:spcPct val="20000"/>
              </a:spcBef>
              <a:spcAft>
                <a:spcPts val="400"/>
              </a:spcAft>
              <a:buClr>
                <a:schemeClr val="accent3"/>
              </a:buClr>
              <a:buSzPct val="95000"/>
            </a:pPr>
            <a:r>
              <a:rPr lang="en-GB" sz="1400" dirty="0"/>
              <a:t>       This method is used when you only want to use the library in a single Talend Job. As the  library or external jar file imported using tLibraryLoad component will be available to only  that Talend Job only.  </a:t>
            </a:r>
          </a:p>
          <a:p>
            <a:pPr marL="274320" lvl="0" indent="-274320">
              <a:spcBef>
                <a:spcPct val="20000"/>
              </a:spcBef>
              <a:spcAft>
                <a:spcPts val="400"/>
              </a:spcAft>
              <a:buClr>
                <a:schemeClr val="accent3"/>
              </a:buClr>
              <a:buSzPct val="95000"/>
            </a:pPr>
            <a:r>
              <a:rPr lang="en-GB" sz="1400" dirty="0"/>
              <a:t>       Hence, if you want to use the library or external jar for the other Jobs as well then  importing it by editing the Routine library is preferable.</a:t>
            </a:r>
            <a:endParaRPr kumimoji="0" lang="en-I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AutoShape 4"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33871"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 name="AutoShape 6"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33871"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 name="AutoShape 8"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33871"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 name="AutoShape 10"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33871"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8" name="Picture 2"/>
          <p:cNvPicPr>
            <a:picLocks noChangeAspect="1" noChangeArrowheads="1"/>
          </p:cNvPicPr>
          <p:nvPr/>
        </p:nvPicPr>
        <p:blipFill>
          <a:blip r:embed="rId2" cstate="print"/>
          <a:srcRect/>
          <a:stretch>
            <a:fillRect/>
          </a:stretch>
        </p:blipFill>
        <p:spPr bwMode="auto">
          <a:xfrm>
            <a:off x="875048" y="2524946"/>
            <a:ext cx="4257675" cy="215265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3395328" y="2452938"/>
            <a:ext cx="5112568" cy="1114425"/>
          </a:xfrm>
          <a:prstGeom prst="rect">
            <a:avLst/>
          </a:prstGeom>
          <a:noFill/>
          <a:ln w="9525">
            <a:noFill/>
            <a:miter lim="800000"/>
            <a:headEnd/>
            <a:tailEnd/>
          </a:ln>
        </p:spPr>
      </p:pic>
    </p:spTree>
    <p:extLst>
      <p:ext uri="{BB962C8B-B14F-4D97-AF65-F5344CB8AC3E}">
        <p14:creationId xmlns:p14="http://schemas.microsoft.com/office/powerpoint/2010/main" val="10191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649" y="0"/>
            <a:ext cx="8748464" cy="504056"/>
          </a:xfrm>
        </p:spPr>
        <p:txBody>
          <a:bodyPr>
            <a:noAutofit/>
          </a:bodyPr>
          <a:lstStyle/>
          <a:p>
            <a:pPr marL="274320" lvl="0" indent="-274320">
              <a:spcBef>
                <a:spcPct val="20000"/>
              </a:spcBef>
              <a:spcAft>
                <a:spcPts val="400"/>
              </a:spcAft>
            </a:pPr>
            <a:r>
              <a:rPr lang="en-GB" sz="3200" dirty="0"/>
              <a:t>Importing external jars and their functions.</a:t>
            </a:r>
            <a:endParaRPr lang="en-IN" sz="4000" dirty="0">
              <a:solidFill>
                <a:schemeClr val="tx1"/>
              </a:solidFill>
            </a:endParaRPr>
          </a:p>
        </p:txBody>
      </p:sp>
      <p:sp>
        <p:nvSpPr>
          <p:cNvPr id="3" name="Content Placeholder 2"/>
          <p:cNvSpPr txBox="1">
            <a:spLocks/>
          </p:cNvSpPr>
          <p:nvPr/>
        </p:nvSpPr>
        <p:spPr>
          <a:xfrm>
            <a:off x="406649" y="504056"/>
            <a:ext cx="3563888" cy="2304256"/>
          </a:xfrm>
          <a:prstGeom prst="rect">
            <a:avLst/>
          </a:prstGeom>
        </p:spPr>
        <p:txBody>
          <a:bodyPr vert="horz">
            <a:noAutofit/>
          </a:bodyPr>
          <a:lstStyle/>
          <a:p>
            <a:pPr marL="274320" lvl="0" indent="-274320">
              <a:spcBef>
                <a:spcPct val="20000"/>
              </a:spcBef>
              <a:spcAft>
                <a:spcPts val="400"/>
              </a:spcAft>
              <a:buClr>
                <a:schemeClr val="accent3"/>
              </a:buClr>
              <a:buSzPct val="95000"/>
            </a:pPr>
            <a:r>
              <a:rPr lang="en-GB" sz="1400" b="1" dirty="0"/>
              <a:t>Edit Routine Library </a:t>
            </a:r>
            <a:r>
              <a:rPr lang="en-GB" sz="1400" dirty="0"/>
              <a:t>– </a:t>
            </a:r>
          </a:p>
          <a:p>
            <a:pPr marL="274320" lvl="0" indent="-274320">
              <a:spcBef>
                <a:spcPct val="20000"/>
              </a:spcBef>
              <a:spcAft>
                <a:spcPts val="400"/>
              </a:spcAft>
              <a:buClr>
                <a:schemeClr val="accent3"/>
              </a:buClr>
              <a:buSzPct val="95000"/>
            </a:pPr>
            <a:r>
              <a:rPr lang="en-GB" sz="1400" dirty="0"/>
              <a:t>If you want to use the library or external jar</a:t>
            </a:r>
          </a:p>
          <a:p>
            <a:pPr marL="274320" lvl="0" indent="-274320">
              <a:spcBef>
                <a:spcPct val="20000"/>
              </a:spcBef>
              <a:spcAft>
                <a:spcPts val="400"/>
              </a:spcAft>
              <a:buClr>
                <a:schemeClr val="accent3"/>
              </a:buClr>
              <a:buSzPct val="95000"/>
            </a:pPr>
            <a:r>
              <a:rPr lang="en-GB" sz="1400" dirty="0"/>
              <a:t>for the other Jobs as well then importing it</a:t>
            </a:r>
          </a:p>
          <a:p>
            <a:pPr marL="274320" lvl="0" indent="-274320">
              <a:spcBef>
                <a:spcPct val="20000"/>
              </a:spcBef>
              <a:spcAft>
                <a:spcPts val="400"/>
              </a:spcAft>
              <a:buClr>
                <a:schemeClr val="accent3"/>
              </a:buClr>
              <a:buSzPct val="95000"/>
            </a:pPr>
            <a:r>
              <a:rPr lang="en-GB" sz="1400" dirty="0"/>
              <a:t>by editing the Routine library is preferable</a:t>
            </a:r>
            <a:endParaRPr kumimoji="0" lang="en-IN"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AutoShape 4"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63688"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 name="AutoShape 6"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63688"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 name="AutoShape 8"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63688"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7" name="AutoShape 10" descr="data:image/png;base64,iVBORw0KGgoAAAANSUhEUgAAAg0AAAHkCAIAAAAy2YsUAAAgAElEQVR4nO3deXgTh53w8UmvNG2fHls27bbZtss2Cen1lsvdptduSNM2aUlSEghJaiuQOE0bEucwBAiQgkHctrnBNkdIACOIcTiNjYHYHAYiwFzGxhh8W75kHT5kWX7/GB2jkTTItixZ6Pt5fk8qjzQzrskz38yMhQS9xAgAQGS75557vv3tb0vTIDgL8dBDD2VlZVVUVHQDACKV1WotqWv47qhHB919t6sTI0aMSExMrKysXLPnHMMwDMMU6tvSL98QUyHo9fqHHnqosrJy7Z7zDMMwDCPO0SbzPU89p9frhREjRmRlZa3de55hGIZhpPNRnenb3/62MGLEiIqKinX7ChmGYRhGOtvrzPfcc48wYsSItra2lP0XGIZhGEY6W2pMI0aMEEaMGNHd3Z124CLDMAzDSGdTtaQT67MuMgzDMIx0Uqskndhw8DLDMAzDSGd1pdnViU3ZV/oyL/5vYx+3wDAM00+zdrdWvf7ArFW7Ajvq9QfW7taKu0jenv/qe2v/9vr8wM6r761N3p4v7mLjlpy//eYvowYNDuz87Td/2bglx9ePblm5KTCdGC6c+fsE65vPG0L+bwPDMIznJKzbk3H04icXqgM7GUcvJqzbI+7ipclJWXnnymoNgZ2svHMvTU4Sd/H4fSMPrksxXTgT2Dm4LuXx+0b6+tG5deL9nCI/5+mnnx49evTjjz/uXPL7IeV/HVX+f9876P9GGIZhgjazV3+cd7Fm76mbgZ28izWzV38s7iImbkFZrSHvYk1gp6zWEBO3QNzFqEGDjedP1aWnBnaM50+NGjTY149uyU1JJz7IverPPPnkk86/A+Sxxx77IPfqcOHMM0+2/OHHJ/3cAsMwTJBnztrdeRdr95wqD+zkXayds3a3uAvVGwuv1xiOXqgJ7FyvMajeWCjuYtSgwQbtyZota2u3rq3durZ2i33EJTXiA8fjWrdZZ19ryzrXio4HBu3JUYMG+/rRqW9IOvHh4WJ/5vHHH3d24g9/+MNQ4Xh0dPdffnnFx+tTHxIE4c+p7kuG/u0Dv/bVL/PB9HtD+w0wDBP0mbt2d/6l2r2nywM7+Zdq567dLe7iBXsnqr3OvKRNY8bG+pp5SZt8rXi9xvDCGwvFXYwaNFh/Or/6/ZWu2byyerP98epp7zo3uHrau16XeE7V+yv1p/NHDRrs60c357qkE1uPXFOY1+ImqF54duuRa489/quc838vuDpfb7w58alnpo9NH/NI1UM/S/KxYtooYdh9PxZGLXBbEv2h0r76YUKyU4ZhBsrMTdmbf7lu75mKwE7+5bq5KXvFXbzw5qLSGsPhCzVeZ8zYWKtvY8bG+lqxtMbwwpuLxF2MGjS4+eTRyvVJlWlJlWlJFY4H4owZG+v8j/gxY2NXTZkqW1KRllQheX3l+iRxU80nj44aNNjXj25GqaQT246WKsyanY+sPfitDXv+9K+Fz24/OXT7yZ9v+WTE+qUzLRd+uXHmOykpKT5WTHtYGBazcMZ9P5mRLF2yRWlf/TAh2SnDMANl1Kn78q/U7f20IrCTf1mnTt0n7mLCW4tLawy5F2q8zi074WvF0hrDhLcWi7sYNWhwY/6h8jWLbq5ddHPtoptrFjseLLq5dtHK+CljxsZ2Ocger4yfUr520c21i8R/3ly76ObaxeLjxvxDowYN9vWjm3pN0on0vFJfo3ph/JKMz2069rXNx7+9teAHBy+Nbu/Q6003i89NPr1fZTQam5qafKyb9rAwLGZb6dTRwn2v5UqXpOeVpm+bcZ8gGj81r3TqaOHhRaVeXjM6TbbBh0cPE1eRbMHbuvbHaQ87XiOMTpO8IO1hYVjMa+PFZxzfnvy7UvixMAwTLqNO3Zd/uW7vp5WBnfwrOnXqPnEXE95afK3GcPhCrddxdkJ2xUlyPuF9xWs1xglvLRZ3IXaibKW6bIW6bKX6xkp12UrXgxsr1Cvejh8zNtbibszY2BVvx9tftsK1VpljLbETvn50b5UYXZ3Q5Jf5mklxE1bt+N81hz678diXt336zQNl3ztQ9p+5V8bfrDsintEUFhZOnDjR27obfi8MU21TflCmWTz+vteOaBaPF0ZvsH/5k2H3vXZEk1+2/DX7A8kGBceSDb8XhN8vLtPkl2m2zbzPc7Ne9+W2UHDuURDGT8v39l35/rEwDBMuMz9tf7a2YnPOFa/zzrx1E317Z946Xytmayvmp+0XdzHx7SUnL1WuyTzjdcaMja2rq6urqxszNlZ5oWxOXqqc+PYScRejBg2+um7pgVE/UZjZf3nMuVlxy7P/8pjyKlfXLR01aLCvH91rxZJO7Dh2Q3meff6p2Yte2HLqG1nVd2ZVf+FD7R2pOYPViyY///zzvtfa8Hth2AvpN3Ycu7FjybPC6A2uJekz7xckRm/YkT7z/p/MXH7sxvTRw15YIj4++sJPHKt7bjB95v3Cs9MdT00fLfx+ifsLXI/9Xuj5Xd3qx8IwzMCf+Wn7c7QVH+QWeZ2JEyde8W3ixIm+Vsw5WzE/bb+4i4lvLym4XLlu96deZ8zY2PLy8vLyctn5hHOhrxULLldNfHuJuAuxE9l/Gn7w0eHZj9r/mf3o8OxHR2T/aUT2o8PnPDnauU2nMWNj5zw5OvtPI7L/NPzgn4Yf/NPw7EdHZD86IvtPw8URO+HrR/fKVUknPjpx85azYHnM5jPCrmvCrmvC5jNCWr7w3vwJiqtsfEQYPmG7+PjohJ8Kjyx1LNk+637h2XfdXnx0wk+HT9i+8ZGfzlp54uiEnz777vZZ9/901kpfG3TfwrtPCI8sle3R+djvhV6+K4Zhwn4Wbjhw6FyVr1/puWUnfK146HzVwg0HxF28GL/k1JWqtL1nvc6YsbHXfBszNtbXiqeuVL8Yv0TcxahBg4vTkg+P+a3H/ObwmN/OfXqMdC+yx3OfHuNtxd8eHvPb4rTkUYMG+/rRvXhF0oldJ8uVJ37axEU7hQ3Hhc1nhE2ffG/DcSEtX0g59G+vvq7yvdamR4ThE3c4vtzx3v2CINiXbHpEEO5/4xPp61e/Mfz+nw4XF65+Y/gjTz4ne4H7Bjc9IgiPJDq3/NzMk+W7Tn4y8aeOhYnPSfYlXUt5ofy7Yhgm3GfRxqwjF2u351/3OrfshK8Vj1ysXbQxS9zFS5OXaq/pfJ15jBkbq7CLMWNjfa2ovaZ7afJScRejBg0u3bwmP/rRvOjH8qIfy495ND/aNdJdjBkbq352vGxJvnOVmEfzYx7Nj35MXLF085pRgwb7+tHFXJJ0IrOgUmFUE55Zsu17aflCWr6wYe8jL0x4fl3WD8Qv12RG+V5x8x+E4S/udC1Z88Zwwblk53tDnFd4ntzsWCJ91m1dLxt0bUGyMOk5xzafc7541pPOvTi3IN2U5LHnd8UwTJjP4k0H8y7rMk6We52ZizYo3J+YuWiDrxXzLusWbzoo7iJ2cmLhjaYdx8q8zrsL1yu8f+Ldhet9rVh4oyl2cqK4i1GDBt/QbCz4x7iCfzzjmHGOL8ctjIlxbnBhTEzBP57xWDJOssq4glfs27mh2Thq0GBfP7rnpJ34+HSV8ixYEb06R0g78rV/vhb98emqt995afUh4f1Pfjhn4YRbrsswDBPCWbo55/jVxj2f1gR2jl9tXLo5R9zFy+8kXa5oCfh3frmi5eV3ksTHowYNrtyj0ca/GKB5SXxQuUczatBgX9/A2IsGVyd2n6m+5bz9zoRFq/7m/HJe4gtzFqv8WZFhGCaEk/ThoZPXmvefqwvsnLzWnPThIXEXf5+aXFRtDPguiqqNf5+aLO5i1KDBtYf2Fs56vXDm6xdmvX5h5uuFzpn1WuGs1wtnvV4487UL9sevFc56rXCm4/FM+zjXcj6oPbR31KDBvn50f70g6cSeT6sZhmFuy1m5PS9He7OgVB/YydHeXLk9T9zFG7NTck8VXa0xBXZyTxW9MTtF3MUTD/xPzrqUhuNHAjs561KeeOB/fP3oRhdKOrFXW8MwDHNbzkfHy1Zuz0vecjiws3J73kfHy8RdbD544Y3Z616Ztiyw88bsdZsPXhB3kbJh7+P3jQz45088ft/IlA17ff3oHj0vuT+x/2wtwzAMw0jnD+ck5xMHztUxDMMwjHQePivpRNZ5HcMwDMNI5yGxE4IgeO1ENwDgtmazdVs6bcZWa2NLZ22TxTMEv9Ma7O8n66YTABAxurpsHRabwWzPg3PoBABENJutu8NiM7d3tZisDXq3QtAJAIhonVZbW0eXqa1LvMRU12Sp84gEnQCAiGOzdXdaba3tXea2LlNbl95k1TVb6potdAIA0G3ptBfC7DiN0DVb6AQAoNtqtbV2dJnbu8ztXea2rhaTtV7fWa+30AkAiHRdXd1tzkK0d5nbu/Qma73eIg6dAIDIJf4uU2t7V2u760yiydjZ0NJJJwAg0om/ziRGQuyEqc3aZOhsaKETABDZumzd7RZbqyQSre1dpjZro6GzsSVEnXC+/pYLB44B/u0BQO/YTyPEcUWiS4xEiDshO+wOwAPxAPyWACBQbN3dHRZbW0eXrBOmtq4mQ+dA6YT0KDwAD8oD8FsCgIDo6rK1W7rESEg7Id64Do9OCO48X+PrscJevG7T16Zkr/RnO8pPAcAAIV5rko7YCXNbV7Oxs8kwYDrR7fdxv6evly685TZ7/Vj5W/L1XQFACNm6uzs65ZFok0ZioHWi248GeH3Kk/Je/NlmYB97fgkAoWWzdbdb3C43uTrR3tVs7Bygneh2P/R7LvHnqQHViVt+YwAQfNYuW7ulSxzPk4kWkzUsO6Gw7kDuhPc/IgAInU6rKxKenWgxW/UDvBPdkqO/1xf4eYhX3os/G1H4NnrRCbIBIJjWnvF3pJEwtlr1pnDohOdCwZ2vV/rfCX+26fmULCG3/AYUdgEA/cr/TjhTIX6exEDsBAAg4MQA+PmytWe6W9u7WhyR6Hsnqhs6KnUdFboOOgEAA5SfncgudaWi951oslQ3dFToOm7WtpfVtF+vds0tOnHwvE46dAIAgkY89HfZuru6bB2tJlNDbWtLk6Wz09pls3bZumzd4mSXuqXC/07o9JbaRktVfUd5XXtZjTwP0k7IWkAnAGBAWHum+4NP2ysKcs59sPTkyqmfzJ2Y8+5zhxNevpL9kb65ubWt3dJptXbZxE54psJXJ+r1ltomS1V9x8269pu17Tdq22/U9KUThTrp0AkACJr1WtuhA0cKP1h4dPZTH8fcnfHsXRnPfj0jekjGq49oc3bX1OpaDKb2jk5nJ2SpkHeipbOu2X5xqVzXUV7X3oNOuLeATgDAgLCroObk5mUfq/6j6sD3rTeG2Coe6Lw+5Og7X9/63I8y5r159vyFGzduXj91dO/6lH07Ps4qbDxQ3HmwpMuZCmcn6vWd4glEZb391jSdAICw1GForjl/rPZiQYfZZLF05uw5eHLNu8f/9W+2igecc2XDf2x+4jvvTxy1e/XCA/+K3T3pkV1///XO2F9/+M+/btuyK7PQsL+oY80pey3q9ZaaRktVQ0dVQwedAIDwpr9x9cKWxILlbx1b/I/T6/51Lf/g4XWLDk59vDrr+9JO1Ob8YOsTX97w6He3PDd859/u2zPh659M+8aeiV/b9Ofvrnz6F2tS03ec1u251Lr6lFVMRbUYif7rRHahTjp0AgD6Q1tzw+VdKfnqmH0vfeXAP7918K3/Ozz7hcxX/7h7wqDO0iHSTnSU3F+06Tv7X/7K7he+fG7Ft0yF99oqHmgvuu+T6d9c8dA3Eh6PWp15ZntB7Z5LrQdLuj660r32THffOyFrgawT9dKhEwDQH64f2nl80d/PJA7uLB1iuXb/jY/+c//LX9kz4cs3M/9TGgmFMRXeu/XxO+f+6psbVi47oy2sqNY1G9rEU4oAdcLVAjoBAEFlbqgp/HDJrue/bTp/r59V8JzqY9898M4X5//uSwvfeDkr5+jlq9frGgxrTtsC1Il63524UC8dOgEAgWYr2r3ho+k/3TP7y8bLP/QMwIX9P1g49otTo+6YPER498efWTzq8+mvfrUy/z7nC/Tn/+vUpi8dXHJH1gJh0SNfnvPmP3dk7Dl99mJFTaN4QzsAnXBvgVsnci7UO4dOAEDAWTvaTq545/2X7spd+dUzOwY1nhssjcTmqV//5wPCa7+4Y8aYzyyP++yHM+/cPvWrG5775rrH7i7c+N+2igeq8r6Tu+yzWYuFrEVC5pufmTPqW2r1wq3pHx0vOFtWUSfeze57J6QtyFHoRA6dAIBA6+rsuLBtxd43frcz/ivH3v/GjU/cbki8+SPhzYfv2D5LyE0STqcKV7YK5ZlCfc4Xji0asuWZH9oqHriZ++3spXccTvz8tvGfX/u/X50S/VTS8jVbNbtOnC4sq6wP1PkEnQCAUGqqrcpLmvLRiz/b/dqXao//yFbzR1v1r8VOTPnJHdP++Nldc+84tloofF8o3SnU7Rf0R76oXT5yp+pntooHLGX3t179oTb53zc8dOfaX90187ffn/ay6sP0jALt5bKqgF13UurEoQv10qETABBYXV3dRlPrtfNn9r711/f/8I3Ko9O6Tem2xiliJ3bO+saMoZ9Tj7prS9xXj6fcXZLxXxc3/OzQ1F/s/vsvy/f8ynna0XLmh4WrvvVx9JdSR31x+sivv/v0w4eOniy+UbvqpGXNaVvfOyFrgXsnLtZLh04AQADZbN2dVpvZ3HZp/7ZdL/32TMq7TVc+6DZusdVPdDagNHdw+qvfWP/E11Ie+vfNf/7+gVd/VLgqqr34N553vC2lQ65s+I/1j3x+0s++sjh+0qeFJclHW1adDMD7sWUtoBMAEAxiJDqttutHPs6eMmbb41+vPrm0s2mrNBI9HWvZkF0vfeXlH9857dk/7885Nn9v+bI8U4WurR87kXuxXjp0AgACwtbdbe2yiZ04Mvfl/ZN+dXn9f9iqfmGr+h9bxY/9rILh8g9vfPKfZUfuaTw3uLNsiK3igaoD35/2yy+ofn73jCnvbNHsfm/7pcTcppu15j52QtYCWScapEMnACAgrF02q9Xeiaz4p/a+MrzphOs3YktyvlOS851bduLcrrs/TvzSx0vv+njpXfuWf7ny+PcyYr/y/JC7Jjz6u0WJqzZ+uHPGlnNLDzUEohNuLXDrxOFLDYcvNeQ6hk4AQN91ddmknTi6ME4T/f8K1N+03hjSfOG/96/4SupkIS3+jj0vfLlky3ct1+7vNqzrNu+1VY9yFuL4h/9WlnmP5pU7N778mQ/f/NzOhC9mLr4rP+kb//jZ55/+yd1vT56+ZNm6D9J3/2vHlaQj+vK61j52QgzBYcd46YRz6AQA9FGXrdvq3omSE4e2xPxy4+hvHl74Dc28O1MnC6mThbQX71j7i89t+v0XMv/2pTbd6W6b2Vb7hLMTHy+5a/0/P/vaj7/wt/u/ovrRl9+KujPlj194+aefG33f11VP/mXewmWrUj/Yte/o/H0VK461Vta3970Th3114silBunQCQDoC5szEpJOGAymnJRFyX/4r5XPfC41Xlj/1meWjvls/IivvvjL+14d8d2EEXceee/3tvpXbFUjnZ3IWHDXe49+7q8P/PtLL0yM+fPvnx3532Me+Pe//r/vxYx5YlbC4sSV6z/Q7M09dj7xcPPqgs6+/76TrAXunbjcIB06AQC9Jt679uxEW7ulpq4hfeG76j/ePe+xz0/73V2TfvHdN5594qm4RWPjFk0eOWj5qM+Ln2fnnIL3v6n68Wf/+rN73pu7VL1k1ZJlqQsT1y5KWrdkedqyNZs2bsncd6jg9IWbK463BeT9E7IWyDtxVDJ0AgB6rUsaCWknOqxNelPxtbLtqWvmxfxlhuqvCe+9t3zFGtV7G19eoHn3N99f8LvPNx53+3ufKnK+F/2jz4772XfnLly+bM3772/bvS3j4LaMgx/u2K/JPLQ/99SJs6WXrjcE6u93OureArdOHKUTABAIXTb3kwlHJ9otXW0dXaZWS31jS0npzeMnTu/em7Vt+0fp2zPiVh6cuqlgieov6ge/dOjNr5kK7+26+UDrpftqDv7gZMI3x/7wM+OH/UC9ZHXK+zt3Z588cvJy3pnio6eKjmmvnblUefF6Y3GFMVCfP6HUiU+uNEqHTgBAL9hs3V1d8k5YOu2REMdo7tA1tFy/UXmu8PKJgk9PFGhnf3R1wf6q95btnPV/984Z+cUFv/nc3N98flrU5/7x/77w7JA7H7/vq3956OGYWRviVh6ck1GSeLh5xbHW5fnmFcdaV520OD8iOyCdkLWATgBAINm6u7u65J0QIyHtRFtHl9FsaWw21dY1lVfV3aysSz7asuJ4W/InhlnqlGmP/XLK/3w3bvi3Xvn53X8b9r0nHhzx59Hjn3p13ovztsan5s3fV7HieJszDLLp307kXWmUDp0AgJ7qssk74YyErBOt7V3mNqvRbGk2tDcb2psNHS2mzsaW9ptVDafPXtq9L2fD+9tWrklbvip1+arUVWvWp2z4UJOx7+ixT6+WVlfVm3XNlrpmS12TpbbJUttkqWm0VDdaqsVI9K0Tsha4d6KoUTp0AgB6xOaIhLMTHZ22DkckPDshjrHVamy1GsxWg9mqN3XWNphKyqoLPr2QnXts156DH2Xu35m5P3NP9v7svLwT5wqv3LhZ3VzT2NaPnXBvgVsn8osapUMnAMB/NpvrZELshKXT1tHZpdwJc5tV2okWs7WxpaO23lhWobtSXH7u0rWzF0q0F0rOXbx2sehmcVntzermmobWuuaO/uuErAVunTh2tVE6dAIA/Ncl6YTVarN0+tUJk0cn9CZrk8FS39xW22Cu1hmq6loq61qqag3VOlNNQ2tdU3u93qLTW/qvE7IWyDrRJB06AQB+sp9M2NwicctOmNu8d0KcZqO1ydjZZOhsNHQ2tnQ2tHQ2tHTW6y393wm3Frh14vjVJunQCQDwhysStm6r1WbxuxOmAdkJWQvcOnGiuEk6dAIA/OHshPghE/53YmCeT8haQCcAoE9sNnsnnJ9E5Fcn2rvMbWHYiZMlzdKhEwCgzDMSfnaitb3LPFDPJ2QtcOtEQUmzdOgEACgTOyG+VeK26YSsBW6dOHWtWTp0AgAU2E8mHO+79r8T9ndODNROyFrg1onTpc3SoRMA4Iut2y0St1MnZC2QdUIvHToBAL443319O3bCrQVunThzXS8dOgEAXtm8/X1//nSiPRw6IWuBWyc+va6XDp0AAK+kf5XT7Xc+IWuBWye0ZXrp0AkA8OT8XdjbtROyFrh14mxZi3ToBAB46n0nOsKjE7IWuHXi3I0W6WSd120EAESSrPM6WQtu0YlQZxsAEFS36MT5my3SyTqv0wMAIknWeZ2sBW6dKLzZIh06AQCRJuu8TtYCt05cKDdIh04AQKTJOq+TtcCtExfLDdKhEwAQabLO62QtcO9EhUE6dAIAIk3WeZ2sBW6duFRpkA6dAIBIk3VeJybgcqVRfODWicuVRunQCQCINFnndbIWuHXiSqXxSqXxSpVRfEAnACDSZJ3X2VvgGPdOVBmlQycAINJkndfJWuDWiaIqo3ToBABEmqzzOlkL3Dpxtdp4tdpY5JhI6MTO/CvPL8/5zfSdDMMwt/08vzxnZ/4V5aNi1nmdswXiA1knTNKJhE7sPVtz/HpTaP4WFQAIruPXmz4oqFA+Kmad18la4NaJ4hpTcbVrIqQTof6DA4Dg8acTxdUmaQ48OiEZOnH7Ef+gAUQsvzrh3gK3TpTUmKRDJ24/dAKIcP50QtYCOkEnAESQvnbiWq1JOn50QqMSBEGlcV8Spdb28egdPL3vREnSg8KDSSWB/PPriX2xvdo7nQAinD+dkLWg752IioqSluL260Qvj8h+6MuWFdZV2iydACJcaDqh1qijXGmgE/6jEwCCre+dMF+rNV+rNYkP/O2EVhoH10ONyr5lx+mGIyqOZVr7Q0lYnIvcL2b1H2+dKEl60P5NxO7bF+v4PyHE7hMPwbGxDwpC7D7X4XhfrPBgUpL9ha4jtGMzDyYleTtwy7Ys3a19gRfetunakP079LXZ2H10Aoh4/nXCLJ0+3sd2VsHzgdfXCJ4P9RqVowpuuQnOWYmXTuyLdT9OS//zfF+sqwTSTjgOyvtiPR+VJD0oeP8PfPmW7bv1eedDeZvu3SqRLezu3hf7YFIJnQAiXF/vY/f87xV3P5FQaeRLBOkJgzQh3h67TiaCd0bhpRPyY7CPw67ycbkk6UHXJnxdCJIsL0l6UFIneaqc35jXbbpOITy+H8k5inhGQSeACOdPJ5T+XvHjxU3OOVHc1LNO6LXqKEGlkR70xSO91nH7wp9OBOlyk5Ov+xPiATZ2X/dA74RrRefTPjfbzXUnIOL50wlZC9w6cfC87mCha3rYCecJQZRaK3lGq47y83xCr1EJwb4JrnAf23Hc7VUn+nrdyesdCm/bdG7DdbXK14Wy7m46AUQ8fzoha0FAO2EvhasPgiAIUSqVn+cTevdLT6G67uR+X9i1wHEf279OuLbj4z62bMvSa0S+fwnKyzadt7ZjYx2nGz42y3UnACHoRNgLxvuxfZ4fhACdACIcneixIHTCcelH8hurkpMV5fV68nq/0AkgwtGJHuu3Trhf7umfffQCnQAiHJ3osUj7ewABRDg60WN8nh2AyOHn59nRCTfFlY37rzIMw0TKFFc2Kh8V6QQAQAmdAAAooRMAACV0AgCghE4AAJTQCbn92utT0k+PW3GYYRjmtp8p6af3a68rHxXphNyx4sYL1YbQ/TYzAATPhWrD/ku3OLDTCbljxY2h/oMDgOChEz1GJwBEFDrRY3QCQEShEz1GJwBElOB3QqNyfUBCkD+xNDDoBICIEpJO2PPg+hjssEInAESUUHbC87OywwKdABBRBkgnfC5UqaIEQaURF2rUUbLLVVr7EkEQVH+VhpMAABxiSURBVBr5IvsSjwV9RCcARJQBct3JVyecSzUqZx9cq2lUbjGIUmv1eo3KPQeSLWtUATl5oRMAIkpo72M7j+j+n2TYv1BpxDa4miBZ6P2EI1BnFHQCQEQJ7XUnrwtv2QlHH7x2wvkKwctrAoJOAIgoA6QTksO562qTrBPSy1Xia2XXndx6oFVHOa5DBfheOZ0AEFEGSCckl6NUKl/nEypVlPzqkeuyktuNDB83trnuBAA9Fi7vxx5Av0FLJwBEFDrRY3QCQEShEz1GJwBElHDpxABCJwBEFDrRY3yeHYDIwefZ9caN2uYT5S0MwzARMjdqm5WPinQCAKCETgAAlNAJAIASOgEAUEInAABK6ITc5StXsw99otm5m2EY5raf7EOflJRVKx8V6YRceYWurkEfut9mBoDgqWvQ04keK6/QhfoPDgB6o729vaKioqamprGxsVlCr9eL/3RqaWkxGAw6na67uzv4nZB+nl3g/s4myWeoBuyVPtAJAGEqjDrh9ulDgf64uVvutK/oBIAwFY6d6JfPJb31TvuGTgAIU+HZCWkoXB88Jy6Qf+2xxPkhdyqN7FO1NfYXOj/6VLKa5BuQfNSdYxcalRClVqsULovRCQBhKtw7IVmuUUWptXqNyuMTr2UHbulnX0s74VjqWkP+EarOV0oSJVnd4+O3pegEgDAVvp2IUmvdP8VaPFJr1VHS/6L3coXK19HftZKjNd5e6b5BpVe6oxMAwpSvTjQ2NtbX1zc2Ng7ITjgP1j5uVIj5UGl61wlvJyt0AkCk8tqJhoaG+vr66dOnS1MxcDohvbIjvYjkRnrG4XHdyfvVJPtSVwn8ue6k8Eo3dAJAmPLshBiJt956a9asWcuWLXOmIuSd8PH2CemlJ/HOtOwes3yRz/MJlSrK+5o+72N7bQOdAHBbkXVCjER8fPyCBQs2bdq0ffv2rVu3iqkIbSf6WyB/BdYrOgEgTMk6UV9fn5iYuHHjxt27d2dnZx85ciQ/P//w4cP19fV0ok/oBIAw5fV8whPnE31FJwCEqXD5vdiwRy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k6ESR0AkCYohNBQicAhClZJxoaGuq9aWxspBN9QicAhClZJ+rr6999993JkydPnjz5nXfemT179urVq7dv315fX08n+oROAAhTXs8nli5dunz58o0bN+7bty8vL4/ziQCgEwDClOf9CTEV69evP3DgwKlTp8RI6Lk/0Ud0AkCYEjtRW1vb1NTkPKY1NjbW19cfPHjQGQk9negjOgEgTImdqK+vb25ubpFoampqaGhoampyLjEYDEajkU70Ep0AEKbETog9MCgyGo10ovfoBIAwJXZCr9d7VsHZBik60Ut0AkCYEjvhmQSTyST+U4ZO9BKdABCmxE549sAXOtFLdAJAmBI7oeuJbjrRC+UVuroGfaj/uAEgGOoa9HSixy5fuVpR18wwDBMhQycAAH1CJwAASugEAEAJnQAAKKETAAAldEKusLAwAwAiRmFhofJRkU7IZWRkVFRUhO63mQEgeCoqKjIyMpSPinRCLiMjo7u7O9TfBQAEQ3d3N53oMToBIHLQid6gEwAiB53oDToBIHKEshMalSCoND35bjUqIUqt7cka/aM/OlGSmTDJKSGzxN/1TqT05NWBWxdApAhdJ7TqqCiVKuqWx31pGwZyJ3p0zJW9uCQzYdKklBNuz7u+Vt4ynQDQv0LWCa06KkqtFf+p+MLbvxMlmQkJmSXOM4qEhISEzBL9iRRHKegEgFAKVSccgXALhWcSNCrBQaWxL9SoowRBECTF0NqXCK7rWBqVEKVSRQmCqhc/lFvy6MSJFOclI/Hg7rqK5Pm17MUlmQn2/xGP2Y5AiMvlW3Z97VkR+U5PpExKyMxMkV/KcrwsITPTWyfkW5FeEXOc45xImZSQecK+POWE6yVkB7j9hKgTrjxIQ+H11EG2UHAttkdBcptDq46SPN1/px63Op+QPD6R4n5y4O3FCZklzv9xdsO1xOt/9TsXej6QbFKaDI9HJZkJHgf2kswE2SLJJTDXkydSnE2QPHS/XAbgNhGaTkjjoFVHOQ7z/nTC47FkfXGpSqPv7ytUt+iE2y1p139vS46/7p2QnFXo9fqSzJTMEr1bL2Srut3sdjzruVOv6XKetnhu2f6dux/o3Zc4eucjilzIAm5HIemE5GqS2+Wi26kTXv6zWjySezvOigd113+fu4fD65all6mcnZDtlE4ACIBQdEJ+DHce6d1PLfzshPy6k2dyAs+P607ej5eOo7Tb8dT+hf2EIOWE84Hnlp0P3S4BuQLjccnI8wju9bqTl+1KNiK97uR5ikMngNtcCDrheQh3O7zbTzBUzlfZlznvY3s2w3UfO0i/GeX1/RP2C0Ly+9aTJrndjXadI8i+Uv6VJslNb/GaU0qK7HzCc6e+b5k4rltlpsg7IXnay33sW7aBTgC3Id6P3Rv98T47yS82TeJuMICBg070Bn9vB4DIQSd6g04AiBx0ojfoBIDIQSd6g8+zAxA5+Dy73uDzsQFEFD4fGwDQJ3QCAKCETgAAlNAJAIASOgEAUEIn5Ph9JwARhd936rEM3j8BIGLw/oneyOD92AAiRjfvx+4FOgEgctCJ3qATACIHnegNOgEgcoSkE73+sLn+/ZQ6/9EJAJGDTvQGnQAQOehEb9AJAJFjwHRCq46yb1JQabwsVWmkK2pUztfJXqLXqIQolSpKEFQ9/FH0AJ0AEDkGSCc0KmcetOoo+7OuR+4ratVRzpZINqVRRam14qb6+6SDTgCIHAOjE9Ijv16vUQkqjXyhc8UoaTwkZyGOM4pgXJuiEwAiR9h1QoiKkiz20RI6AQCBMjA6Ib/u5Lrz4O26k/vFJvlVJjoBAIEUqk642A/qritI0qO865Xu97G16ihB+pDrTgDQT3g/dm/QCQCRg070Bp0AEDnoRG/QCQCRg070Bp0AEDnoRG/weXYAIgefZ9cbfD42gIjC52MDAPqETgAAlNAJAIASOgEAUEInAABK6AQAQAmdAIBQSkpKmjJlSlxPTJkyJSkpKeAb8YVOyPH+CQBBIL5rQT1/fnJycm1trbUnamtrk5OT1fPni0etgGxEAZ2Qy+D92AD6mfNd0PHx8TqdzmKxGHrCYrHodLr4+HjxqBWQjSigE3IZ/P1OAPpZt+NvVYqLi7NarT06vousVmtcXJy4tYBsRAGdkKMTAPqbtBOdnZ0tPdfZ2SntRN83ooBOyNEJAP1N1olebMGzE33ciAI6IUcnAPQ3WSeae86zE33ciIIAd0L+AdYalfjh1z2gVUf1/4dgK/DWiZLMhEmTJk2aNCnlhOcKJ1ImTUrILAnOdwfgdiDthMViaXRJjxEEISa90d2ZuSMFYeTcM64lFotF2gn3jfhLuhEFgT6fcA9DLzIRcp6dKMlMEAPhfCB9ZlJKSgqdANATip0YOXKkWxLs8bh9OqFVR7nSEI6Z8OyEpA4eodDr9Xr9CToBoEdknWhw2RYtjIyOHjky4ZTbsujoaMFtmWcnGnouRJ2QhkKaCa06yr5VcZFGJUSpVFGCoNLIn5Ncu3I949ySRiVEqdUqcWF/XJ/y6IQ0A16TQCcA9IysE/Uu26KFkQkF26KF6G32JQUJI8UlIxMKXK/z7IR8I9sSRgqCIAjR2+oL7A/dN+G+EQWBv4+tVUeJh29JJiSHfo0qSq3V6zUq51FeftbhfLFG5cyD66aFRiVtTT+cr3jrhPMcgk4ACABpJ1pbW0td0sYLw2bklqaNF8anlZaWlpbmzhhmXzBsRq7rda2trdJOeGxEsL9c8rA0bbzg2KrnRhT0w+872UPh7IXbaYHj1EB+0iA5M3A85XYJy1kT6Z1y+V3zgOB8AkB/k3WixCX1GWHo9JySkpzpQ4dOzykpSX1GeCZVstzBsxNeNqL0WL4RBf3xe7FadVSUWuPKhOyIr9frPQ/xYkrcSjBQOlGSmeDIAPcnAASCrBPFLqnjhKHTs4uLi7OnDx06PXX6UPEr13I7z05424jCY/lGFPTL+yfEg777KYLsiO7lEO84AfF13cl1YyO4nfD6+063PMkAAJ+knTCbzUUu68YJQ6dlOR4K0i8cD4uKioqKzGaztBM+N+LzsXwjCvrnfXae74GQXnqSXXfSqNzvVXu9j+21DUHqhOv9E64ciG1wvq9C9iwAKPGrE0VZ04aOW+dl+e3RiXDG+7EB9DdZJy73nGcn+rgRBXRCjk4A6G/STphMpos9ZzKZpJ3o+0YU0Ak5OgGgv8k6Udhznp3o40YU0Ak5OgGgv0k7YTQaz/ec0WiUdqLvG1FAJ+T4PDsA/U36eXbl5eUNDQ1ne6KhoaG8vFz6eXZ934gCOiHH52MDCALx87Hnz5+fmJhYWVlp7InKysrExMT5jo+2DshGFNAJAAilefPmxcfHx/VEfHz8vHnzAr4RX+gEAEAJnQAAKKETAAAldAIAoIROAACU0AkAgBI6IafZuZthGCaiRvmoSCfkNDt3h+otmgAQfHSix8ROhPq7AIAea29vr6ioqKmpaWxsbJbQ6/XiP51aWloMBoNOp6MTvUEnAIQpOhEkdAJAmKITQUInAISp8OmE/POuwwydABCmwqQTWnWUMw9atVqj1+s1KiFKrfW1gvKzIUAnAISpMOmEl8M+nQCAYJB1wmAwmL0xGo2hve6kUQnSA7/rIpR4muF+UUr2rLQZzsdadVRQL2PRCQBhStYJs9n885///N5777333nuHDBny61//OjY2dvHixWazOdT3JxxHdsdh3esZg3Oh1zZIHmtUQb7NQScAhCmv5xNPP/10TEzM1KlTP/zww8OHDw+E8wkHrTrKdQrh9QTDv05o1VFCUK9M0QkAYcrz/oSYivj4+PT09DNnzoiR0If+950cHLe0JUd/111urTrKv0441+O6EwAoEjtRW1vb1NTkXGg0Gs1m844dO5yR0If6PrbacXDXqqOcV44cR3y3mw6enZD8spTsNockLP2NTgAIU2In6uvrm5ubWyRMJlNra6vJZHIuMRgMRqMxlPexZfed7YtUGtdN6SiVynHYlzwrWVulct2fCO67MegEgDAldqKpqUksgQKj0RjCToQ9OgEgTImd0Ov1nlVwtkGKTvQSnQAQpsROeCbBZDKJ/5ShE71EJwCEKbETnj3whU70Ep0AEKbETuh6gk70Bp9nByCi0IkeC/kH1TIMwwR5lI+KdAIAoIROAACU0AkAgBI6AQBQQicAAEroBABACZ0AgAEhKSlpypQpccEyZcqUpKQkf74xOiFXWFiYAQDBUlhYqNfr1fPnJycn19bWWoOltrY2OTlZPX/+LY+KdEIuIyOjoqIiVG+MBBBRKioqMjIy9Hp9fHy8TqezWCzKfx94AFksFp1OFx8ff8ujIp2Qy8jI6ObvdwIQFN3d3WIn4uLirFZr0CIhslqtcXFxt/wm6YQcnQAQNNJOdHZ2tgRXZ2cnnegNOgEgaGSdCPLe6UQv0QkAQSPrRHNwhaoTks/HFuyfgO3HKn6+MhjoBICgkXbCYrE0SqXHOI6lMemNXqXHCCPnnvH+nD8sFkuoOmE/6GvVUb6P/9I20AkAEcpnJ87MHenMw5m5c72Hoked8PLi0HdCMQB0AgDknWhw2hYtjEw41aDMrxcpvHhgdcJ1NUqlcbs2Zf8ySq1RR/XkWlX/oRMAgkbWiXqXbdGCMDKhoF6qIGGk/dAZvc3+GsdL5E/JFm2Ldh51nc/X14e+E96uOzmfleVEcC0WVJqe/qQDik4ACBppJ1pbW0vd5M4YJgiCMD5N/DJtvDBsRq794bAZuZIlnk/lzhjmXOSxukNra2vI72NLjviuxV47MYCuQdEJAEEj60SJp5zpQwXhmVT7A5dnUktKUp8Rhk7P8fZUzvShwjOpbhtyvFgihJ3wONBr1VH2ZmjVUXQCAOxknSj2Jnv6UGFcquN/pFLHCUOnZxd7eUrhxRIDqRPOZa5LUXQCANw6YTabi5zWTZuWJT7KmjZUGDotq6ho3ThBfOB60Tj7As+nnGt5vtjFbDYPmE7otY6b1CpVlPudbed9bDoBIPL47ETRunHO60jj1kkO/tKFkkO//Cm3LYgL7F87txa6ToQ9OgEgaGSduBxcdKKX6ASAoJF2wmQyXQwuk8lEJ3qDTgAIGlknCoOLTvQSnQAQNNJOGI3G88FlNBrpRG/weXYAgkb6eXbl5eUNDQ1ng6WhoaG8vJzPs+sNPh8bQDCJn489f/78xMTEyspKY7BUVlYmJibO5/OxASBczJs3Lz4+Pi5Y4uPj582b5883RicAAEroBABACZ0AACihEwAAJXQCAKCETgAAlNAJAIASOgEAUEInAABK6AQAQAmdAAAooRMAACV0AgCghE4AAJTQCQCAEjoBAFBCJwAASugEAEAJnQAAKKETAAAldAIAoIROAACU0AkAgBI6AQBQQicAAEroBABACZ0AACihEwAAJXQCAKCETgAAlNAJAIASOgEAUEInAABK6AQAQAmdAAAooRMAACV0AgCghE4AAJTQCQCAEjoBAFBCJwAASugEAEAJnQAAKKETAAAldAIAoIROAACU0AkAgBI6AQBQQicAAEroBABACZ0AACihEwAAJXQCAKCETgAAlNAJAIASOgEAUEInAABK6AQAQAmdAAAooRMAACU97sRGAEAk6XEnugEAkYTrTgAAJXQCAKCETgAAlNAJAIASOgEAUEInAABK6AQAQAmdAAAooRMAACV0AgCghE4AAJTQCQCAEjoBAFBCJwAASkLQiT05+bMWb3gqdrZz3p6zZn36vr5vGcD+7NyMPft3frw3Yidjz/792bnKP6WkpKQpU6bERbApU6YkJSX5+S9VUDuxNyc/Jm7BzMWbDuVr9S1Gi0PhlevL1+96Knb2hvS9fdk+EOEy9x44kne8xWCwRrAWg+FI3vHMvQd8/ZTU8+cnJyfX1taG+jsNpdra2uTkZPX8+f78exW8TqzcuPOVqcmFV653dHS0traazebSG5WlNyrNZrPZbG5vb6+ubZi5eNPbs1f3ehdAhPto9z6DwdjZ2WmKYJ2dnQaD8aPdPi9RxMfH63Q6i8ViiGAWi0Wn08XHx/vz71WQOrFy4863Z6/VtxhbW1uranRpW/fHJ6Q4J23r/qoandls7ujoWL5+F6kAemfnx3utVmuoD9ShZ7Vad37s8+JEXFyc1WoN9YE69KxWa1xcnD//XgWjE7sOHHllarK+xWg2myur6ybPTXltxkrZTJ6bcq2sQkzFgpXbFq7a0osdARGOTohu2YnOzs6WiNfZ2TmAOhETt6DwynXxWlNy2kcvxi99MX5pYsqOsxeKrxSXrd28W1ySlLqzpcVgNptbDMaY1xdqL1zsxb6ASEYnRP50Iph/LgPTAOrEwaMnZi7a2N7ebjQajUZj9OsLo19fOOndFSXXy40O4sLpC9ZX1dQZjcbW1tZtmYdXbNjZ4//fQGSjEyJ/OtEc8QZQJxas2pKTpzWZTOIVsabm5vyCwlPaS7r6BnHJpavXn/3nvGf/Oe+deanllTXiwqqa+pi4BT3dFxDh+q0T57bPcVmdW24qz109Z3VuuY+X+3z23HaFtQLnlp2wWCyNgXdm7kj7wVMYOfdMgDeeHhPojVosloHSiZi4BZU1Ol9BK9BefOGNReNeSRj3SsL7mqw6Xb24vLW19ZWpyYePn+zp7oBI1p+dCMjx/fbtxJm5IwUhJt315dx0pZf33G3diadiZ5vN5jpvPs7KG/v3OeL8a+mmouLrzqdaWlpmLNpIJ4AeoRMifzrREEinEkYK0dsCukm5bdHCyIRTgdziwOqE0Wis8nDh0tXo1xc8/fKcp1+ek7Zlz5WrJdJnm5qaZizcQCeAHgliJ5xLzm2fszo3d7vrkpTbs+W5q+1Xq7afcyw/Z1/Wf8XwpxP1AVSQMFKI3ubtmW3RjitR9ue3RQsjExLsS0cmFEg34fZC+YJt0dKXB8IA6kRM3IKbFTWedu0/Kv6lHas27rp2/YbsWYPB8Pd3kvmVJ6BHgnN/wnXEL3c8tf2c41XOR6tzy02mc9vtC6Tbca3n9lwA3bITra2tpQGUO2PYsBm5Sq9IGy+Ir0gbLwjC+DT7Mvuj3BnDBPcNOF9fWpo2ftiMXLclAdLa2jpQOjFryYbso2d0Op3sotP6rXvFTuzOyvO8JFVeWfNU7Oye7guIcCE7nyj3sbA8d7XbeYPXFweeP50oCaCc6UOFZ1K9PpX6jOOEYuj0HPFr8YHksefqOdOHChLPpLqvGBgDqBN7cvLmr9hqMBg8z3rKblZcu36j7GaFbHlTU1Nm1rGFqz7s6b6ACDfgOmEymRzXntzPQrxuM2D86URxIGVPHyqMS1VYnD196NDp2cXFxanjBPGB5LHn2l62J10xMAZQJ/R6fUzcgrMXipuamqS3UM5dKIp+bcHLUxIvXC6R315pbH7lneRzFy/1Yl9AJBuYnTCZTOW5qx3XoQZEJ8xmc1FgrRsnCMK4dY4vs6ZNW1dUtG6cMHRaVlFRUda0ofZHzkVFXp+Wbs5jifuCPjObzQOoE+m7c96avbaxSd8ksWn7AfG6U3LqTulys9m8bH3GrCUberEjIMINuE647mu437fwvs2ACUEnisSjvfMik3hIdywaOm7cUIVOFNk7Iwiu2Ei3Nm7d7d8JvV4/a/GGZeszGpv1er1efIfE4fxPn4qd/fyk+dlHTznfTtHa2pqT9ynvsAN6h/dji/zpxOWIN+A6odfr3569+q3Za6tqdCaTqaWlRa/XNzQ23iyvqq2r1+v1RqOxqbll2foMIgH0Wj91Yo6HgO8isG7ZCZPJdDHimUymAdcJvV6/IX3PU7Gzl63PKLle2d7eLn7yRFtbW1VN/dZdudGvL+RyE9AXnE+I/OlEYcQzDcxO6PV67YWLG9L3vDI16anY2TMXbZy5aGP06wtj4has3Ljj4tXiPm4ciHB0QnTLThiNxvMRz2g0DtBOiLQXLh4+ftI5AdkmAD7PzuTf59mVl5c3NDScjWANDQ3l5eUD6/PsAARB5r6sI3nHjUZT/3628sBmNJqO5B3P3Jfl66c0f/78xMTEyspKYwSrrKxMTEycP9A+HxtAEOzae+Cj3ft2frw3Yuej3ft27T2g/FOaN29efHx8XASLj4+fN2+en/9S0QkAgBI6AQBQQicAAEroBABACZ0AACihEwAAJXQCAKCETgAAlNAJAIASOgEAUEInAABK6AQAQAmdAAAooRMAACW36ETWeR3DMAzDSGfI2Uo6wTAMw/gcOsEwDMMoDZ1gGIZhlIZOMAzDMEpDJxiGYRilcXViyNlKhmEYhvEcAQAAZf8fzD/rTIQSRQAAAAAASUVORK5CYII="/>
          <p:cNvSpPr>
            <a:spLocks noChangeAspect="1" noChangeArrowheads="1"/>
          </p:cNvSpPr>
          <p:nvPr/>
        </p:nvSpPr>
        <p:spPr bwMode="auto">
          <a:xfrm>
            <a:off x="463688" y="-98117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8" name="Picture 2"/>
          <p:cNvPicPr>
            <a:picLocks noChangeAspect="1" noChangeArrowheads="1"/>
          </p:cNvPicPr>
          <p:nvPr/>
        </p:nvPicPr>
        <p:blipFill>
          <a:blip r:embed="rId2" cstate="print"/>
          <a:srcRect/>
          <a:stretch>
            <a:fillRect/>
          </a:stretch>
        </p:blipFill>
        <p:spPr bwMode="auto">
          <a:xfrm>
            <a:off x="4376057" y="504056"/>
            <a:ext cx="4619625" cy="3952875"/>
          </a:xfrm>
          <a:prstGeom prst="rect">
            <a:avLst/>
          </a:prstGeom>
          <a:noFill/>
          <a:ln w="9525">
            <a:noFill/>
            <a:miter lim="800000"/>
            <a:headEnd/>
            <a:tailEnd/>
          </a:ln>
        </p:spPr>
      </p:pic>
      <p:pic>
        <p:nvPicPr>
          <p:cNvPr id="9" name="Picture 4" descr="http://1.bp.blogspot.com/-CxUo3nQGQ6g/UutuFyIfxVI/AAAAAAAAJok/UW8zFRWIYDk/s1600/tLibraryLoad+talend+new.png"/>
          <p:cNvPicPr>
            <a:picLocks noChangeAspect="1" noChangeArrowheads="1"/>
          </p:cNvPicPr>
          <p:nvPr/>
        </p:nvPicPr>
        <p:blipFill>
          <a:blip r:embed="rId3" cstate="print"/>
          <a:srcRect/>
          <a:stretch>
            <a:fillRect/>
          </a:stretch>
        </p:blipFill>
        <p:spPr bwMode="auto">
          <a:xfrm>
            <a:off x="406649" y="1908212"/>
            <a:ext cx="3842952" cy="2808312"/>
          </a:xfrm>
          <a:prstGeom prst="rect">
            <a:avLst/>
          </a:prstGeom>
          <a:noFill/>
        </p:spPr>
      </p:pic>
      <p:sp>
        <p:nvSpPr>
          <p:cNvPr id="10" name="Rectangle 9"/>
          <p:cNvSpPr/>
          <p:nvPr/>
        </p:nvSpPr>
        <p:spPr>
          <a:xfrm>
            <a:off x="4011533" y="504056"/>
            <a:ext cx="216024" cy="553998"/>
          </a:xfrm>
          <a:prstGeom prst="rect">
            <a:avLst/>
          </a:prstGeom>
          <a:noFill/>
        </p:spPr>
        <p:txBody>
          <a:bodyPr wrap="square" lIns="91440" tIns="45720" rIns="91440" bIns="45720">
            <a:spAutoFit/>
          </a:bodyPr>
          <a:lstStyle/>
          <a:p>
            <a:pPr algn="ctr"/>
            <a:r>
              <a:rPr lang="en-US" sz="3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p>
        </p:txBody>
      </p:sp>
      <p:sp>
        <p:nvSpPr>
          <p:cNvPr id="11" name="Rectangle 10"/>
          <p:cNvSpPr/>
          <p:nvPr/>
        </p:nvSpPr>
        <p:spPr>
          <a:xfrm>
            <a:off x="73137" y="1656184"/>
            <a:ext cx="216024" cy="553998"/>
          </a:xfrm>
          <a:prstGeom prst="rect">
            <a:avLst/>
          </a:prstGeom>
          <a:noFill/>
        </p:spPr>
        <p:txBody>
          <a:bodyPr wrap="square" lIns="91440" tIns="45720" rIns="91440" bIns="45720">
            <a:spAutoFit/>
          </a:bodyPr>
          <a:lstStyle/>
          <a:p>
            <a:pPr algn="ctr"/>
            <a:r>
              <a:rPr lang="en-US" sz="3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p>
        </p:txBody>
      </p:sp>
    </p:spTree>
    <p:extLst>
      <p:ext uri="{BB962C8B-B14F-4D97-AF65-F5344CB8AC3E}">
        <p14:creationId xmlns:p14="http://schemas.microsoft.com/office/powerpoint/2010/main" val="344018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gray">
          <a:xfrm>
            <a:off x="3399653" y="2498373"/>
            <a:ext cx="1689182" cy="463488"/>
          </a:xfrm>
          <a:prstGeom prst="rect">
            <a:avLst/>
          </a:prstGeom>
          <a:noFill/>
          <a:ln w="12700">
            <a:noFill/>
            <a:miter lim="800000"/>
            <a:headEnd/>
            <a:tailEnd/>
          </a:ln>
        </p:spPr>
        <p:txBody>
          <a:bodyPr vert="horz" wrap="square" lIns="0" tIns="0" rIns="0" bIns="0" numCol="1" anchor="t" anchorCtr="0" compatLnSpc="1">
            <a:prstTxWarp prst="textNoShape">
              <a:avLst/>
            </a:prstTxWarp>
            <a:normAutofit/>
          </a:bodyPr>
          <a:lst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GB" sz="2800" b="1" kern="0" dirty="0"/>
              <a:t>Questions?</a:t>
            </a:r>
            <a:endParaRPr lang="en-IN" sz="2800" b="1" kern="0" dirty="0"/>
          </a:p>
        </p:txBody>
      </p:sp>
      <p:sp>
        <p:nvSpPr>
          <p:cNvPr id="3" name="Rectangle 2"/>
          <p:cNvSpPr/>
          <p:nvPr/>
        </p:nvSpPr>
        <p:spPr>
          <a:xfrm>
            <a:off x="2123728" y="6581001"/>
            <a:ext cx="4752528" cy="276999"/>
          </a:xfrm>
          <a:prstGeom prst="rect">
            <a:avLst/>
          </a:prstGeom>
        </p:spPr>
        <p:txBody>
          <a:bodyPr wrap="square">
            <a:spAutoFit/>
          </a:bodyPr>
          <a:lstStyle/>
          <a:p>
            <a:r>
              <a:rPr lang="en-GB" sz="1200" dirty="0"/>
              <a:t>Copyright © 2014 by </a:t>
            </a:r>
            <a:r>
              <a:rPr lang="en-GB" sz="1200" b="1" dirty="0"/>
              <a:t>Vikram Takkar</a:t>
            </a:r>
            <a:r>
              <a:rPr lang="en-GB" sz="1200" dirty="0"/>
              <a:t>. All Rights Reserved..</a:t>
            </a:r>
            <a:endParaRPr lang="en-IN" sz="1200" dirty="0"/>
          </a:p>
        </p:txBody>
      </p:sp>
    </p:spTree>
    <p:extLst>
      <p:ext uri="{BB962C8B-B14F-4D97-AF65-F5344CB8AC3E}">
        <p14:creationId xmlns:p14="http://schemas.microsoft.com/office/powerpoint/2010/main" val="283834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7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2D050">
            <a:alpha val="89803"/>
          </a:srgbClr>
        </a:solidFill>
        <a:ln>
          <a:noFill/>
        </a:ln>
        <a:extLst/>
      </a:spPr>
      <a:bodyPr/>
      <a:lstStyle>
        <a:defPPr algn="l">
          <a:defRPr sz="1800" b="1">
            <a:solidFill>
              <a:srgbClr val="FFCB05"/>
            </a:solidFill>
            <a:latin typeface="Calibri" pitchFamily="34" charset="0"/>
            <a:ea typeface="+mn-ea"/>
            <a:cs typeface="Calibri"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5.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D0D4CB51882E44822A7987C79C32DA" ma:contentTypeVersion="9" ma:contentTypeDescription="Create a new document." ma:contentTypeScope="" ma:versionID="268d7d5dd9b2c3741d2ad41b627c3cf9">
  <xsd:schema xmlns:xsd="http://www.w3.org/2001/XMLSchema" xmlns:xs="http://www.w3.org/2001/XMLSchema" xmlns:p="http://schemas.microsoft.com/office/2006/metadata/properties" xmlns:ns2="15b50f1c-fe35-411b-97c8-2d455c688f70" xmlns:ns3="8106f984-e4b1-4b7b-87ad-03bde39b99bc" targetNamespace="http://schemas.microsoft.com/office/2006/metadata/properties" ma:root="true" ma:fieldsID="7f567a18660022c5d3520c936c61ac57" ns2:_="" ns3:_="">
    <xsd:import namespace="15b50f1c-fe35-411b-97c8-2d455c688f70"/>
    <xsd:import namespace="8106f984-e4b1-4b7b-87ad-03bde39b99bc"/>
    <xsd:element name="properties">
      <xsd:complexType>
        <xsd:sequence>
          <xsd:element name="documentManagement">
            <xsd:complexType>
              <xsd:all>
                <xsd:element ref="ns2:Path" minOccurs="0"/>
                <xsd:element ref="ns3:Industry" minOccurs="0"/>
                <xsd:element ref="ns3:Technology" minOccurs="0"/>
                <xsd:element ref="ns3:Type_x0020_of_x0020_Project" minOccurs="0"/>
                <xsd:element ref="ns3:Service_x0020_Offerings" minOccurs="0"/>
                <xsd:element ref="ns3:Type_x0020_of_x0020_Cont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b50f1c-fe35-411b-97c8-2d455c688f70" elementFormDefault="qualified">
    <xsd:import namespace="http://schemas.microsoft.com/office/2006/documentManagement/types"/>
    <xsd:import namespace="http://schemas.microsoft.com/office/infopath/2007/PartnerControls"/>
    <xsd:element name="Path" ma:index="8" nillable="true" ma:displayName="Path" ma:internalName="Pat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06f984-e4b1-4b7b-87ad-03bde39b99bc" elementFormDefault="qualified">
    <xsd:import namespace="http://schemas.microsoft.com/office/2006/documentManagement/types"/>
    <xsd:import namespace="http://schemas.microsoft.com/office/infopath/2007/PartnerControls"/>
    <xsd:element name="Industry" ma:index="9" nillable="true" ma:displayName="Industry" ma:default="CPG / Retail / Pharmaceuticals / Life science" ma:format="Dropdown" ma:internalName="Industry">
      <xsd:simpleType>
        <xsd:restriction base="dms:Choice">
          <xsd:enumeration value="CPG / Retail / Pharmaceuticals / Life science"/>
          <xsd:enumeration value="Media and Entertainment"/>
          <xsd:enumeration value="Banking and Financial Services"/>
          <xsd:enumeration value="Insurance"/>
          <xsd:enumeration value="Oil and Gas"/>
          <xsd:enumeration value="Manufacturing"/>
          <xsd:enumeration value="Governmental Organizations"/>
          <xsd:enumeration value="Utilities"/>
          <xsd:enumeration value="ALL"/>
        </xsd:restriction>
      </xsd:simpleType>
    </xsd:element>
    <xsd:element name="Technology" ma:index="10" nillable="true" ma:displayName="Technology" ma:default="Ab Initio" ma:internalName="Technology">
      <xsd:complexType>
        <xsd:complexContent>
          <xsd:extension base="dms:MultiChoice">
            <xsd:sequence>
              <xsd:element name="Value" maxOccurs="unbounded" minOccurs="0" nillable="true">
                <xsd:simpleType>
                  <xsd:restriction base="dms:Choice">
                    <xsd:enumeration value="Ab Initio"/>
                    <xsd:enumeration value="Actuate / BIRT"/>
                    <xsd:enumeration value="AWS RedShift"/>
                    <xsd:enumeration value="Cloudera"/>
                    <xsd:enumeration value="Cognos"/>
                    <xsd:enumeration value="Cognos TM1"/>
                    <xsd:enumeration value="Crystal Reports"/>
                    <xsd:enumeration value="Hadoop"/>
                    <xsd:enumeration value="Hbase"/>
                    <xsd:enumeration value="Hortonworks"/>
                    <xsd:enumeration value="Hyperion"/>
                    <xsd:enumeration value="IBM Infosphere DataStage"/>
                    <xsd:enumeration value="IBM Netezza"/>
                    <xsd:enumeration value="Informatica"/>
                    <xsd:enumeration value="Kafka"/>
                    <xsd:enumeration value="Khalix LongView"/>
                    <xsd:enumeration value="Lexis Nexis HPCC"/>
                    <xsd:enumeration value="MapR"/>
                    <xsd:enumeration value="Microsoft Azure"/>
                    <xsd:enumeration value="Microsoft PowerBI"/>
                    <xsd:enumeration value="Microsoft SQL"/>
                    <xsd:enumeration value="Microsoft SSAS"/>
                    <xsd:enumeration value="Microsoft SSIS"/>
                    <xsd:enumeration value="Microsoft SSRS"/>
                    <xsd:enumeration value="Microstrategy"/>
                    <xsd:enumeration value="MongoDB"/>
                    <xsd:enumeration value="Mosaic Decisions"/>
                    <xsd:enumeration value="Oracle"/>
                    <xsd:enumeration value="Oracle OBIEE"/>
                    <xsd:enumeration value="Python"/>
                    <xsd:enumeration value="QlikSense"/>
                    <xsd:enumeration value="QlikView"/>
                    <xsd:enumeration value="R"/>
                    <xsd:enumeration value="Reltio"/>
                    <xsd:enumeration value="Riversand"/>
                    <xsd:enumeration value="SAP Business Objects"/>
                    <xsd:enumeration value="SAP DI"/>
                    <xsd:enumeration value="SAP HANA"/>
                    <xsd:enumeration value="SAS BI Dashboard"/>
                    <xsd:enumeration value="SAS E Miner"/>
                    <xsd:enumeration value="SAS Enterprise Guide"/>
                    <xsd:enumeration value="SAS Information Map Studio"/>
                    <xsd:enumeration value="SAS Macros"/>
                    <xsd:enumeration value="SAS Web Report Studio"/>
                    <xsd:enumeration value="SolR"/>
                    <xsd:enumeration value="Spark"/>
                    <xsd:enumeration value="Splunk"/>
                    <xsd:enumeration value="SPSS"/>
                    <xsd:enumeration value="Sqoop"/>
                    <xsd:enumeration value="Tableau"/>
                    <xsd:enumeration value="TalenD"/>
                    <xsd:enumeration value="Teradata"/>
                    <xsd:enumeration value="Tibco Spotfire"/>
                    <xsd:enumeration value="Others"/>
                  </xsd:restriction>
                </xsd:simpleType>
              </xsd:element>
            </xsd:sequence>
          </xsd:extension>
        </xsd:complexContent>
      </xsd:complexType>
    </xsd:element>
    <xsd:element name="Type_x0020_of_x0020_Project" ma:index="11" nillable="true" ma:displayName="Type of Project" ma:default="Development" ma:format="Dropdown" ma:internalName="Type_x0020_of_x0020_Project">
      <xsd:simpleType>
        <xsd:restriction base="dms:Choice">
          <xsd:enumeration value="Development"/>
          <xsd:enumeration value="Support and Maintenance"/>
          <xsd:enumeration value="Development and Maintenance"/>
          <xsd:enumeration value="Consulting"/>
          <xsd:enumeration value="ALL"/>
        </xsd:restriction>
      </xsd:simpleType>
    </xsd:element>
    <xsd:element name="Service_x0020_Offerings" ma:index="12" nillable="true" ma:displayName="Service Offerings" ma:default="Data Warehouse / Data appliances" ma:internalName="Service_x0020_Offerings">
      <xsd:complexType>
        <xsd:complexContent>
          <xsd:extension base="dms:MultiChoice">
            <xsd:sequence>
              <xsd:element name="Value" maxOccurs="unbounded" minOccurs="0" nillable="true">
                <xsd:simpleType>
                  <xsd:restriction base="dms:Choice">
                    <xsd:enumeration value="Data Warehouse / Data appliances"/>
                    <xsd:enumeration value="MDM"/>
                    <xsd:enumeration value="Business Intelligence / Reporting"/>
                    <xsd:enumeration value="Advanced Analytics"/>
                    <xsd:enumeration value="Big data"/>
                    <xsd:enumeration value="Mosaic Decisions"/>
                    <xsd:enumeration value="ALL"/>
                  </xsd:restriction>
                </xsd:simpleType>
              </xsd:element>
            </xsd:sequence>
          </xsd:extension>
        </xsd:complexContent>
      </xsd:complexType>
    </xsd:element>
    <xsd:element name="Type_x0020_of_x0020_Content" ma:index="13" nillable="true" ma:displayName="Type of Content" ma:default="Technology Capability / Competence" ma:internalName="Type_x0020_of_x0020_Content">
      <xsd:complexType>
        <xsd:complexContent>
          <xsd:extension base="dms:MultiChoice">
            <xsd:sequence>
              <xsd:element name="Value" maxOccurs="unbounded" minOccurs="0" nillable="true">
                <xsd:simpleType>
                  <xsd:restriction base="dms:Choice">
                    <xsd:enumeration value="Technology Capability / Competence"/>
                    <xsd:enumeration value="Domain Capability / Competence"/>
                    <xsd:enumeration value="Client Deck"/>
                    <xsd:enumeration value="Client Visit"/>
                    <xsd:enumeration value="RFP / RFI / PoC"/>
                    <xsd:enumeration value="Case Study"/>
                    <xsd:enumeration value="Analyst Response"/>
                    <xsd:enumeration value="Consulting ToolKit"/>
                    <xsd:enumeration value="Market Research"/>
                    <xsd:enumeration value="Brochure / Flyer / Marketing / Standee"/>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ath xmlns="15b50f1c-fe35-411b-97c8-2d455c688f70">Competence - Technology Competence - Data Appliances</Path>
    <Industry xmlns="8106f984-e4b1-4b7b-87ad-03bde39b99bc">ALL</Industry>
    <Type_x0020_of_x0020_Project xmlns="8106f984-e4b1-4b7b-87ad-03bde39b99bc">ALL</Type_x0020_of_x0020_Project>
    <Technology xmlns="8106f984-e4b1-4b7b-87ad-03bde39b99bc">
      <Value>MongoDB</Value>
    </Technology>
    <Service_x0020_Offerings xmlns="8106f984-e4b1-4b7b-87ad-03bde39b99bc">
      <Value>Data Warehouse / Data appliances</Value>
      <Value>Big data</Value>
    </Service_x0020_Offerings>
    <Type_x0020_of_x0020_Content xmlns="8106f984-e4b1-4b7b-87ad-03bde39b99bc">
      <Value>Technology Capability / Competence</Value>
    </Type_x0020_of_x0020_Cont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1D9F50-BEF4-477C-8D40-0C7413F8FF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b50f1c-fe35-411b-97c8-2d455c688f70"/>
    <ds:schemaRef ds:uri="8106f984-e4b1-4b7b-87ad-03bde39b99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559248-63FA-4C6E-A37D-96FF4426E5C5}">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106f984-e4b1-4b7b-87ad-03bde39b99bc"/>
    <ds:schemaRef ds:uri="15b50f1c-fe35-411b-97c8-2d455c688f70"/>
    <ds:schemaRef ds:uri="http://purl.org/dc/terms/"/>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27364</TotalTime>
  <Words>389</Words>
  <Application>Microsoft Office PowerPoint</Application>
  <PresentationFormat>On-screen Show (16:9)</PresentationFormat>
  <Paragraphs>43</Paragraphs>
  <Slides>8</Slides>
  <Notes>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8</vt:i4>
      </vt:variant>
    </vt:vector>
  </HeadingPairs>
  <TitlesOfParts>
    <vt:vector size="22" baseType="lpstr">
      <vt:lpstr>Arial</vt:lpstr>
      <vt:lpstr>Calibri Light</vt:lpstr>
      <vt:lpstr>Geneva</vt:lpstr>
      <vt:lpstr>STKaiti</vt:lpstr>
      <vt:lpstr>Symbol</vt:lpstr>
      <vt:lpstr>Trebuchet MS</vt:lpstr>
      <vt:lpstr>Wingdings</vt:lpstr>
      <vt:lpstr>Wingdings 2</vt:lpstr>
      <vt:lpstr>ヒラギノ角ゴ Pro W3</vt:lpstr>
      <vt:lpstr>L&amp;T Infotech</vt:lpstr>
      <vt:lpstr>Custom Design</vt:lpstr>
      <vt:lpstr>3_L&amp;T Infotech</vt:lpstr>
      <vt:lpstr>7_L&amp;T Infotech</vt:lpstr>
      <vt:lpstr>1_L&amp;T Infotech</vt:lpstr>
      <vt:lpstr>Working with Custom code in Talend</vt:lpstr>
      <vt:lpstr>Working with Custom code in Talend</vt:lpstr>
      <vt:lpstr>Creating Custom Routines/Functions</vt:lpstr>
      <vt:lpstr>Importing external jars and their functions.</vt:lpstr>
      <vt:lpstr>Importing external jars and their functions.</vt:lpstr>
      <vt:lpstr>Importing external jars and their functions.</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Competence - No SQL data base</dc:title>
  <dc:creator>Rowsell, Karen [CCC-OT_OP]</dc:creator>
  <cp:lastModifiedBy>Vikas Pandey</cp:lastModifiedBy>
  <cp:revision>2086</cp:revision>
  <cp:lastPrinted>2015-11-28T12:28:20Z</cp:lastPrinted>
  <dcterms:created xsi:type="dcterms:W3CDTF">2007-05-25T22:38:05Z</dcterms:created>
  <dcterms:modified xsi:type="dcterms:W3CDTF">2018-02-15T16:51:59Z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0x01010016D0D4CB51882E44822A7987C79C32DA</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