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24"/>
  </p:notesMasterIdLst>
  <p:handoutMasterIdLst>
    <p:handoutMasterId r:id="rId25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4" r:id="rId16"/>
    <p:sldId id="325" r:id="rId17"/>
    <p:sldId id="326" r:id="rId18"/>
    <p:sldId id="327" r:id="rId19"/>
    <p:sldId id="328" r:id="rId20"/>
    <p:sldId id="329" r:id="rId21"/>
    <p:sldId id="323" r:id="rId22"/>
    <p:sldId id="269" r:id="rId2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2966" autoAdjust="0"/>
  </p:normalViewPr>
  <p:slideViewPr>
    <p:cSldViewPr snapToGrid="0">
      <p:cViewPr varScale="1">
        <p:scale>
          <a:sx n="96" d="100"/>
          <a:sy n="96" d="100"/>
        </p:scale>
        <p:origin x="600" y="7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15, 2018</a:t>
            </a:fld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908548" y="4356628"/>
            <a:ext cx="2554357" cy="37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Presenter :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07435" y="2025643"/>
            <a:ext cx="5032513" cy="576470"/>
          </a:xfrm>
        </p:spPr>
        <p:txBody>
          <a:bodyPr>
            <a:normAutofit/>
          </a:bodyPr>
          <a:lstStyle/>
          <a:p>
            <a:r>
              <a:rPr lang="en-GB" dirty="0"/>
              <a:t>Talend Development Best Practices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05" y="195132"/>
            <a:ext cx="8748464" cy="648072"/>
          </a:xfrm>
        </p:spPr>
        <p:txBody>
          <a:bodyPr>
            <a:noAutofit/>
          </a:bodyPr>
          <a:lstStyle/>
          <a:p>
            <a:r>
              <a:rPr lang="en-GB" sz="2000" dirty="0"/>
              <a:t>Create </a:t>
            </a:r>
            <a:r>
              <a:rPr lang="en-GB" sz="2000" i="1" dirty="0">
                <a:solidFill>
                  <a:srgbClr val="FF0000"/>
                </a:solidFill>
              </a:rPr>
              <a:t>Variables</a:t>
            </a:r>
            <a:r>
              <a:rPr lang="en-GB" sz="2000" dirty="0"/>
              <a:t> in </a:t>
            </a:r>
            <a:r>
              <a:rPr lang="en-GB" sz="2000" dirty="0" err="1"/>
              <a:t>tMap</a:t>
            </a:r>
            <a:r>
              <a:rPr lang="en-GB" sz="2000" dirty="0"/>
              <a:t> and use the variables to assign the values to target fields.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05" y="1086206"/>
            <a:ext cx="8496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1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9958"/>
            <a:ext cx="8748464" cy="648072"/>
          </a:xfrm>
        </p:spPr>
        <p:txBody>
          <a:bodyPr>
            <a:noAutofit/>
          </a:bodyPr>
          <a:lstStyle/>
          <a:p>
            <a:r>
              <a:rPr lang="en-GB" sz="2000" dirty="0"/>
              <a:t>Create user </a:t>
            </a:r>
            <a:r>
              <a:rPr lang="en-GB" sz="2000" i="1" dirty="0">
                <a:solidFill>
                  <a:srgbClr val="FF0000"/>
                </a:solidFill>
              </a:rPr>
              <a:t>routines/functions</a:t>
            </a:r>
            <a:r>
              <a:rPr lang="en-GB" sz="2000" dirty="0"/>
              <a:t> for common transformation and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279" y="641809"/>
            <a:ext cx="7776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e.g. Null Handling, checking a valid email id, removing extra spaces etc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1289881"/>
            <a:ext cx="27717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3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27" y="1641376"/>
            <a:ext cx="5070986" cy="648072"/>
          </a:xfrm>
        </p:spPr>
        <p:txBody>
          <a:bodyPr>
            <a:noAutofit/>
          </a:bodyPr>
          <a:lstStyle/>
          <a:p>
            <a:r>
              <a:rPr lang="en-GB" sz="2800" dirty="0"/>
              <a:t>Develop Talend job </a:t>
            </a:r>
            <a:r>
              <a:rPr lang="en-GB" sz="2800" i="1" dirty="0">
                <a:solidFill>
                  <a:srgbClr val="FF0000"/>
                </a:solidFill>
              </a:rPr>
              <a:t>iteratively</a:t>
            </a:r>
            <a:r>
              <a:rPr lang="en-GB" sz="2800" dirty="0"/>
              <a:t>. First create a </a:t>
            </a:r>
            <a:r>
              <a:rPr lang="en-GB" sz="2800" dirty="0" err="1"/>
              <a:t>subjob</a:t>
            </a:r>
            <a:r>
              <a:rPr lang="en-GB" sz="2800" dirty="0"/>
              <a:t> and then test it.</a:t>
            </a:r>
          </a:p>
        </p:txBody>
      </p:sp>
    </p:spTree>
    <p:extLst>
      <p:ext uri="{BB962C8B-B14F-4D97-AF65-F5344CB8AC3E}">
        <p14:creationId xmlns:p14="http://schemas.microsoft.com/office/powerpoint/2010/main" val="198247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865" y="1916630"/>
            <a:ext cx="5809118" cy="648072"/>
          </a:xfrm>
        </p:spPr>
        <p:txBody>
          <a:bodyPr>
            <a:noAutofit/>
          </a:bodyPr>
          <a:lstStyle/>
          <a:p>
            <a:r>
              <a:rPr lang="en-GB" sz="2400" dirty="0"/>
              <a:t>Always Exit </a:t>
            </a:r>
            <a:r>
              <a:rPr lang="en-GB" sz="2400" i="1" dirty="0">
                <a:solidFill>
                  <a:srgbClr val="FF0000"/>
                </a:solidFill>
              </a:rPr>
              <a:t>Talend open studio </a:t>
            </a:r>
            <a:r>
              <a:rPr lang="en-GB" sz="2400" dirty="0"/>
              <a:t>before </a:t>
            </a:r>
            <a:br>
              <a:rPr lang="en-GB" sz="2400" dirty="0"/>
            </a:br>
            <a:r>
              <a:rPr lang="en-GB" sz="2400" dirty="0"/>
              <a:t>shutting down the PC. </a:t>
            </a:r>
          </a:p>
        </p:txBody>
      </p:sp>
    </p:spTree>
    <p:extLst>
      <p:ext uri="{BB962C8B-B14F-4D97-AF65-F5344CB8AC3E}">
        <p14:creationId xmlns:p14="http://schemas.microsoft.com/office/powerpoint/2010/main" val="8080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359897" y="2548069"/>
            <a:ext cx="1689182" cy="463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36" y="0"/>
            <a:ext cx="8748464" cy="576064"/>
          </a:xfrm>
        </p:spPr>
        <p:txBody>
          <a:bodyPr>
            <a:noAutofit/>
          </a:bodyPr>
          <a:lstStyle/>
          <a:p>
            <a:r>
              <a:rPr lang="en-GB" sz="2800" dirty="0"/>
              <a:t>Talend </a:t>
            </a:r>
            <a:r>
              <a:rPr lang="en-GB" sz="2800" b="1" dirty="0">
                <a:solidFill>
                  <a:srgbClr val="FF0000"/>
                </a:solidFill>
              </a:rPr>
              <a:t>workspace</a:t>
            </a:r>
            <a:r>
              <a:rPr lang="en-GB" sz="2800" dirty="0"/>
              <a:t> path should not contain any spaces.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778091" y="409532"/>
            <a:ext cx="53285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i="1" u="sng" dirty="0"/>
              <a:t>Workspace paths to avoid</a:t>
            </a:r>
            <a:r>
              <a:rPr lang="en-GB" dirty="0"/>
              <a:t>:</a:t>
            </a:r>
          </a:p>
          <a:p>
            <a:pPr algn="l"/>
            <a:r>
              <a:rPr lang="en-GB" dirty="0"/>
              <a:t>    c:\Open Project\Talend Open Studio\workspace</a:t>
            </a:r>
          </a:p>
          <a:p>
            <a:pPr algn="l"/>
            <a:r>
              <a:rPr lang="en-GB" dirty="0"/>
              <a:t>    d:\My Projects\Talend\workspace</a:t>
            </a:r>
          </a:p>
          <a:p>
            <a:pPr algn="l"/>
            <a:endParaRPr lang="en-GB" dirty="0"/>
          </a:p>
          <a:p>
            <a:pPr algn="l"/>
            <a:r>
              <a:rPr lang="en-GB" i="1" u="sng" dirty="0"/>
              <a:t>Recommended Workspace Path</a:t>
            </a:r>
            <a:r>
              <a:rPr lang="en-GB" dirty="0"/>
              <a:t>:</a:t>
            </a:r>
          </a:p>
          <a:p>
            <a:pPr algn="l"/>
            <a:r>
              <a:rPr lang="en-GB" dirty="0"/>
              <a:t>    c:\Talend\workpace</a:t>
            </a:r>
          </a:p>
          <a:p>
            <a:pPr algn="l"/>
            <a:r>
              <a:rPr lang="en-GB" dirty="0"/>
              <a:t>    d:\OpenProject\Talend\workspace</a:t>
            </a:r>
          </a:p>
          <a:p>
            <a:pPr algn="l"/>
            <a:r>
              <a:rPr lang="en-GB" dirty="0"/>
              <a:t>    c:\MyProject\repository</a:t>
            </a:r>
          </a:p>
          <a:p>
            <a:pPr algn="l"/>
            <a:br>
              <a:rPr lang="en-GB" sz="1050" dirty="0"/>
            </a:br>
            <a:endParaRPr lang="en-GB" sz="1050" dirty="0"/>
          </a:p>
          <a:p>
            <a:pPr algn="l"/>
            <a:endParaRPr lang="en-GB" sz="1050" dirty="0"/>
          </a:p>
          <a:p>
            <a:pPr algn="l"/>
            <a:endParaRPr lang="en-GB" sz="105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9692" y="2020687"/>
            <a:ext cx="62674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97565"/>
            <a:ext cx="8748464" cy="648072"/>
          </a:xfrm>
        </p:spPr>
        <p:txBody>
          <a:bodyPr>
            <a:noAutofit/>
          </a:bodyPr>
          <a:lstStyle/>
          <a:p>
            <a:r>
              <a:rPr lang="en-GB" sz="2000" dirty="0"/>
              <a:t>Prefer creating </a:t>
            </a:r>
            <a:r>
              <a:rPr lang="en-GB" sz="2000" i="1" dirty="0">
                <a:solidFill>
                  <a:srgbClr val="FF0000"/>
                </a:solidFill>
              </a:rPr>
              <a:t>Repository</a:t>
            </a:r>
            <a:r>
              <a:rPr lang="en-GB" sz="2000" i="1" dirty="0"/>
              <a:t> </a:t>
            </a:r>
            <a:r>
              <a:rPr lang="en-GB" sz="2000" i="1" dirty="0">
                <a:solidFill>
                  <a:srgbClr val="FF0000"/>
                </a:solidFill>
              </a:rPr>
              <a:t>Metadata</a:t>
            </a:r>
            <a:r>
              <a:rPr lang="en-GB" sz="2000" i="1" dirty="0"/>
              <a:t> </a:t>
            </a:r>
            <a:r>
              <a:rPr lang="en-GB" sz="2000" dirty="0"/>
              <a:t>for data files.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605677"/>
            <a:ext cx="8748464" cy="6480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Repository Metadata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 connections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retrieve database table schema for DB tables.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973829"/>
            <a:ext cx="8748464" cy="6480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lvl="0" algn="l">
              <a:spcBef>
                <a:spcPct val="0"/>
              </a:spcBef>
            </a:pPr>
            <a:r>
              <a:rPr lang="en-GB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Database connection using </a:t>
            </a:r>
            <a:r>
              <a:rPr lang="en-GB" sz="1800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t&lt;Vendor&gt;Connection</a:t>
            </a:r>
            <a:r>
              <a:rPr lang="en-GB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component and use this connection in the Job. Do not make new connection with every component.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58011"/>
            <a:ext cx="8748464" cy="648072"/>
          </a:xfrm>
        </p:spPr>
        <p:txBody>
          <a:bodyPr>
            <a:noAutofit/>
          </a:bodyPr>
          <a:lstStyle/>
          <a:p>
            <a:r>
              <a:rPr lang="en-GB" sz="2000" dirty="0"/>
              <a:t>Create a </a:t>
            </a:r>
            <a:r>
              <a:rPr lang="en-GB" sz="2000" i="1" dirty="0">
                <a:solidFill>
                  <a:srgbClr val="FF0000"/>
                </a:solidFill>
              </a:rPr>
              <a:t>Repository Document</a:t>
            </a:r>
            <a:r>
              <a:rPr lang="en-GB" sz="2000" dirty="0"/>
              <a:t> corresponding to every Talend job including revision history.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10139"/>
            <a:ext cx="77048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i="1" dirty="0"/>
              <a:t>Sample documentation Best Practise</a:t>
            </a:r>
          </a:p>
          <a:p>
            <a:pPr algn="l"/>
            <a:endParaRPr lang="en-GB" sz="1600" u="sng" dirty="0"/>
          </a:p>
          <a:p>
            <a:pPr algn="l"/>
            <a:r>
              <a:rPr lang="en-GB" u="sng" dirty="0"/>
              <a:t>Talend Job Description</a:t>
            </a:r>
            <a:r>
              <a:rPr lang="en-GB" dirty="0"/>
              <a:t>:</a:t>
            </a:r>
          </a:p>
          <a:p>
            <a:pPr algn="l"/>
            <a:endParaRPr lang="en-GB" sz="1100" dirty="0"/>
          </a:p>
          <a:p>
            <a:pPr algn="l"/>
            <a:r>
              <a:rPr lang="en-GB" sz="1100" dirty="0"/>
              <a:t>In this paragraph , white down the high level description and functionality of Talend Job</a:t>
            </a:r>
          </a:p>
          <a:p>
            <a:pPr algn="l"/>
            <a:endParaRPr lang="en-GB" sz="1100" dirty="0"/>
          </a:p>
          <a:p>
            <a:pPr algn="l"/>
            <a:r>
              <a:rPr lang="en-GB" u="sng" dirty="0"/>
              <a:t>Revision History</a:t>
            </a:r>
          </a:p>
          <a:p>
            <a:pPr algn="l"/>
            <a:endParaRPr lang="en-GB" sz="1100" dirty="0"/>
          </a:p>
          <a:p>
            <a:pPr algn="l"/>
            <a:r>
              <a:rPr lang="en-GB" sz="1100" dirty="0"/>
              <a:t>1.0    04-10-2014        Initial Development</a:t>
            </a:r>
          </a:p>
          <a:p>
            <a:pPr algn="l"/>
            <a:r>
              <a:rPr lang="en-GB" sz="1100" dirty="0"/>
              <a:t>1.1    07-10-2014        Modification to Source and Target repository Schema</a:t>
            </a:r>
          </a:p>
          <a:p>
            <a:pPr algn="l"/>
            <a:r>
              <a:rPr lang="en-GB" sz="1100" dirty="0"/>
              <a:t>1.2    09-10-2014        Modification to transformation logic.</a:t>
            </a:r>
          </a:p>
        </p:txBody>
      </p:sp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7971"/>
            <a:ext cx="8748464" cy="648072"/>
          </a:xfrm>
        </p:spPr>
        <p:txBody>
          <a:bodyPr>
            <a:noAutofit/>
          </a:bodyPr>
          <a:lstStyle/>
          <a:p>
            <a:r>
              <a:rPr lang="en-US" sz="2800" dirty="0"/>
              <a:t>Never forget to perform </a:t>
            </a:r>
            <a:r>
              <a:rPr lang="en-US" sz="2800" i="1" dirty="0">
                <a:solidFill>
                  <a:srgbClr val="FF0000"/>
                </a:solidFill>
              </a:rPr>
              <a:t>Null Handling</a:t>
            </a:r>
            <a:endParaRPr lang="en-GB" sz="2800" i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638131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1" dirty="0"/>
              <a:t>Example #1 – Bad</a:t>
            </a:r>
          </a:p>
          <a:p>
            <a:pPr algn="l"/>
            <a:r>
              <a:rPr lang="en-GB" sz="1400" dirty="0"/>
              <a:t>if(</a:t>
            </a:r>
            <a:r>
              <a:rPr lang="en-GB" sz="1400" dirty="0" err="1"/>
              <a:t>myString.length</a:t>
            </a:r>
            <a:r>
              <a:rPr lang="en-GB" sz="1400" dirty="0"/>
              <a:t>() &gt; 0)          </a:t>
            </a:r>
            <a:r>
              <a:rPr lang="en-GB" sz="1400" dirty="0" err="1"/>
              <a:t>System.out.println</a:t>
            </a:r>
            <a:r>
              <a:rPr lang="en-GB" sz="1400" dirty="0"/>
              <a:t>(</a:t>
            </a:r>
            <a:r>
              <a:rPr lang="en-GB" sz="1400" dirty="0" err="1"/>
              <a:t>myString.toUpperCase</a:t>
            </a:r>
            <a:r>
              <a:rPr lang="en-GB" sz="1400" dirty="0"/>
              <a:t>()); 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r>
              <a:rPr lang="en-GB" sz="1400" b="1" dirty="0"/>
              <a:t>Example #2 – Good</a:t>
            </a:r>
          </a:p>
          <a:p>
            <a:pPr algn="l"/>
            <a:r>
              <a:rPr lang="en-GB" sz="1400" dirty="0"/>
              <a:t>if(!</a:t>
            </a:r>
            <a:r>
              <a:rPr lang="en-GB" sz="1400" dirty="0" err="1">
                <a:solidFill>
                  <a:srgbClr val="92D050"/>
                </a:solidFill>
              </a:rPr>
              <a:t>Relational.ISNULL</a:t>
            </a:r>
            <a:r>
              <a:rPr lang="en-GB" sz="1400" dirty="0">
                <a:solidFill>
                  <a:srgbClr val="92D050"/>
                </a:solidFill>
              </a:rPr>
              <a:t>(</a:t>
            </a:r>
            <a:r>
              <a:rPr lang="en-GB" sz="1400" dirty="0" err="1"/>
              <a:t>myString</a:t>
            </a:r>
            <a:r>
              <a:rPr lang="en-GB" sz="1400" dirty="0"/>
              <a:t>) &amp;&amp; </a:t>
            </a:r>
            <a:r>
              <a:rPr lang="en-GB" sz="1400" dirty="0" err="1"/>
              <a:t>myString.length</a:t>
            </a:r>
            <a:r>
              <a:rPr lang="en-GB" sz="1400" dirty="0"/>
              <a:t>() &gt; 0)  </a:t>
            </a:r>
            <a:r>
              <a:rPr lang="en-GB" sz="1400" dirty="0" err="1"/>
              <a:t>System.out.println</a:t>
            </a:r>
            <a:r>
              <a:rPr lang="en-GB" sz="1400" dirty="0"/>
              <a:t>(</a:t>
            </a:r>
            <a:r>
              <a:rPr lang="en-GB" sz="1400" dirty="0" err="1"/>
              <a:t>myString.toUpperCase</a:t>
            </a:r>
            <a:r>
              <a:rPr lang="en-GB" sz="1400" dirty="0"/>
              <a:t>());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61865"/>
            <a:ext cx="8748464" cy="648072"/>
          </a:xfrm>
        </p:spPr>
        <p:txBody>
          <a:bodyPr>
            <a:noAutofit/>
          </a:bodyPr>
          <a:lstStyle/>
          <a:p>
            <a:r>
              <a:rPr lang="en-GB" sz="2000" dirty="0"/>
              <a:t>Provide </a:t>
            </a:r>
            <a:r>
              <a:rPr lang="en-GB" sz="2000" b="1" i="1" dirty="0">
                <a:solidFill>
                  <a:srgbClr val="FF0000"/>
                </a:solidFill>
              </a:rPr>
              <a:t>Sub Job title</a:t>
            </a:r>
            <a:r>
              <a:rPr lang="en-GB" sz="2000" dirty="0"/>
              <a:t> for every sub job to describe the sub job purpose/objective.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912" y="1190869"/>
            <a:ext cx="50482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2" y="0"/>
            <a:ext cx="8748464" cy="308113"/>
          </a:xfrm>
        </p:spPr>
        <p:txBody>
          <a:bodyPr>
            <a:noAutofit/>
          </a:bodyPr>
          <a:lstStyle/>
          <a:p>
            <a:r>
              <a:rPr lang="en-GB" sz="2000" dirty="0"/>
              <a:t>Avoid </a:t>
            </a:r>
            <a:r>
              <a:rPr lang="en-GB" sz="2000" i="1" dirty="0">
                <a:solidFill>
                  <a:srgbClr val="FF0000"/>
                </a:solidFill>
              </a:rPr>
              <a:t>Hard Coding</a:t>
            </a:r>
            <a:r>
              <a:rPr lang="en-GB" sz="2000" dirty="0"/>
              <a:t>. Instead use Talend context variables.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626" y="308113"/>
            <a:ext cx="6924675" cy="208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626" y="2532855"/>
            <a:ext cx="69437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410546" y="3836505"/>
            <a:ext cx="144016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4562" y="3836505"/>
            <a:ext cx="432048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10546" y="1532249"/>
            <a:ext cx="504056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2554" y="1532249"/>
            <a:ext cx="432048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7362"/>
            <a:ext cx="8748464" cy="648072"/>
          </a:xfrm>
        </p:spPr>
        <p:txBody>
          <a:bodyPr>
            <a:noAutofit/>
          </a:bodyPr>
          <a:lstStyle/>
          <a:p>
            <a:r>
              <a:rPr lang="en-GB" sz="2400" dirty="0"/>
              <a:t>Create </a:t>
            </a:r>
            <a:r>
              <a:rPr lang="en-GB" sz="2400" i="1" dirty="0">
                <a:solidFill>
                  <a:srgbClr val="FF0000"/>
                </a:solidFill>
              </a:rPr>
              <a:t>Context Groups </a:t>
            </a:r>
            <a:r>
              <a:rPr lang="en-GB" sz="2400" dirty="0"/>
              <a:t>in Repository 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519674" y="862895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GB" sz="1600" dirty="0"/>
              <a:t>e.g. Context Group for </a:t>
            </a:r>
            <a:br>
              <a:rPr lang="en-GB" sz="1050" dirty="0"/>
            </a:b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519674" y="1376587"/>
            <a:ext cx="3654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sz="1600" dirty="0"/>
              <a:t> Database connections</a:t>
            </a:r>
          </a:p>
          <a:p>
            <a:pPr algn="l">
              <a:buFont typeface="Arial" pitchFamily="34" charset="0"/>
              <a:buChar char="•"/>
            </a:pPr>
            <a:r>
              <a:rPr lang="en-GB" sz="1600" dirty="0"/>
              <a:t> FTP credentials</a:t>
            </a:r>
          </a:p>
          <a:p>
            <a:pPr algn="l">
              <a:buFont typeface="Arial" pitchFamily="34" charset="0"/>
              <a:buChar char="•"/>
            </a:pPr>
            <a:r>
              <a:rPr lang="en-GB" sz="1600" dirty="0"/>
              <a:t> SMTP credentials etc.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111" y="1216022"/>
            <a:ext cx="27527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0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1622"/>
            <a:ext cx="8748464" cy="648072"/>
          </a:xfrm>
        </p:spPr>
        <p:txBody>
          <a:bodyPr>
            <a:noAutofit/>
          </a:bodyPr>
          <a:lstStyle/>
          <a:p>
            <a:r>
              <a:rPr lang="en-GB" sz="2000" dirty="0"/>
              <a:t>Use </a:t>
            </a:r>
            <a:r>
              <a:rPr lang="en-GB" sz="2000" i="1" dirty="0" err="1">
                <a:solidFill>
                  <a:srgbClr val="FF0000"/>
                </a:solidFill>
              </a:rPr>
              <a:t>Talend.properties</a:t>
            </a:r>
            <a:r>
              <a:rPr lang="en-GB" sz="2000" dirty="0"/>
              <a:t> file to provide the values to context variables using </a:t>
            </a:r>
            <a:r>
              <a:rPr lang="en-GB" sz="2000" i="1" dirty="0">
                <a:solidFill>
                  <a:srgbClr val="FF0000"/>
                </a:solidFill>
              </a:rPr>
              <a:t>tContextLoad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69773"/>
            <a:ext cx="6336704" cy="213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6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15b50f1c-fe35-411b-97c8-2d455c688f7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27369</TotalTime>
  <Words>306</Words>
  <Application>Microsoft Office PowerPoint</Application>
  <PresentationFormat>On-screen Show (16:9)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 Light</vt:lpstr>
      <vt:lpstr>Geneva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Talend Development Best Practices</vt:lpstr>
      <vt:lpstr>Talend workspace path should not contain any spaces.</vt:lpstr>
      <vt:lpstr>Prefer creating Repository Metadata for data files.</vt:lpstr>
      <vt:lpstr>Create a Repository Document corresponding to every Talend job including revision history.</vt:lpstr>
      <vt:lpstr>Never forget to perform Null Handling</vt:lpstr>
      <vt:lpstr>Provide Sub Job title for every sub job to describe the sub job purpose/objective.</vt:lpstr>
      <vt:lpstr>Avoid Hard Coding. Instead use Talend context variables.</vt:lpstr>
      <vt:lpstr>Create Context Groups in Repository   </vt:lpstr>
      <vt:lpstr>Use Talend.properties file to provide the values to context variables using tContextLoad</vt:lpstr>
      <vt:lpstr>Create Variables in tMap and use the variables to assign the values to target fields.</vt:lpstr>
      <vt:lpstr>Create user routines/functions for common transformation and validation</vt:lpstr>
      <vt:lpstr>Develop Talend job iteratively. First create a subjob and then test it.</vt:lpstr>
      <vt:lpstr>Always Exit Talend open studio before  shutting down the PC. 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Vikas Pandey</cp:lastModifiedBy>
  <cp:revision>2087</cp:revision>
  <cp:lastPrinted>2015-11-28T12:28:20Z</cp:lastPrinted>
  <dcterms:created xsi:type="dcterms:W3CDTF">2007-05-25T22:38:05Z</dcterms:created>
  <dcterms:modified xsi:type="dcterms:W3CDTF">2018-02-15T16:52:39Z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