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741" r:id="rId6"/>
    <p:sldMasterId id="2147483746" r:id="rId7"/>
    <p:sldMasterId id="2147483754" r:id="rId8"/>
  </p:sldMasterIdLst>
  <p:notesMasterIdLst>
    <p:notesMasterId r:id="rId35"/>
  </p:notesMasterIdLst>
  <p:handoutMasterIdLst>
    <p:handoutMasterId r:id="rId36"/>
  </p:handoutMasterIdLst>
  <p:sldIdLst>
    <p:sldId id="256" r:id="rId9"/>
    <p:sldId id="297" r:id="rId10"/>
    <p:sldId id="322" r:id="rId11"/>
    <p:sldId id="321" r:id="rId12"/>
    <p:sldId id="312" r:id="rId13"/>
    <p:sldId id="313" r:id="rId14"/>
    <p:sldId id="319" r:id="rId15"/>
    <p:sldId id="324" r:id="rId16"/>
    <p:sldId id="325" r:id="rId17"/>
    <p:sldId id="326" r:id="rId18"/>
    <p:sldId id="327" r:id="rId19"/>
    <p:sldId id="328" r:id="rId20"/>
    <p:sldId id="329" r:id="rId21"/>
    <p:sldId id="323" r:id="rId22"/>
    <p:sldId id="330" r:id="rId23"/>
    <p:sldId id="331" r:id="rId24"/>
    <p:sldId id="332" r:id="rId25"/>
    <p:sldId id="334" r:id="rId26"/>
    <p:sldId id="335" r:id="rId27"/>
    <p:sldId id="336" r:id="rId28"/>
    <p:sldId id="337" r:id="rId29"/>
    <p:sldId id="338" r:id="rId30"/>
    <p:sldId id="339" r:id="rId31"/>
    <p:sldId id="340" r:id="rId32"/>
    <p:sldId id="341" r:id="rId33"/>
    <p:sldId id="269" r:id="rId34"/>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6E00"/>
    <a:srgbClr val="FEBB1E"/>
    <a:srgbClr val="00008C"/>
    <a:srgbClr val="FFCC00"/>
    <a:srgbClr val="00CCFF"/>
    <a:srgbClr val="001EFF"/>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3542" autoAdjust="0"/>
  </p:normalViewPr>
  <p:slideViewPr>
    <p:cSldViewPr snapToGrid="0">
      <p:cViewPr varScale="1">
        <p:scale>
          <a:sx n="89" d="100"/>
          <a:sy n="89" d="100"/>
        </p:scale>
        <p:origin x="810" y="9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26</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89259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4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920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flipH="1">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0" y="1308101"/>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358" tIns="45679" rIns="91358" bIns="45679" numCol="1" rtlCol="0" anchor="ctr" anchorCtr="0" compatLnSpc="1">
            <a:prstTxWarp prst="textNoShape">
              <a:avLst/>
            </a:prstTxWarp>
          </a:bodyPr>
          <a:lstStyle/>
          <a:p>
            <a:pPr defTabSz="913478"/>
            <a:endParaRPr lang="en-IN" sz="1400" dirty="0">
              <a:solidFill>
                <a:srgbClr val="7C7C7C"/>
              </a:solidFill>
              <a:ea typeface="+mj-ea"/>
            </a:endParaRPr>
          </a:p>
        </p:txBody>
      </p:sp>
      <p:sp>
        <p:nvSpPr>
          <p:cNvPr id="21" name="TextBox 20"/>
          <p:cNvSpPr txBox="1"/>
          <p:nvPr userDrawn="1"/>
        </p:nvSpPr>
        <p:spPr>
          <a:xfrm>
            <a:off x="5105460" y="4705350"/>
            <a:ext cx="4138501" cy="230750"/>
          </a:xfrm>
          <a:prstGeom prst="rect">
            <a:avLst/>
          </a:prstGeom>
          <a:noFill/>
        </p:spPr>
        <p:txBody>
          <a:bodyPr wrap="square" lIns="91358" tIns="45679" rIns="91358" bIns="45679"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91464" y="57150"/>
            <a:ext cx="1304647" cy="745512"/>
          </a:xfrm>
          <a:prstGeom prst="rect">
            <a:avLst/>
          </a:prstGeom>
        </p:spPr>
      </p:pic>
      <p:sp>
        <p:nvSpPr>
          <p:cNvPr id="10" name="Rectangle 84"/>
          <p:cNvSpPr>
            <a:spLocks noGrp="1" noChangeArrowheads="1"/>
          </p:cNvSpPr>
          <p:nvPr>
            <p:ph type="subTitle" idx="1" hasCustomPrompt="1"/>
          </p:nvPr>
        </p:nvSpPr>
        <p:spPr>
          <a:xfrm>
            <a:off x="360810" y="2759446"/>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5036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117" indent="-233117">
              <a:buFont typeface="Wingdings" pitchFamily="2" charset="2"/>
              <a:buChar char="§"/>
              <a:defRPr>
                <a:solidFill>
                  <a:schemeClr val="tx1">
                    <a:lumMod val="75000"/>
                  </a:schemeClr>
                </a:solidFill>
              </a:defRPr>
            </a:lvl1pPr>
            <a:lvl2pPr marL="456710" indent="-209345">
              <a:buFont typeface="Arial" pitchFamily="34" charset="0"/>
              <a:buChar char="–"/>
              <a:defRPr>
                <a:solidFill>
                  <a:schemeClr val="tx1">
                    <a:lumMod val="75000"/>
                  </a:schemeClr>
                </a:solidFill>
              </a:defRPr>
            </a:lvl2pPr>
            <a:lvl3pPr marL="689866" indent="-233117">
              <a:tabLst/>
              <a:defRPr>
                <a:solidFill>
                  <a:schemeClr val="tx1">
                    <a:lumMod val="75000"/>
                  </a:schemeClr>
                </a:solidFill>
              </a:defRPr>
            </a:lvl3pPr>
            <a:lvl4pPr marL="913478" indent="-223592">
              <a:buFont typeface="Trebuchet MS" pitchFamily="34" charset="0"/>
              <a:buChar char="-"/>
              <a:defRPr>
                <a:solidFill>
                  <a:schemeClr val="tx1">
                    <a:lumMod val="75000"/>
                  </a:schemeClr>
                </a:solidFill>
              </a:defRPr>
            </a:lvl4pPr>
            <a:lvl5pPr marL="1146594" indent="-223592">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70005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8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54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132285"/>
            <a:ext cx="8229600" cy="3394472"/>
          </a:xfrm>
          <a:prstGeom prst="rect">
            <a:avLst/>
          </a:prstGeom>
        </p:spPr>
        <p:txBody>
          <a:bodyPr lIns="91438" tIns="45719" rIns="91438" bIns="45719"/>
          <a:lstStyle>
            <a:lvl1pPr>
              <a:buClrTx/>
              <a:defRPr/>
            </a:lvl1pPr>
            <a:lvl2pPr>
              <a:buClrTx/>
              <a:defRPr/>
            </a:lvl2pPr>
            <a:lvl3pPr>
              <a:buClrTx/>
              <a:defRPr sz="1425"/>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698753" y="109540"/>
            <a:ext cx="6215063" cy="477052"/>
          </a:xfrm>
          <a:prstGeom prst="rect">
            <a:avLst/>
          </a:prstGeo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4545528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184910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374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7755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840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8" y="240427"/>
            <a:ext cx="8594260" cy="384721"/>
          </a:xfrm>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32964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579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2C028D55-8EE5-4EF3-A834-B285C6B92E86}" type="datetime1">
              <a:rPr lang="en-US">
                <a:solidFill>
                  <a:prstClr val="black">
                    <a:tint val="75000"/>
                  </a:prstClr>
                </a:solidFill>
                <a:latin typeface="Arial"/>
              </a:rPr>
              <a:pPr/>
              <a:t>2/15/2018</a:t>
            </a:fld>
            <a:endParaRPr lang="en-US" dirty="0">
              <a:solidFill>
                <a:prstClr val="black">
                  <a:tint val="75000"/>
                </a:prstClr>
              </a:solidFill>
              <a:latin typeface="Aria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dirty="0">
              <a:solidFill>
                <a:prstClr val="black">
                  <a:tint val="75000"/>
                </a:prstClr>
              </a:solidFill>
              <a:latin typeface="Aria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4E20EE1-9F3A-4444-A409-BC55FA34097F}" type="slidenum">
              <a:rPr lang="en-US">
                <a:solidFill>
                  <a:prstClr val="black">
                    <a:tint val="75000"/>
                  </a:prstClr>
                </a:solidFill>
                <a:latin typeface="Arial"/>
              </a:rPr>
              <a:pPr/>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46944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2/15/2018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C:\Users\10610354\Desktop\pptx_bgImg.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IN" sz="1400" dirty="0">
              <a:solidFill>
                <a:srgbClr val="7C7C7C"/>
              </a:solidFill>
              <a:ea typeface="+mj-ea"/>
            </a:endParaRPr>
          </a:p>
        </p:txBody>
      </p:sp>
      <p:sp>
        <p:nvSpPr>
          <p:cNvPr id="21" name="TextBox 20"/>
          <p:cNvSpPr txBox="1"/>
          <p:nvPr userDrawn="1"/>
        </p:nvSpPr>
        <p:spPr>
          <a:xfrm>
            <a:off x="5105400" y="4705350"/>
            <a:ext cx="4138501" cy="230832"/>
          </a:xfrm>
          <a:prstGeom prst="rect">
            <a:avLst/>
          </a:prstGeom>
          <a:noFill/>
        </p:spPr>
        <p:txBody>
          <a:bodyPr wrap="square"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9507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5.xml"/><Relationship Id="rId7" Type="http://schemas.openxmlformats.org/officeDocument/2006/relationships/image" Target="../media/image9.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5" r:id="rId2"/>
    <p:sldLayoutId id="2147483663" r:id="rId3"/>
    <p:sldLayoutId id="2147483680" r:id="rId4"/>
    <p:sldLayoutId id="2147483740" r:id="rId5"/>
    <p:sldLayoutId id="2147483753" r:id="rId6"/>
    <p:sldLayoutId id="214748376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03440" y="4784348"/>
            <a:ext cx="1174750" cy="316857"/>
          </a:xfrm>
          <a:prstGeom prst="rect">
            <a:avLst/>
          </a:prstGeom>
        </p:spPr>
      </p:pic>
      <p:sp>
        <p:nvSpPr>
          <p:cNvPr id="9" name="Rectangle 8"/>
          <p:cNvSpPr/>
          <p:nvPr userDrawn="1"/>
        </p:nvSpPr>
        <p:spPr>
          <a:xfrm>
            <a:off x="135223" y="4819666"/>
            <a:ext cx="335348" cy="246221"/>
          </a:xfrm>
          <a:prstGeom prst="rect">
            <a:avLst/>
          </a:prstGeom>
        </p:spPr>
        <p:txBody>
          <a:bodyPr wrap="none">
            <a:spAutoFit/>
          </a:bodyPr>
          <a:lstStyle/>
          <a:p>
            <a:pPr defTabSz="457200">
              <a:defRPr/>
            </a:pPr>
            <a:fld id="{9C5957C0-C9FD-924F-A662-3B71DAE40C56}" type="slidenum">
              <a:rPr lang="uk-UA" sz="1000" smtClean="0">
                <a:solidFill>
                  <a:srgbClr val="7C7C7C"/>
                </a:solidFill>
                <a:latin typeface="Calibri Light"/>
                <a:cs typeface="Calibri Light"/>
              </a:rPr>
              <a:pPr defTabSz="45720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Tree>
    <p:extLst>
      <p:ext uri="{BB962C8B-B14F-4D97-AF65-F5344CB8AC3E}">
        <p14:creationId xmlns:p14="http://schemas.microsoft.com/office/powerpoint/2010/main" val="151730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20" y="973721"/>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22" y="19448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4162"/>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
        <p:nvSpPr>
          <p:cNvPr id="15" name="TextBox 14"/>
          <p:cNvSpPr txBox="1"/>
          <p:nvPr userDrawn="1"/>
        </p:nvSpPr>
        <p:spPr>
          <a:xfrm>
            <a:off x="518819" y="4827360"/>
            <a:ext cx="2959099" cy="230750"/>
          </a:xfrm>
          <a:prstGeom prst="rect">
            <a:avLst/>
          </a:prstGeom>
          <a:noFill/>
        </p:spPr>
        <p:txBody>
          <a:bodyPr wrap="square" lIns="91358" tIns="45679" rIns="91358" bIns="45679"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203441" y="4784348"/>
            <a:ext cx="1174750" cy="316857"/>
          </a:xfrm>
          <a:prstGeom prst="rect">
            <a:avLst/>
          </a:prstGeom>
        </p:spPr>
      </p:pic>
      <p:sp>
        <p:nvSpPr>
          <p:cNvPr id="9" name="Rectangle 8"/>
          <p:cNvSpPr/>
          <p:nvPr userDrawn="1"/>
        </p:nvSpPr>
        <p:spPr>
          <a:xfrm>
            <a:off x="135320" y="4819861"/>
            <a:ext cx="335183" cy="246138"/>
          </a:xfrm>
          <a:prstGeom prst="rect">
            <a:avLst/>
          </a:prstGeom>
        </p:spPr>
        <p:txBody>
          <a:bodyPr wrap="none" lIns="91358" tIns="45679" rIns="91358" bIns="45679">
            <a:spAutoFit/>
          </a:bodyPr>
          <a:lstStyle/>
          <a:p>
            <a:pPr defTabSz="456710">
              <a:defRPr/>
            </a:pPr>
            <a:fld id="{9C5957C0-C9FD-924F-A662-3B71DAE40C56}" type="slidenum">
              <a:rPr lang="uk-UA" sz="1000" smtClean="0">
                <a:solidFill>
                  <a:srgbClr val="7C7C7C"/>
                </a:solidFill>
                <a:latin typeface="Calibri Light"/>
                <a:cs typeface="Calibri Light"/>
              </a:rPr>
              <a:pPr defTabSz="45671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20121"/>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Tree>
    <p:extLst>
      <p:ext uri="{BB962C8B-B14F-4D97-AF65-F5344CB8AC3E}">
        <p14:creationId xmlns:p14="http://schemas.microsoft.com/office/powerpoint/2010/main" val="34764660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255"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845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768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690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354" indent="-228354" algn="l" defTabSz="156502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3574" indent="-225179" algn="l" defTabSz="156502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103" indent="-228354" algn="l" defTabSz="156502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3478" indent="-228354" algn="l" defTabSz="156502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1832" indent="-228354" algn="l" defTabSz="156502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4968"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4205"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3434"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2657"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8453" rtl="0" eaLnBrk="1" latinLnBrk="0" hangingPunct="1">
        <a:defRPr sz="1500" kern="1200">
          <a:solidFill>
            <a:schemeClr val="tx1"/>
          </a:solidFill>
          <a:latin typeface="+mn-lt"/>
          <a:ea typeface="+mn-ea"/>
          <a:cs typeface="+mn-cs"/>
        </a:defRPr>
      </a:lvl1pPr>
      <a:lvl2pPr marL="389255" algn="l" defTabSz="778453" rtl="0" eaLnBrk="1" latinLnBrk="0" hangingPunct="1">
        <a:defRPr sz="1500" kern="1200">
          <a:solidFill>
            <a:schemeClr val="tx1"/>
          </a:solidFill>
          <a:latin typeface="+mn-lt"/>
          <a:ea typeface="+mn-ea"/>
          <a:cs typeface="+mn-cs"/>
        </a:defRPr>
      </a:lvl2pPr>
      <a:lvl3pPr marL="778453" algn="l" defTabSz="778453" rtl="0" eaLnBrk="1" latinLnBrk="0" hangingPunct="1">
        <a:defRPr sz="1500" kern="1200">
          <a:solidFill>
            <a:schemeClr val="tx1"/>
          </a:solidFill>
          <a:latin typeface="+mn-lt"/>
          <a:ea typeface="+mn-ea"/>
          <a:cs typeface="+mn-cs"/>
        </a:defRPr>
      </a:lvl3pPr>
      <a:lvl4pPr marL="1167689" algn="l" defTabSz="778453" rtl="0" eaLnBrk="1" latinLnBrk="0" hangingPunct="1">
        <a:defRPr sz="1500" kern="1200">
          <a:solidFill>
            <a:schemeClr val="tx1"/>
          </a:solidFill>
          <a:latin typeface="+mn-lt"/>
          <a:ea typeface="+mn-ea"/>
          <a:cs typeface="+mn-cs"/>
        </a:defRPr>
      </a:lvl4pPr>
      <a:lvl5pPr marL="1556904" algn="l" defTabSz="778453" rtl="0" eaLnBrk="1" latinLnBrk="0" hangingPunct="1">
        <a:defRPr sz="1500" kern="1200">
          <a:solidFill>
            <a:schemeClr val="tx1"/>
          </a:solidFill>
          <a:latin typeface="+mn-lt"/>
          <a:ea typeface="+mn-ea"/>
          <a:cs typeface="+mn-cs"/>
        </a:defRPr>
      </a:lvl5pPr>
      <a:lvl6pPr marL="1946159" algn="l" defTabSz="778453" rtl="0" eaLnBrk="1" latinLnBrk="0" hangingPunct="1">
        <a:defRPr sz="1500" kern="1200">
          <a:solidFill>
            <a:schemeClr val="tx1"/>
          </a:solidFill>
          <a:latin typeface="+mn-lt"/>
          <a:ea typeface="+mn-ea"/>
          <a:cs typeface="+mn-cs"/>
        </a:defRPr>
      </a:lvl6pPr>
      <a:lvl7pPr marL="2335357" algn="l" defTabSz="778453" rtl="0" eaLnBrk="1" latinLnBrk="0" hangingPunct="1">
        <a:defRPr sz="1500" kern="1200">
          <a:solidFill>
            <a:schemeClr val="tx1"/>
          </a:solidFill>
          <a:latin typeface="+mn-lt"/>
          <a:ea typeface="+mn-ea"/>
          <a:cs typeface="+mn-cs"/>
        </a:defRPr>
      </a:lvl7pPr>
      <a:lvl8pPr marL="2724593" algn="l" defTabSz="778453" rtl="0" eaLnBrk="1" latinLnBrk="0" hangingPunct="1">
        <a:defRPr sz="1500" kern="1200">
          <a:solidFill>
            <a:schemeClr val="tx1"/>
          </a:solidFill>
          <a:latin typeface="+mn-lt"/>
          <a:ea typeface="+mn-ea"/>
          <a:cs typeface="+mn-cs"/>
        </a:defRPr>
      </a:lvl8pPr>
      <a:lvl9pPr marL="3113810" algn="l" defTabSz="778453"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0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help.talend.com/display/HOME/Talend+Open+Studio+for+Data+Integ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908548" y="3556787"/>
            <a:ext cx="5556738" cy="221456"/>
          </a:xfrm>
        </p:spPr>
        <p:txBody>
          <a:bodyPr/>
          <a:lstStyle/>
          <a:p>
            <a:fld id="{B334B7EA-1AE1-45F2-8BE5-CF21376D5D61}" type="datetime4">
              <a:rPr lang="en-US" b="1" smtClean="0"/>
              <a:t>February 15, 2018</a:t>
            </a:fld>
            <a:endParaRPr lang="en-US" b="1" dirty="0"/>
          </a:p>
        </p:txBody>
      </p:sp>
      <p:sp>
        <p:nvSpPr>
          <p:cNvPr id="9" name="Subtitle 2"/>
          <p:cNvSpPr txBox="1">
            <a:spLocks/>
          </p:cNvSpPr>
          <p:nvPr/>
        </p:nvSpPr>
        <p:spPr bwMode="gray">
          <a:xfrm>
            <a:off x="2908548" y="4256263"/>
            <a:ext cx="3625327" cy="376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lvl1pPr marL="0" indent="0" algn="l" defTabSz="1566621" rtl="0" eaLnBrk="0" fontAlgn="base" hangingPunct="0">
              <a:spcBef>
                <a:spcPct val="75000"/>
              </a:spcBef>
              <a:spcAft>
                <a:spcPct val="0"/>
              </a:spcAft>
              <a:buClrTx/>
              <a:buFont typeface="Symbol" pitchFamily="18" charset="2"/>
              <a:buNone/>
              <a:defRPr sz="1600" b="0" i="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IN" kern="0" dirty="0"/>
              <a:t>Presenter: </a:t>
            </a:r>
          </a:p>
        </p:txBody>
      </p:sp>
      <p:sp>
        <p:nvSpPr>
          <p:cNvPr id="6" name="Title 1"/>
          <p:cNvSpPr>
            <a:spLocks noGrp="1"/>
          </p:cNvSpPr>
          <p:nvPr>
            <p:ph type="ctrTitle"/>
          </p:nvPr>
        </p:nvSpPr>
        <p:spPr>
          <a:xfrm>
            <a:off x="1599935" y="1815523"/>
            <a:ext cx="4940013" cy="1172817"/>
          </a:xfrm>
        </p:spPr>
        <p:txBody>
          <a:bodyPr>
            <a:normAutofit fontScale="90000"/>
          </a:bodyPr>
          <a:lstStyle/>
          <a:p>
            <a:pPr algn="ctr"/>
            <a:r>
              <a:rPr lang="en-GB" dirty="0"/>
              <a:t>Difference between Talend Open Studio and </a:t>
            </a:r>
            <a:br>
              <a:rPr lang="en-GB" dirty="0"/>
            </a:br>
            <a:r>
              <a:rPr lang="en-GB" dirty="0"/>
              <a:t>Talend Enterprise version </a:t>
            </a:r>
            <a:endParaRPr lang="en-IN" dirty="0"/>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992" y="0"/>
            <a:ext cx="8748464" cy="576064"/>
          </a:xfrm>
        </p:spPr>
        <p:txBody>
          <a:bodyPr>
            <a:noAutofit/>
          </a:bodyPr>
          <a:lstStyle/>
          <a:p>
            <a:r>
              <a:rPr lang="en-IN" sz="2400" b="1" dirty="0"/>
              <a:t>Implementation…..</a:t>
            </a:r>
          </a:p>
        </p:txBody>
      </p:sp>
      <p:sp>
        <p:nvSpPr>
          <p:cNvPr id="3" name="Rectangle 2"/>
          <p:cNvSpPr/>
          <p:nvPr/>
        </p:nvSpPr>
        <p:spPr>
          <a:xfrm>
            <a:off x="503112" y="774739"/>
            <a:ext cx="8496944" cy="3108543"/>
          </a:xfrm>
          <a:prstGeom prst="rect">
            <a:avLst/>
          </a:prstGeom>
        </p:spPr>
        <p:txBody>
          <a:bodyPr wrap="square">
            <a:spAutoFit/>
          </a:bodyPr>
          <a:lstStyle/>
          <a:p>
            <a:pPr algn="l"/>
            <a:r>
              <a:rPr lang="en-GB" b="1" dirty="0"/>
              <a:t>Dynamic schemas </a:t>
            </a:r>
            <a:r>
              <a:rPr lang="en-GB" dirty="0"/>
              <a:t>allow the designing of jobs with an unknown column structure and number. Depending on the choice of the developer, dynamic columns can be mapped directly to the target using pass-through mode. Dynamic schemas makes designing certain types of jobs easy, such as a replication scenario, simple one-to-one mapping of many columns, or when you need to migrate a whole database with hundreds of tables without knowing all of the table structures.</a:t>
            </a:r>
          </a:p>
          <a:p>
            <a:pPr algn="l"/>
            <a:endParaRPr lang="en-US" dirty="0"/>
          </a:p>
          <a:p>
            <a:pPr algn="l"/>
            <a:endParaRPr lang="en-US" dirty="0"/>
          </a:p>
          <a:p>
            <a:pPr algn="l"/>
            <a:r>
              <a:rPr lang="en-GB" sz="1400" b="1" dirty="0"/>
              <a:t>Impact Analysis </a:t>
            </a:r>
            <a:r>
              <a:rPr lang="en-GB" dirty="0"/>
              <a:t>- Helps to identify all the Jobs that use any of the items centralized in the Repository tree view and that will be impacted by a change in the parameters of a repository item. Impact analysis also analyzes the data flow in each of the listed Jobs to show all the components and stages the data flow passes through and the transformation done on data from the source component up to the target component.</a:t>
            </a:r>
            <a:br>
              <a:rPr lang="en-GB" dirty="0"/>
            </a:br>
            <a:endParaRPr lang="en-GB" dirty="0"/>
          </a:p>
          <a:p>
            <a:pPr algn="l"/>
            <a:endParaRPr lang="en-GB" dirty="0"/>
          </a:p>
          <a:p>
            <a:pPr algn="l"/>
            <a:br>
              <a:rPr lang="en-GB" dirty="0"/>
            </a:br>
            <a:r>
              <a:rPr lang="en-GB" sz="1400" b="1" dirty="0"/>
              <a:t>The Data Lineage </a:t>
            </a:r>
            <a:r>
              <a:rPr lang="en-GB" dirty="0"/>
              <a:t>feature helps you understand where a change occurred. This feature is available from the Metadata Manager and can be carried out on any column of any metadata (DB, file). The result of the data lineage shows in a report which traces a change from the target end component of a Job up to the source end.</a:t>
            </a:r>
          </a:p>
        </p:txBody>
      </p:sp>
    </p:spTree>
    <p:extLst>
      <p:ext uri="{BB962C8B-B14F-4D97-AF65-F5344CB8AC3E}">
        <p14:creationId xmlns:p14="http://schemas.microsoft.com/office/powerpoint/2010/main" val="154316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04" y="0"/>
            <a:ext cx="8748464" cy="576064"/>
          </a:xfrm>
        </p:spPr>
        <p:txBody>
          <a:bodyPr>
            <a:noAutofit/>
          </a:bodyPr>
          <a:lstStyle/>
          <a:p>
            <a:r>
              <a:rPr lang="en-IN" sz="2400" b="1" dirty="0"/>
              <a:t>Implementation…..</a:t>
            </a:r>
          </a:p>
        </p:txBody>
      </p:sp>
      <p:pic>
        <p:nvPicPr>
          <p:cNvPr id="3" name="Picture 2"/>
          <p:cNvPicPr>
            <a:picLocks noChangeAspect="1" noChangeArrowheads="1"/>
          </p:cNvPicPr>
          <p:nvPr/>
        </p:nvPicPr>
        <p:blipFill>
          <a:blip r:embed="rId2" cstate="print"/>
          <a:srcRect/>
          <a:stretch>
            <a:fillRect/>
          </a:stretch>
        </p:blipFill>
        <p:spPr bwMode="auto">
          <a:xfrm>
            <a:off x="710804" y="576064"/>
            <a:ext cx="8013648" cy="4254120"/>
          </a:xfrm>
          <a:prstGeom prst="rect">
            <a:avLst/>
          </a:prstGeom>
          <a:noFill/>
          <a:ln w="9525">
            <a:noFill/>
            <a:miter lim="800000"/>
            <a:headEnd/>
            <a:tailEnd/>
          </a:ln>
        </p:spPr>
      </p:pic>
      <p:sp>
        <p:nvSpPr>
          <p:cNvPr id="4" name="Rectangle 3"/>
          <p:cNvSpPr/>
          <p:nvPr/>
        </p:nvSpPr>
        <p:spPr>
          <a:xfrm>
            <a:off x="366559" y="303827"/>
            <a:ext cx="2092689" cy="369332"/>
          </a:xfrm>
          <a:prstGeom prst="rect">
            <a:avLst/>
          </a:prstGeom>
        </p:spPr>
        <p:txBody>
          <a:bodyPr wrap="none">
            <a:spAutoFit/>
          </a:bodyPr>
          <a:lstStyle/>
          <a:p>
            <a:r>
              <a:rPr lang="en-GB" b="1" dirty="0"/>
              <a:t>The Job Compare </a:t>
            </a:r>
            <a:endParaRPr lang="en-GB" dirty="0"/>
          </a:p>
        </p:txBody>
      </p:sp>
    </p:spTree>
    <p:extLst>
      <p:ext uri="{BB962C8B-B14F-4D97-AF65-F5344CB8AC3E}">
        <p14:creationId xmlns:p14="http://schemas.microsoft.com/office/powerpoint/2010/main" val="263038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38" y="0"/>
            <a:ext cx="8748464" cy="447730"/>
          </a:xfrm>
        </p:spPr>
        <p:txBody>
          <a:bodyPr>
            <a:noAutofit/>
          </a:bodyPr>
          <a:lstStyle/>
          <a:p>
            <a:r>
              <a:rPr lang="en-IN" sz="2400" b="1" dirty="0"/>
              <a:t>Implementation…..</a:t>
            </a:r>
          </a:p>
        </p:txBody>
      </p:sp>
      <p:sp>
        <p:nvSpPr>
          <p:cNvPr id="3" name="Rectangle 2"/>
          <p:cNvSpPr/>
          <p:nvPr/>
        </p:nvSpPr>
        <p:spPr>
          <a:xfrm>
            <a:off x="647056" y="365078"/>
            <a:ext cx="8496944" cy="2031325"/>
          </a:xfrm>
          <a:prstGeom prst="rect">
            <a:avLst/>
          </a:prstGeom>
        </p:spPr>
        <p:txBody>
          <a:bodyPr wrap="square">
            <a:spAutoFit/>
          </a:bodyPr>
          <a:lstStyle/>
          <a:p>
            <a:pPr algn="l"/>
            <a:r>
              <a:rPr lang="en-GB" sz="1400" dirty="0"/>
              <a:t>Joblets help you factorize a job part (or </a:t>
            </a:r>
            <a:r>
              <a:rPr lang="en-GB" sz="1400" dirty="0" err="1"/>
              <a:t>Subjob</a:t>
            </a:r>
            <a:r>
              <a:rPr lang="en-GB" sz="1400" dirty="0"/>
              <a:t>) into a Joblet component. Simply select the components forming the Job part you need to reuse or want to factorize and click on the "</a:t>
            </a:r>
            <a:r>
              <a:rPr lang="en-GB" sz="1400" b="1" dirty="0" err="1"/>
              <a:t>Refactor</a:t>
            </a:r>
            <a:r>
              <a:rPr lang="en-GB" sz="1400" b="1" dirty="0"/>
              <a:t> to Joblet</a:t>
            </a:r>
            <a:r>
              <a:rPr lang="en-GB" sz="1400" dirty="0"/>
              <a:t>" menu item.</a:t>
            </a:r>
            <a:br>
              <a:rPr lang="en-GB" sz="1400" dirty="0"/>
            </a:br>
            <a:br>
              <a:rPr lang="en-GB" sz="1400" dirty="0"/>
            </a:br>
            <a:r>
              <a:rPr lang="en-GB" sz="1400" dirty="0"/>
              <a:t>Automatically, the job design gets simplified, as the selected components are collapsed into a single Joblet component. This Joblet component can be shared through the dedicated Joblets folder in the Palette of components and is thus easily reusable in any other Job.</a:t>
            </a:r>
            <a:br>
              <a:rPr lang="en-GB" sz="1400" dirty="0"/>
            </a:br>
            <a:br>
              <a:rPr lang="en-GB" sz="1400" dirty="0"/>
            </a:br>
            <a:r>
              <a:rPr lang="en-GB" sz="1400" dirty="0"/>
              <a:t>Joblets drastically simplify the maintenance of redundant and complex jobs.  </a:t>
            </a:r>
            <a:endParaRPr lang="en-US" sz="1400" dirty="0"/>
          </a:p>
        </p:txBody>
      </p:sp>
      <p:pic>
        <p:nvPicPr>
          <p:cNvPr id="4" name="Picture 2"/>
          <p:cNvPicPr>
            <a:picLocks noChangeAspect="1" noChangeArrowheads="1"/>
          </p:cNvPicPr>
          <p:nvPr/>
        </p:nvPicPr>
        <p:blipFill>
          <a:blip r:embed="rId2" cstate="print"/>
          <a:srcRect/>
          <a:stretch>
            <a:fillRect/>
          </a:stretch>
        </p:blipFill>
        <p:spPr bwMode="auto">
          <a:xfrm>
            <a:off x="1943272" y="2396403"/>
            <a:ext cx="5239485" cy="2487569"/>
          </a:xfrm>
          <a:prstGeom prst="rect">
            <a:avLst/>
          </a:prstGeom>
          <a:noFill/>
          <a:ln w="9525">
            <a:noFill/>
            <a:miter lim="800000"/>
            <a:headEnd/>
            <a:tailEnd/>
          </a:ln>
        </p:spPr>
      </p:pic>
    </p:spTree>
    <p:extLst>
      <p:ext uri="{BB962C8B-B14F-4D97-AF65-F5344CB8AC3E}">
        <p14:creationId xmlns:p14="http://schemas.microsoft.com/office/powerpoint/2010/main" val="198247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07" y="0"/>
            <a:ext cx="8748464" cy="408791"/>
          </a:xfrm>
        </p:spPr>
        <p:txBody>
          <a:bodyPr>
            <a:noAutofit/>
          </a:bodyPr>
          <a:lstStyle/>
          <a:p>
            <a:r>
              <a:rPr lang="en-IN" sz="2400" b="1" dirty="0"/>
              <a:t>Implementation…..</a:t>
            </a:r>
          </a:p>
        </p:txBody>
      </p:sp>
      <p:sp>
        <p:nvSpPr>
          <p:cNvPr id="3" name="Rectangle 2"/>
          <p:cNvSpPr/>
          <p:nvPr/>
        </p:nvSpPr>
        <p:spPr>
          <a:xfrm>
            <a:off x="635499" y="408791"/>
            <a:ext cx="8496944" cy="1015663"/>
          </a:xfrm>
          <a:prstGeom prst="rect">
            <a:avLst/>
          </a:prstGeom>
        </p:spPr>
        <p:txBody>
          <a:bodyPr wrap="square">
            <a:spAutoFit/>
          </a:bodyPr>
          <a:lstStyle/>
          <a:p>
            <a:pPr algn="l"/>
            <a:r>
              <a:rPr lang="en-GB" b="1" dirty="0"/>
              <a:t>Change Data Capture</a:t>
            </a:r>
            <a:r>
              <a:rPr lang="en-GB" dirty="0"/>
              <a:t> - The ability to capture only the changed data in real time is known as</a:t>
            </a:r>
            <a:r>
              <a:rPr lang="en-GB" b="1" dirty="0"/>
              <a:t> Change Data Capture</a:t>
            </a:r>
            <a:r>
              <a:rPr lang="en-GB" dirty="0"/>
              <a:t> (CDC). Capturing changes reduces the traffic of data between systems and helps reduce ETL time.</a:t>
            </a:r>
            <a:br>
              <a:rPr lang="en-GB" dirty="0"/>
            </a:br>
            <a:br>
              <a:rPr lang="en-GB" dirty="0"/>
            </a:br>
            <a:r>
              <a:rPr lang="en-GB" dirty="0"/>
              <a:t>Talend CDC architecture is based on a publisher/subscriber model. The publisher captures the data changes and makes them available to the subscribers (Talend Jobs). Subscribers utilize the data changes obtained from the publisher.</a:t>
            </a:r>
            <a:endParaRPr lang="en-US" dirty="0"/>
          </a:p>
        </p:txBody>
      </p:sp>
      <p:pic>
        <p:nvPicPr>
          <p:cNvPr id="4" name="Picture 2" descr="Data integration Talend - Change Data Capture"/>
          <p:cNvPicPr>
            <a:picLocks noChangeAspect="1" noChangeArrowheads="1"/>
          </p:cNvPicPr>
          <p:nvPr/>
        </p:nvPicPr>
        <p:blipFill>
          <a:blip r:embed="rId2" cstate="print"/>
          <a:srcRect/>
          <a:stretch>
            <a:fillRect/>
          </a:stretch>
        </p:blipFill>
        <p:spPr bwMode="auto">
          <a:xfrm>
            <a:off x="707507" y="1424454"/>
            <a:ext cx="7726924" cy="3418432"/>
          </a:xfrm>
          <a:prstGeom prst="rect">
            <a:avLst/>
          </a:prstGeom>
          <a:noFill/>
        </p:spPr>
      </p:pic>
    </p:spTree>
    <p:extLst>
      <p:ext uri="{BB962C8B-B14F-4D97-AF65-F5344CB8AC3E}">
        <p14:creationId xmlns:p14="http://schemas.microsoft.com/office/powerpoint/2010/main" val="80806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6750" y="0"/>
            <a:ext cx="3735401" cy="398033"/>
          </a:xfrm>
        </p:spPr>
        <p:txBody>
          <a:bodyPr>
            <a:noAutofit/>
          </a:bodyPr>
          <a:lstStyle/>
          <a:p>
            <a:r>
              <a:rPr lang="en-IN" sz="2400" b="1" dirty="0"/>
              <a:t>Implementation…..</a:t>
            </a:r>
          </a:p>
        </p:txBody>
      </p:sp>
      <p:sp>
        <p:nvSpPr>
          <p:cNvPr id="5" name="Rectangle 4"/>
          <p:cNvSpPr/>
          <p:nvPr/>
        </p:nvSpPr>
        <p:spPr>
          <a:xfrm>
            <a:off x="446583" y="324570"/>
            <a:ext cx="8496944" cy="938719"/>
          </a:xfrm>
          <a:prstGeom prst="rect">
            <a:avLst/>
          </a:prstGeom>
        </p:spPr>
        <p:txBody>
          <a:bodyPr wrap="square">
            <a:spAutoFit/>
          </a:bodyPr>
          <a:lstStyle/>
          <a:p>
            <a:pPr algn="l"/>
            <a:r>
              <a:rPr lang="en-GB" sz="1100" b="1" dirty="0"/>
              <a:t>Business rules </a:t>
            </a:r>
            <a:r>
              <a:rPr lang="en-GB" sz="1100" dirty="0"/>
              <a:t>are generally defined by business users through specification documents which are then interpreted and implemented by technical staff.</a:t>
            </a:r>
            <a:br>
              <a:rPr lang="en-GB" sz="1100" dirty="0"/>
            </a:br>
            <a:r>
              <a:rPr lang="en-GB" sz="1100" dirty="0"/>
              <a:t>Talend Enterprise Data Integration embeds a business rule engine that helps users configure their own business rules. Users can thus define market segmentation criteria (by age, region...) and set their business rules via an Excel spreadsheet or  interface directly the web-based Talend Administration Center.</a:t>
            </a:r>
            <a:endParaRPr lang="en-US" sz="1100" dirty="0"/>
          </a:p>
        </p:txBody>
      </p:sp>
      <p:pic>
        <p:nvPicPr>
          <p:cNvPr id="6" name="Picture 2"/>
          <p:cNvPicPr>
            <a:picLocks noChangeAspect="1" noChangeArrowheads="1"/>
          </p:cNvPicPr>
          <p:nvPr/>
        </p:nvPicPr>
        <p:blipFill>
          <a:blip r:embed="rId2" cstate="print"/>
          <a:srcRect/>
          <a:stretch>
            <a:fillRect/>
          </a:stretch>
        </p:blipFill>
        <p:spPr bwMode="auto">
          <a:xfrm>
            <a:off x="1223192" y="1263289"/>
            <a:ext cx="6134100" cy="195262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1223192" y="3190582"/>
            <a:ext cx="6943725" cy="1607329"/>
          </a:xfrm>
          <a:prstGeom prst="rect">
            <a:avLst/>
          </a:prstGeom>
          <a:noFill/>
          <a:ln w="9525">
            <a:noFill/>
            <a:miter lim="800000"/>
            <a:headEnd/>
            <a:tailEnd/>
          </a:ln>
        </p:spPr>
      </p:pic>
    </p:spTree>
    <p:extLst>
      <p:ext uri="{BB962C8B-B14F-4D97-AF65-F5344CB8AC3E}">
        <p14:creationId xmlns:p14="http://schemas.microsoft.com/office/powerpoint/2010/main" val="283834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628907" y="0"/>
            <a:ext cx="8748464" cy="576064"/>
          </a:xfrm>
        </p:spPr>
        <p:txBody>
          <a:bodyPr>
            <a:noAutofit/>
          </a:bodyPr>
          <a:lstStyle/>
          <a:p>
            <a:r>
              <a:rPr lang="en-IN" sz="3600" b="1" dirty="0"/>
              <a:t>Deployment</a:t>
            </a:r>
          </a:p>
        </p:txBody>
      </p:sp>
      <p:graphicFrame>
        <p:nvGraphicFramePr>
          <p:cNvPr id="5" name="Table 4"/>
          <p:cNvGraphicFramePr>
            <a:graphicFrameLocks noGrp="1"/>
          </p:cNvGraphicFramePr>
          <p:nvPr>
            <p:extLst>
              <p:ext uri="{D42A27DB-BD31-4B8C-83A1-F6EECF244321}">
                <p14:modId xmlns:p14="http://schemas.microsoft.com/office/powerpoint/2010/main" val="3885745404"/>
              </p:ext>
            </p:extLst>
          </p:nvPr>
        </p:nvGraphicFramePr>
        <p:xfrm>
          <a:off x="628907" y="827014"/>
          <a:ext cx="8208912" cy="3530621"/>
        </p:xfrm>
        <a:graphic>
          <a:graphicData uri="http://schemas.openxmlformats.org/drawingml/2006/table">
            <a:tbl>
              <a:tblPr/>
              <a:tblGrid>
                <a:gridCol w="2390451">
                  <a:extLst>
                    <a:ext uri="{9D8B030D-6E8A-4147-A177-3AD203B41FA5}">
                      <a16:colId xmlns:a16="http://schemas.microsoft.com/office/drawing/2014/main" val="20000"/>
                    </a:ext>
                  </a:extLst>
                </a:gridCol>
                <a:gridCol w="2726132">
                  <a:extLst>
                    <a:ext uri="{9D8B030D-6E8A-4147-A177-3AD203B41FA5}">
                      <a16:colId xmlns:a16="http://schemas.microsoft.com/office/drawing/2014/main" val="20001"/>
                    </a:ext>
                  </a:extLst>
                </a:gridCol>
                <a:gridCol w="3092329">
                  <a:extLst>
                    <a:ext uri="{9D8B030D-6E8A-4147-A177-3AD203B41FA5}">
                      <a16:colId xmlns:a16="http://schemas.microsoft.com/office/drawing/2014/main" val="20002"/>
                    </a:ext>
                  </a:extLst>
                </a:gridCol>
              </a:tblGrid>
              <a:tr h="362269">
                <a:tc>
                  <a:txBody>
                    <a:bodyPr/>
                    <a:lstStyle/>
                    <a:p>
                      <a:pPr algn="ctr" fontAlgn="ctr"/>
                      <a:r>
                        <a:rPr lang="en-GB" sz="1400" b="1" i="0" u="none" strike="noStrike" dirty="0">
                          <a:solidFill>
                            <a:srgbClr val="FFFFFF"/>
                          </a:solidFill>
                          <a:latin typeface="Inherit"/>
                        </a:rPr>
                        <a:t>Topics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199DF"/>
                    </a:solidFill>
                  </a:tcPr>
                </a:tc>
                <a:tc>
                  <a:txBody>
                    <a:bodyPr/>
                    <a:lstStyle/>
                    <a:p>
                      <a:pPr algn="ctr" fontAlgn="ctr"/>
                      <a:r>
                        <a:rPr lang="nn-NO" sz="1400" b="1" i="0" u="none" strike="noStrike" dirty="0">
                          <a:solidFill>
                            <a:srgbClr val="FFFFFF"/>
                          </a:solidFill>
                          <a:latin typeface="Inherit"/>
                        </a:rPr>
                        <a:t>Talend Open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199DF"/>
                    </a:solidFill>
                  </a:tcPr>
                </a:tc>
                <a:tc>
                  <a:txBody>
                    <a:bodyPr/>
                    <a:lstStyle/>
                    <a:p>
                      <a:pPr algn="ctr" fontAlgn="ctr"/>
                      <a:r>
                        <a:rPr lang="en-GB" sz="1400" b="1" i="0" u="none" strike="noStrike" dirty="0">
                          <a:solidFill>
                            <a:srgbClr val="FFFFFF"/>
                          </a:solidFill>
                          <a:latin typeface="Inherit"/>
                        </a:rPr>
                        <a:t>Talend Integration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extLst>
                  <a:ext uri="{0D108BD9-81ED-4DB2-BD59-A6C34878D82A}">
                    <a16:rowId xmlns:a16="http://schemas.microsoft.com/office/drawing/2014/main" val="10000"/>
                  </a:ext>
                </a:extLst>
              </a:tr>
              <a:tr h="504056">
                <a:tc>
                  <a:txBody>
                    <a:bodyPr/>
                    <a:lstStyle/>
                    <a:p>
                      <a:pPr algn="l" fontAlgn="b"/>
                      <a:br>
                        <a:rPr lang="en-GB" sz="1200" b="0" i="0" u="none" strike="noStrike" dirty="0">
                          <a:solidFill>
                            <a:srgbClr val="000000"/>
                          </a:solidFill>
                          <a:latin typeface="Calibri"/>
                        </a:rPr>
                      </a:br>
                      <a:r>
                        <a:rPr lang="en-GB" sz="1200" b="0" i="0" u="none" strike="noStrike" dirty="0">
                          <a:solidFill>
                            <a:srgbClr val="000000"/>
                          </a:solidFill>
                          <a:latin typeface="Calibri"/>
                        </a:rPr>
                        <a:t>Talend Administration Center</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2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432048">
                <a:tc>
                  <a:txBody>
                    <a:bodyPr/>
                    <a:lstStyle/>
                    <a:p>
                      <a:pPr algn="l" fontAlgn="b"/>
                      <a:r>
                        <a:rPr lang="en-GB" sz="1200" b="0" i="0" u="none" strike="noStrike" dirty="0">
                          <a:solidFill>
                            <a:srgbClr val="000000"/>
                          </a:solidFill>
                          <a:latin typeface="Calibri"/>
                        </a:rPr>
                        <a:t>Job Conductor</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200" b="0" i="0" u="none" strike="noStrike">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432048">
                <a:tc>
                  <a:txBody>
                    <a:bodyPr/>
                    <a:lstStyle/>
                    <a:p>
                      <a:pPr algn="l" fontAlgn="b"/>
                      <a:r>
                        <a:rPr lang="en-GB" sz="1200" b="0" i="0" u="none" strike="noStrike">
                          <a:solidFill>
                            <a:srgbClr val="000000"/>
                          </a:solidFill>
                          <a:latin typeface="Calibri"/>
                        </a:rPr>
                        <a:t>Command Line</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200" b="0" i="0" u="none" strike="noStrike">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432048">
                <a:tc>
                  <a:txBody>
                    <a:bodyPr/>
                    <a:lstStyle/>
                    <a:p>
                      <a:pPr algn="l" fontAlgn="b"/>
                      <a:r>
                        <a:rPr lang="en-GB" sz="1200" b="0" i="0" u="none" strike="noStrike">
                          <a:solidFill>
                            <a:srgbClr val="000000"/>
                          </a:solidFill>
                          <a:latin typeface="Calibri"/>
                        </a:rPr>
                        <a:t>Time Scheduler</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2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432048">
                <a:tc>
                  <a:txBody>
                    <a:bodyPr/>
                    <a:lstStyle/>
                    <a:p>
                      <a:pPr algn="l" fontAlgn="b"/>
                      <a:r>
                        <a:rPr lang="en-GB" sz="1200" b="0" i="0" u="none" strike="noStrike">
                          <a:solidFill>
                            <a:srgbClr val="000000"/>
                          </a:solidFill>
                          <a:latin typeface="Calibri"/>
                        </a:rPr>
                        <a:t>Event Scheduler</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2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432048">
                <a:tc>
                  <a:txBody>
                    <a:bodyPr/>
                    <a:lstStyle/>
                    <a:p>
                      <a:pPr algn="l" fontAlgn="b"/>
                      <a:r>
                        <a:rPr lang="en-GB" sz="1200" b="0" i="0" u="none" strike="noStrike">
                          <a:solidFill>
                            <a:srgbClr val="000000"/>
                          </a:solidFill>
                          <a:latin typeface="Calibri"/>
                        </a:rPr>
                        <a:t>Execution Plan</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2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432048">
                <a:tc>
                  <a:txBody>
                    <a:bodyPr/>
                    <a:lstStyle/>
                    <a:p>
                      <a:pPr algn="l" fontAlgn="b"/>
                      <a:r>
                        <a:rPr lang="en-GB" sz="1200" b="0" i="0" u="none" strike="noStrike">
                          <a:solidFill>
                            <a:srgbClr val="000000"/>
                          </a:solidFill>
                          <a:latin typeface="Calibri"/>
                        </a:rPr>
                        <a:t>Hadoop</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2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7241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632204" y="0"/>
            <a:ext cx="8748464" cy="576064"/>
          </a:xfrm>
        </p:spPr>
        <p:txBody>
          <a:bodyPr>
            <a:noAutofit/>
          </a:bodyPr>
          <a:lstStyle/>
          <a:p>
            <a:r>
              <a:rPr lang="en-IN" sz="3600" b="1" dirty="0"/>
              <a:t>Deployment ….</a:t>
            </a:r>
          </a:p>
        </p:txBody>
      </p:sp>
      <p:pic>
        <p:nvPicPr>
          <p:cNvPr id="5" name="Picture 2"/>
          <p:cNvPicPr>
            <a:picLocks noChangeAspect="1" noChangeArrowheads="1"/>
          </p:cNvPicPr>
          <p:nvPr/>
        </p:nvPicPr>
        <p:blipFill>
          <a:blip r:embed="rId2" cstate="print"/>
          <a:srcRect/>
          <a:stretch>
            <a:fillRect/>
          </a:stretch>
        </p:blipFill>
        <p:spPr bwMode="auto">
          <a:xfrm>
            <a:off x="632204" y="1059071"/>
            <a:ext cx="7909368" cy="3760355"/>
          </a:xfrm>
          <a:prstGeom prst="rect">
            <a:avLst/>
          </a:prstGeom>
          <a:noFill/>
          <a:ln w="9525">
            <a:noFill/>
            <a:miter lim="800000"/>
            <a:headEnd/>
            <a:tailEnd/>
          </a:ln>
        </p:spPr>
      </p:pic>
      <p:sp>
        <p:nvSpPr>
          <p:cNvPr id="6" name="Rectangle 5"/>
          <p:cNvSpPr/>
          <p:nvPr/>
        </p:nvSpPr>
        <p:spPr>
          <a:xfrm>
            <a:off x="560196" y="576064"/>
            <a:ext cx="8820472" cy="615553"/>
          </a:xfrm>
          <a:prstGeom prst="rect">
            <a:avLst/>
          </a:prstGeom>
        </p:spPr>
        <p:txBody>
          <a:bodyPr wrap="square">
            <a:spAutoFit/>
          </a:bodyPr>
          <a:lstStyle/>
          <a:p>
            <a:pPr algn="l"/>
            <a:r>
              <a:rPr lang="en-GB" b="1" dirty="0"/>
              <a:t>Talend Administration Center </a:t>
            </a:r>
            <a:r>
              <a:rPr lang="en-GB" sz="1100" dirty="0"/>
              <a:t>is a lightweight application (in a browser, no deployment needed) that helps integration project </a:t>
            </a:r>
          </a:p>
          <a:p>
            <a:pPr algn="l"/>
            <a:r>
              <a:rPr lang="en-GB" sz="1100" dirty="0"/>
              <a:t>managers to administrate users, projects, user privilege, license...</a:t>
            </a:r>
            <a:br>
              <a:rPr lang="en-GB" sz="1100" dirty="0"/>
            </a:br>
            <a:endParaRPr lang="en-GB" sz="1100" dirty="0"/>
          </a:p>
        </p:txBody>
      </p:sp>
    </p:spTree>
    <p:extLst>
      <p:ext uri="{BB962C8B-B14F-4D97-AF65-F5344CB8AC3E}">
        <p14:creationId xmlns:p14="http://schemas.microsoft.com/office/powerpoint/2010/main" val="152152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3112" y="0"/>
            <a:ext cx="8748464" cy="576064"/>
          </a:xfrm>
        </p:spPr>
        <p:txBody>
          <a:bodyPr>
            <a:noAutofit/>
          </a:bodyPr>
          <a:lstStyle/>
          <a:p>
            <a:r>
              <a:rPr lang="en-IN" sz="3600" b="1" dirty="0"/>
              <a:t>Deployment ….</a:t>
            </a:r>
          </a:p>
        </p:txBody>
      </p:sp>
      <p:sp>
        <p:nvSpPr>
          <p:cNvPr id="5" name="Rectangle 4"/>
          <p:cNvSpPr/>
          <p:nvPr/>
        </p:nvSpPr>
        <p:spPr>
          <a:xfrm>
            <a:off x="431104" y="864096"/>
            <a:ext cx="8496944" cy="1631216"/>
          </a:xfrm>
          <a:prstGeom prst="rect">
            <a:avLst/>
          </a:prstGeom>
        </p:spPr>
        <p:txBody>
          <a:bodyPr wrap="square">
            <a:spAutoFit/>
          </a:bodyPr>
          <a:lstStyle/>
          <a:p>
            <a:pPr algn="l"/>
            <a:r>
              <a:rPr lang="en-GB" sz="1600" b="1" dirty="0"/>
              <a:t>The Job conductor </a:t>
            </a:r>
            <a:r>
              <a:rPr lang="en-GB" sz="1400" dirty="0"/>
              <a:t>coordinates the execution of data integration jobs. It provides a centralized execution interface from which all jobs can be started upon request or according to time-based (from Team Edition) or event-based (from Professional Edition) schedules.</a:t>
            </a:r>
            <a:br>
              <a:rPr lang="en-GB" sz="1400" dirty="0"/>
            </a:br>
            <a:br>
              <a:rPr lang="en-GB" sz="1400" dirty="0"/>
            </a:br>
            <a:r>
              <a:rPr lang="en-GB" sz="1400" dirty="0"/>
              <a:t>Job conductor allows you to monitor, in real time, all your hardware resources (available CPU, RAM, HD...) helping you distributing job executions over the grid, based on the best available server. </a:t>
            </a:r>
            <a:br>
              <a:rPr lang="en-GB" sz="1400" dirty="0"/>
            </a:br>
            <a:endParaRPr lang="en-GB" sz="1400" dirty="0"/>
          </a:p>
        </p:txBody>
      </p:sp>
      <p:sp>
        <p:nvSpPr>
          <p:cNvPr id="6" name="Rectangle 5"/>
          <p:cNvSpPr/>
          <p:nvPr/>
        </p:nvSpPr>
        <p:spPr>
          <a:xfrm>
            <a:off x="431104" y="2546829"/>
            <a:ext cx="8352928" cy="2062103"/>
          </a:xfrm>
          <a:prstGeom prst="rect">
            <a:avLst/>
          </a:prstGeom>
        </p:spPr>
        <p:txBody>
          <a:bodyPr wrap="square">
            <a:spAutoFit/>
          </a:bodyPr>
          <a:lstStyle/>
          <a:p>
            <a:pPr algn="l"/>
            <a:r>
              <a:rPr lang="en-GB" sz="1600" b="1" dirty="0"/>
              <a:t>Talend Command Line </a:t>
            </a:r>
            <a:r>
              <a:rPr lang="en-GB" sz="1400" dirty="0"/>
              <a:t>module provides a set of command line options that allow developers and administrators to easily perform batch operations.</a:t>
            </a:r>
            <a:br>
              <a:rPr lang="en-GB" sz="1400" dirty="0"/>
            </a:br>
            <a:br>
              <a:rPr lang="en-GB" sz="1400" dirty="0"/>
            </a:br>
            <a:r>
              <a:rPr lang="en-GB" sz="1400" dirty="0"/>
              <a:t>Nearly all Job management functions offered through the Talend Studio and the Talend Administration Center are also available through the Command Line. This includes for example functions like: updating Job properties, promoting projects to production, exporting/importing Jobs or sets of Jobs, etc.</a:t>
            </a:r>
            <a:br>
              <a:rPr lang="en-GB" sz="1400" dirty="0"/>
            </a:br>
            <a:br>
              <a:rPr lang="en-GB" sz="1400" dirty="0"/>
            </a:br>
            <a:r>
              <a:rPr lang="en-GB" sz="1400" dirty="0"/>
              <a:t>The Command Line feature makes it easy and quick to roll out numerous and complex Job deployments and executions including their dependencies and execution metadata.</a:t>
            </a:r>
          </a:p>
        </p:txBody>
      </p:sp>
    </p:spTree>
    <p:extLst>
      <p:ext uri="{BB962C8B-B14F-4D97-AF65-F5344CB8AC3E}">
        <p14:creationId xmlns:p14="http://schemas.microsoft.com/office/powerpoint/2010/main" val="103326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718266" y="0"/>
            <a:ext cx="8748464" cy="576064"/>
          </a:xfrm>
        </p:spPr>
        <p:txBody>
          <a:bodyPr>
            <a:noAutofit/>
          </a:bodyPr>
          <a:lstStyle/>
          <a:p>
            <a:r>
              <a:rPr lang="en-IN" sz="3600" b="1" dirty="0"/>
              <a:t>Deployment ….</a:t>
            </a:r>
          </a:p>
        </p:txBody>
      </p:sp>
      <p:sp>
        <p:nvSpPr>
          <p:cNvPr id="5" name="Rectangle 4"/>
          <p:cNvSpPr/>
          <p:nvPr/>
        </p:nvSpPr>
        <p:spPr>
          <a:xfrm>
            <a:off x="646258" y="1008112"/>
            <a:ext cx="8496944" cy="2062103"/>
          </a:xfrm>
          <a:prstGeom prst="rect">
            <a:avLst/>
          </a:prstGeom>
        </p:spPr>
        <p:txBody>
          <a:bodyPr wrap="square">
            <a:spAutoFit/>
          </a:bodyPr>
          <a:lstStyle/>
          <a:p>
            <a:pPr algn="l"/>
            <a:r>
              <a:rPr lang="en-GB" sz="1600" b="1" dirty="0"/>
              <a:t>The Time-based scheduler </a:t>
            </a:r>
            <a:r>
              <a:rPr lang="en-GB" sz="1400" dirty="0"/>
              <a:t>helps you roll-out a job execution at a defined time and date (first Monday of the month, every Tuesday...) or on a regular basis, over a period of time. A Task is used to centralize all information necessary for the job execution (project name, job name, job version, server...)</a:t>
            </a:r>
            <a:br>
              <a:rPr lang="en-GB" sz="1400" dirty="0"/>
            </a:br>
            <a:br>
              <a:rPr lang="en-GB" sz="1400" dirty="0"/>
            </a:br>
            <a:r>
              <a:rPr lang="en-GB" sz="1400" dirty="0"/>
              <a:t>The task is then triggered upon schedule and the job is thus deployed &amp; executed automatically onto the defined server at the defined time. A convenient status system helps your monitor the triggering state and the execution roll-out success/failure directly from the Job Conductor.</a:t>
            </a:r>
            <a:br>
              <a:rPr lang="en-GB" sz="1400" dirty="0"/>
            </a:br>
            <a:br>
              <a:rPr lang="en-GB" sz="1400" dirty="0"/>
            </a:br>
            <a:endParaRPr lang="en-GB" sz="1400" dirty="0"/>
          </a:p>
        </p:txBody>
      </p:sp>
      <p:sp>
        <p:nvSpPr>
          <p:cNvPr id="6" name="Rectangle 5"/>
          <p:cNvSpPr/>
          <p:nvPr/>
        </p:nvSpPr>
        <p:spPr>
          <a:xfrm>
            <a:off x="646258" y="3096344"/>
            <a:ext cx="8352928" cy="1846659"/>
          </a:xfrm>
          <a:prstGeom prst="rect">
            <a:avLst/>
          </a:prstGeom>
        </p:spPr>
        <p:txBody>
          <a:bodyPr wrap="square">
            <a:spAutoFit/>
          </a:bodyPr>
          <a:lstStyle/>
          <a:p>
            <a:pPr algn="l"/>
            <a:r>
              <a:rPr lang="en-GB" sz="1600" b="1" dirty="0"/>
              <a:t>The Event Scheduler </a:t>
            </a:r>
            <a:r>
              <a:rPr lang="en-GB" sz="1400" dirty="0"/>
              <a:t>extends time-based scheduling capabilities for real-time </a:t>
            </a:r>
            <a:r>
              <a:rPr lang="en-GB" sz="1400" dirty="0" err="1"/>
              <a:t>integration.The</a:t>
            </a:r>
            <a:r>
              <a:rPr lang="en-GB" sz="1400" dirty="0"/>
              <a:t> event listener allows the process executions to trigger an execution on an on-demand basis, or based on an event.</a:t>
            </a:r>
            <a:br>
              <a:rPr lang="en-GB" sz="1400" dirty="0"/>
            </a:br>
            <a:br>
              <a:rPr lang="en-GB" sz="1400" dirty="0"/>
            </a:br>
            <a:r>
              <a:rPr lang="en-GB" sz="1400" dirty="0"/>
              <a:t>Events can be file-based such as file appearing, disappearing or file modification or SQL-based using "wait for" condition. Once the expected event is identified, the execution task is triggered and the job deployment and roll-out are carried out.</a:t>
            </a:r>
            <a:br>
              <a:rPr lang="en-GB" sz="1400" dirty="0"/>
            </a:br>
            <a:endParaRPr lang="en-GB" sz="1400" dirty="0"/>
          </a:p>
        </p:txBody>
      </p:sp>
    </p:spTree>
    <p:extLst>
      <p:ext uri="{BB962C8B-B14F-4D97-AF65-F5344CB8AC3E}">
        <p14:creationId xmlns:p14="http://schemas.microsoft.com/office/powerpoint/2010/main" val="340036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1446" y="0"/>
            <a:ext cx="8748464" cy="576064"/>
          </a:xfrm>
        </p:spPr>
        <p:txBody>
          <a:bodyPr>
            <a:noAutofit/>
          </a:bodyPr>
          <a:lstStyle/>
          <a:p>
            <a:r>
              <a:rPr lang="en-IN" sz="3600" b="1" dirty="0"/>
              <a:t>Deployment ….</a:t>
            </a:r>
          </a:p>
        </p:txBody>
      </p:sp>
      <p:sp>
        <p:nvSpPr>
          <p:cNvPr id="5" name="Rectangle 4"/>
          <p:cNvSpPr/>
          <p:nvPr/>
        </p:nvSpPr>
        <p:spPr>
          <a:xfrm>
            <a:off x="621446" y="576064"/>
            <a:ext cx="8496944" cy="1046440"/>
          </a:xfrm>
          <a:prstGeom prst="rect">
            <a:avLst/>
          </a:prstGeom>
        </p:spPr>
        <p:txBody>
          <a:bodyPr wrap="square">
            <a:spAutoFit/>
          </a:bodyPr>
          <a:lstStyle/>
          <a:p>
            <a:pPr algn="l"/>
            <a:r>
              <a:rPr lang="en-GB" sz="1400" b="1" dirty="0"/>
              <a:t>The Execution Plan </a:t>
            </a:r>
            <a:r>
              <a:rPr lang="en-GB" dirty="0"/>
              <a:t>feature helps you sequence and orchestrate the various Job executions and ease the error recovery, directly from the Job Conductor. The execution plan is a task-based feature that outlines dependencies among different tasks orchestrating the execution sequence.</a:t>
            </a:r>
            <a:br>
              <a:rPr lang="en-GB" dirty="0"/>
            </a:br>
            <a:r>
              <a:rPr lang="en-GB" dirty="0"/>
              <a:t>The task dependencies are defined through a hierarchical view of main and child tasks where each task can have a subordinate task.</a:t>
            </a:r>
          </a:p>
        </p:txBody>
      </p:sp>
      <p:pic>
        <p:nvPicPr>
          <p:cNvPr id="6" name="Picture 2"/>
          <p:cNvPicPr>
            <a:picLocks noChangeAspect="1" noChangeArrowheads="1"/>
          </p:cNvPicPr>
          <p:nvPr/>
        </p:nvPicPr>
        <p:blipFill>
          <a:blip r:embed="rId2" cstate="print"/>
          <a:srcRect/>
          <a:stretch>
            <a:fillRect/>
          </a:stretch>
        </p:blipFill>
        <p:spPr bwMode="auto">
          <a:xfrm>
            <a:off x="621446" y="1694512"/>
            <a:ext cx="8064896" cy="2963549"/>
          </a:xfrm>
          <a:prstGeom prst="rect">
            <a:avLst/>
          </a:prstGeom>
          <a:noFill/>
          <a:ln w="9525">
            <a:noFill/>
            <a:miter lim="800000"/>
            <a:headEnd/>
            <a:tailEnd/>
          </a:ln>
        </p:spPr>
      </p:pic>
    </p:spTree>
    <p:extLst>
      <p:ext uri="{BB962C8B-B14F-4D97-AF65-F5344CB8AC3E}">
        <p14:creationId xmlns:p14="http://schemas.microsoft.com/office/powerpoint/2010/main" val="70509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75" y="0"/>
            <a:ext cx="8748464" cy="576064"/>
          </a:xfrm>
        </p:spPr>
        <p:txBody>
          <a:bodyPr>
            <a:noAutofit/>
          </a:bodyPr>
          <a:lstStyle/>
          <a:p>
            <a:r>
              <a:rPr lang="en-IN" sz="3200" b="1" dirty="0"/>
              <a:t>Support and Documentation</a:t>
            </a:r>
          </a:p>
        </p:txBody>
      </p:sp>
      <p:sp>
        <p:nvSpPr>
          <p:cNvPr id="3" name="Content Placeholder 2"/>
          <p:cNvSpPr txBox="1">
            <a:spLocks/>
          </p:cNvSpPr>
          <p:nvPr/>
        </p:nvSpPr>
        <p:spPr>
          <a:xfrm>
            <a:off x="695739" y="954752"/>
            <a:ext cx="8229600" cy="4389120"/>
          </a:xfrm>
          <a:prstGeom prst="rect">
            <a:avLst/>
          </a:prstGeom>
        </p:spPr>
        <p:txBody>
          <a:bodyPr>
            <a:norm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endParaRPr lang="en-IN" sz="1800" kern="0"/>
          </a:p>
          <a:p>
            <a:pPr>
              <a:buFont typeface="Wingdings" charset="2"/>
              <a:buNone/>
            </a:pPr>
            <a:endParaRPr lang="en-IN" sz="1800" kern="0" dirty="0"/>
          </a:p>
        </p:txBody>
      </p:sp>
      <p:graphicFrame>
        <p:nvGraphicFramePr>
          <p:cNvPr id="4" name="Table 3"/>
          <p:cNvGraphicFramePr>
            <a:graphicFrameLocks noGrp="1"/>
          </p:cNvGraphicFramePr>
          <p:nvPr>
            <p:extLst>
              <p:ext uri="{D42A27DB-BD31-4B8C-83A1-F6EECF244321}">
                <p14:modId xmlns:p14="http://schemas.microsoft.com/office/powerpoint/2010/main" val="2313033560"/>
              </p:ext>
            </p:extLst>
          </p:nvPr>
        </p:nvGraphicFramePr>
        <p:xfrm>
          <a:off x="634075" y="521270"/>
          <a:ext cx="7488832" cy="2811730"/>
        </p:xfrm>
        <a:graphic>
          <a:graphicData uri="http://schemas.openxmlformats.org/drawingml/2006/table">
            <a:tbl>
              <a:tblPr/>
              <a:tblGrid>
                <a:gridCol w="25202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624559">
                <a:tc>
                  <a:txBody>
                    <a:bodyPr/>
                    <a:lstStyle/>
                    <a:p>
                      <a:pPr algn="ctr" fontAlgn="ctr"/>
                      <a:r>
                        <a:rPr lang="en-GB" sz="1400" b="1" i="0" u="none" strike="noStrike" dirty="0">
                          <a:solidFill>
                            <a:srgbClr val="FFFFFF"/>
                          </a:solidFill>
                          <a:latin typeface="Inherit"/>
                        </a:rPr>
                        <a:t>Topics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tc>
                  <a:txBody>
                    <a:bodyPr/>
                    <a:lstStyle/>
                    <a:p>
                      <a:pPr algn="ctr" fontAlgn="ctr"/>
                      <a:r>
                        <a:rPr lang="nn-NO" sz="1400" b="1" i="0" u="none" strike="noStrike" dirty="0">
                          <a:solidFill>
                            <a:srgbClr val="FFFFFF"/>
                          </a:solidFill>
                          <a:latin typeface="Inherit"/>
                        </a:rPr>
                        <a:t>Talend Open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tc>
                  <a:txBody>
                    <a:bodyPr/>
                    <a:lstStyle/>
                    <a:p>
                      <a:pPr algn="ctr" fontAlgn="ctr"/>
                      <a:r>
                        <a:rPr lang="en-GB" sz="1400" b="1" i="0" u="none" strike="noStrike" dirty="0">
                          <a:solidFill>
                            <a:srgbClr val="FFFFFF"/>
                          </a:solidFill>
                          <a:latin typeface="Inherit"/>
                        </a:rPr>
                        <a:t>Talend Integration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extLst>
                  <a:ext uri="{0D108BD9-81ED-4DB2-BD59-A6C34878D82A}">
                    <a16:rowId xmlns:a16="http://schemas.microsoft.com/office/drawing/2014/main" val="10000"/>
                  </a:ext>
                </a:extLst>
              </a:tr>
              <a:tr h="729057">
                <a:tc>
                  <a:txBody>
                    <a:bodyPr/>
                    <a:lstStyle/>
                    <a:p>
                      <a:pPr algn="ctr" fontAlgn="b"/>
                      <a:r>
                        <a:rPr lang="en-GB" sz="1100" b="0" i="0" u="none" strike="noStrike" dirty="0">
                          <a:solidFill>
                            <a:srgbClr val="000000"/>
                          </a:solidFill>
                          <a:latin typeface="Inherit10"/>
                        </a:rPr>
                        <a:t>Community-based: forums, </a:t>
                      </a:r>
                      <a:r>
                        <a:rPr lang="en-GB" sz="1100" b="0" i="0" u="none" strike="noStrike" dirty="0" err="1">
                          <a:solidFill>
                            <a:srgbClr val="000000"/>
                          </a:solidFill>
                          <a:latin typeface="Inherit10"/>
                        </a:rPr>
                        <a:t>Bugtracker</a:t>
                      </a:r>
                      <a:endParaRPr lang="en-GB" sz="1100" b="0" i="0" u="none" strike="noStrike" dirty="0">
                        <a:solidFill>
                          <a:srgbClr val="000000"/>
                        </a:solidFill>
                        <a:latin typeface="Inherit10"/>
                      </a:endParaRP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100" b="0" i="0" u="none" strike="noStrike">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729057">
                <a:tc>
                  <a:txBody>
                    <a:bodyPr/>
                    <a:lstStyle/>
                    <a:p>
                      <a:pPr algn="ctr" fontAlgn="b"/>
                      <a:r>
                        <a:rPr lang="en-GB" sz="1100" b="0" i="0" u="none" strike="noStrike" dirty="0">
                          <a:solidFill>
                            <a:srgbClr val="000000"/>
                          </a:solidFill>
                          <a:latin typeface="Inherit10"/>
                        </a:rPr>
                        <a:t>User Guide and Reference Guide</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1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729057">
                <a:tc>
                  <a:txBody>
                    <a:bodyPr/>
                    <a:lstStyle/>
                    <a:p>
                      <a:pPr algn="ctr" fontAlgn="b"/>
                      <a:r>
                        <a:rPr lang="en-GB" sz="1100" b="0" i="0" u="none" strike="noStrike">
                          <a:solidFill>
                            <a:srgbClr val="000000"/>
                          </a:solidFill>
                          <a:latin typeface="Inherit10"/>
                        </a:rPr>
                        <a:t>Enterprise grade support with SLAs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dirty="0">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1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bl>
          </a:graphicData>
        </a:graphic>
      </p:graphicFrame>
      <p:sp>
        <p:nvSpPr>
          <p:cNvPr id="5" name="Rectangle 4"/>
          <p:cNvSpPr/>
          <p:nvPr/>
        </p:nvSpPr>
        <p:spPr>
          <a:xfrm>
            <a:off x="695739" y="3401419"/>
            <a:ext cx="3252737" cy="461665"/>
          </a:xfrm>
          <a:prstGeom prst="rect">
            <a:avLst/>
          </a:prstGeom>
        </p:spPr>
        <p:txBody>
          <a:bodyPr wrap="square">
            <a:spAutoFit/>
          </a:bodyPr>
          <a:lstStyle/>
          <a:p>
            <a:pPr algn="l"/>
            <a:r>
              <a:rPr lang="en-GB" i="1" dirty="0">
                <a:solidFill>
                  <a:srgbClr val="FF0000"/>
                </a:solidFill>
              </a:rPr>
              <a:t>Talend Forum , Exchange &amp; Bug tracker</a:t>
            </a:r>
            <a:r>
              <a:rPr lang="en-GB" dirty="0"/>
              <a:t>:</a:t>
            </a:r>
          </a:p>
          <a:p>
            <a:pPr algn="l"/>
            <a:r>
              <a:rPr lang="en-GB" dirty="0"/>
              <a:t>http://www.talendforge.org/forum/</a:t>
            </a:r>
          </a:p>
        </p:txBody>
      </p:sp>
      <p:sp>
        <p:nvSpPr>
          <p:cNvPr id="6" name="Rectangle 5"/>
          <p:cNvSpPr/>
          <p:nvPr/>
        </p:nvSpPr>
        <p:spPr>
          <a:xfrm>
            <a:off x="695739" y="3890665"/>
            <a:ext cx="5256584" cy="276999"/>
          </a:xfrm>
          <a:prstGeom prst="rect">
            <a:avLst/>
          </a:prstGeom>
        </p:spPr>
        <p:txBody>
          <a:bodyPr wrap="square">
            <a:spAutoFit/>
          </a:bodyPr>
          <a:lstStyle/>
          <a:p>
            <a:pPr algn="l"/>
            <a:r>
              <a:rPr lang="en-GB" dirty="0"/>
              <a:t>http://www.talendforge.org/exchange/index.php</a:t>
            </a:r>
          </a:p>
        </p:txBody>
      </p:sp>
      <p:sp>
        <p:nvSpPr>
          <p:cNvPr id="7" name="Rectangle 6"/>
          <p:cNvSpPr/>
          <p:nvPr/>
        </p:nvSpPr>
        <p:spPr>
          <a:xfrm>
            <a:off x="647056" y="4444663"/>
            <a:ext cx="8496944" cy="276999"/>
          </a:xfrm>
          <a:prstGeom prst="rect">
            <a:avLst/>
          </a:prstGeom>
        </p:spPr>
        <p:txBody>
          <a:bodyPr wrap="square">
            <a:spAutoFit/>
          </a:bodyPr>
          <a:lstStyle/>
          <a:p>
            <a:pPr algn="l"/>
            <a:r>
              <a:rPr lang="en-GB" i="1" dirty="0">
                <a:solidFill>
                  <a:srgbClr val="FF0000"/>
                </a:solidFill>
              </a:rPr>
              <a:t>Talend </a:t>
            </a:r>
            <a:r>
              <a:rPr lang="en-GB" i="1" dirty="0" err="1">
                <a:solidFill>
                  <a:srgbClr val="FF0000"/>
                </a:solidFill>
              </a:rPr>
              <a:t>Documentaion</a:t>
            </a:r>
            <a:r>
              <a:rPr lang="en-GB" dirty="0"/>
              <a:t>: https://help.talend.com/display/HOME/Talend+Open+Studio+for+Data+Integration</a:t>
            </a:r>
          </a:p>
        </p:txBody>
      </p:sp>
      <p:sp>
        <p:nvSpPr>
          <p:cNvPr id="8" name="Rectangle 7"/>
          <p:cNvSpPr/>
          <p:nvPr/>
        </p:nvSpPr>
        <p:spPr>
          <a:xfrm>
            <a:off x="695739" y="4167664"/>
            <a:ext cx="2386743" cy="276999"/>
          </a:xfrm>
          <a:prstGeom prst="rect">
            <a:avLst/>
          </a:prstGeom>
        </p:spPr>
        <p:txBody>
          <a:bodyPr wrap="none">
            <a:spAutoFit/>
          </a:bodyPr>
          <a:lstStyle/>
          <a:p>
            <a:pPr algn="l"/>
            <a:r>
              <a:rPr lang="en-GB" dirty="0"/>
              <a:t>http://www.talendforge.org/bugs/</a:t>
            </a:r>
          </a:p>
        </p:txBody>
      </p:sp>
    </p:spTree>
    <p:extLst>
      <p:ext uri="{BB962C8B-B14F-4D97-AF65-F5344CB8AC3E}">
        <p14:creationId xmlns:p14="http://schemas.microsoft.com/office/powerpoint/2010/main" val="285024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7507" y="0"/>
            <a:ext cx="8748464" cy="576064"/>
          </a:xfrm>
        </p:spPr>
        <p:txBody>
          <a:bodyPr>
            <a:noAutofit/>
          </a:bodyPr>
          <a:lstStyle/>
          <a:p>
            <a:r>
              <a:rPr lang="en-IN" sz="3600" b="1" dirty="0"/>
              <a:t>Deployment ….</a:t>
            </a:r>
          </a:p>
        </p:txBody>
      </p:sp>
      <p:sp>
        <p:nvSpPr>
          <p:cNvPr id="5" name="Rectangle 4"/>
          <p:cNvSpPr/>
          <p:nvPr/>
        </p:nvSpPr>
        <p:spPr>
          <a:xfrm>
            <a:off x="635499" y="554548"/>
            <a:ext cx="8496944" cy="1292662"/>
          </a:xfrm>
          <a:prstGeom prst="rect">
            <a:avLst/>
          </a:prstGeom>
        </p:spPr>
        <p:txBody>
          <a:bodyPr wrap="square">
            <a:spAutoFit/>
          </a:bodyPr>
          <a:lstStyle/>
          <a:p>
            <a:pPr algn="l"/>
            <a:r>
              <a:rPr lang="en-GB" b="1" dirty="0"/>
              <a:t>Apache Hadoop </a:t>
            </a:r>
            <a:r>
              <a:rPr lang="en-GB" sz="1100" dirty="0"/>
              <a:t>is an open source Java software framework that supports data-intensive distributed applications. It leverage Map Reduce architecture and enables applications to work with thousands of nodes and </a:t>
            </a:r>
            <a:r>
              <a:rPr lang="en-GB" sz="1100" dirty="0" err="1"/>
              <a:t>peta</a:t>
            </a:r>
            <a:r>
              <a:rPr lang="en-GB" sz="1100" dirty="0"/>
              <a:t> bytes of data using large grid of inexpensive servers. Talend Enterprise Data Integration Big Data includes a native support for Hadoop making it possible to scale to any level and support any complex data type, so companies can leverage their Hadoop clusters for peak data volumes and complex transformations.</a:t>
            </a:r>
            <a:br>
              <a:rPr lang="en-GB" sz="1100" dirty="0"/>
            </a:br>
            <a:br>
              <a:rPr lang="en-GB" sz="1100" dirty="0"/>
            </a:br>
            <a:r>
              <a:rPr lang="en-GB" sz="1100" dirty="0"/>
              <a:t>A dedicated set of components available from the component Palette help read and write HDFS as well as Hive systems and include ELT and SQL template features.</a:t>
            </a:r>
            <a:endParaRPr lang="en-GB" sz="1050" dirty="0"/>
          </a:p>
        </p:txBody>
      </p:sp>
      <p:pic>
        <p:nvPicPr>
          <p:cNvPr id="6" name="Picture 2"/>
          <p:cNvPicPr>
            <a:picLocks noChangeAspect="1" noChangeArrowheads="1"/>
          </p:cNvPicPr>
          <p:nvPr/>
        </p:nvPicPr>
        <p:blipFill>
          <a:blip r:embed="rId2" cstate="print"/>
          <a:srcRect/>
          <a:stretch>
            <a:fillRect/>
          </a:stretch>
        </p:blipFill>
        <p:spPr bwMode="auto">
          <a:xfrm>
            <a:off x="1642058" y="1868726"/>
            <a:ext cx="5472608" cy="2993730"/>
          </a:xfrm>
          <a:prstGeom prst="rect">
            <a:avLst/>
          </a:prstGeom>
          <a:noFill/>
          <a:ln w="9525">
            <a:noFill/>
            <a:miter lim="800000"/>
            <a:headEnd/>
            <a:tailEnd/>
          </a:ln>
        </p:spPr>
      </p:pic>
    </p:spTree>
    <p:extLst>
      <p:ext uri="{BB962C8B-B14F-4D97-AF65-F5344CB8AC3E}">
        <p14:creationId xmlns:p14="http://schemas.microsoft.com/office/powerpoint/2010/main" val="146485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7736" y="0"/>
            <a:ext cx="8748464" cy="576064"/>
          </a:xfrm>
        </p:spPr>
        <p:txBody>
          <a:bodyPr>
            <a:noAutofit/>
          </a:bodyPr>
          <a:lstStyle/>
          <a:p>
            <a:r>
              <a:rPr lang="en-IN" sz="3600" dirty="0"/>
              <a:t>Monitoring</a:t>
            </a:r>
          </a:p>
        </p:txBody>
      </p:sp>
      <p:graphicFrame>
        <p:nvGraphicFramePr>
          <p:cNvPr id="5" name="Table 4"/>
          <p:cNvGraphicFramePr>
            <a:graphicFrameLocks noGrp="1"/>
          </p:cNvGraphicFramePr>
          <p:nvPr>
            <p:extLst>
              <p:ext uri="{D42A27DB-BD31-4B8C-83A1-F6EECF244321}">
                <p14:modId xmlns:p14="http://schemas.microsoft.com/office/powerpoint/2010/main" val="1480948561"/>
              </p:ext>
            </p:extLst>
          </p:nvPr>
        </p:nvGraphicFramePr>
        <p:xfrm>
          <a:off x="614855" y="694796"/>
          <a:ext cx="7992888" cy="2883736"/>
        </p:xfrm>
        <a:graphic>
          <a:graphicData uri="http://schemas.openxmlformats.org/drawingml/2006/table">
            <a:tbl>
              <a:tblPr/>
              <a:tblGrid>
                <a:gridCol w="2378584">
                  <a:extLst>
                    <a:ext uri="{9D8B030D-6E8A-4147-A177-3AD203B41FA5}">
                      <a16:colId xmlns:a16="http://schemas.microsoft.com/office/drawing/2014/main" val="20000"/>
                    </a:ext>
                  </a:extLst>
                </a:gridCol>
                <a:gridCol w="2630478">
                  <a:extLst>
                    <a:ext uri="{9D8B030D-6E8A-4147-A177-3AD203B41FA5}">
                      <a16:colId xmlns:a16="http://schemas.microsoft.com/office/drawing/2014/main" val="20001"/>
                    </a:ext>
                  </a:extLst>
                </a:gridCol>
                <a:gridCol w="2983826">
                  <a:extLst>
                    <a:ext uri="{9D8B030D-6E8A-4147-A177-3AD203B41FA5}">
                      <a16:colId xmlns:a16="http://schemas.microsoft.com/office/drawing/2014/main" val="20002"/>
                    </a:ext>
                  </a:extLst>
                </a:gridCol>
              </a:tblGrid>
              <a:tr h="864607">
                <a:tc>
                  <a:txBody>
                    <a:bodyPr/>
                    <a:lstStyle/>
                    <a:p>
                      <a:pPr algn="ctr" fontAlgn="ctr"/>
                      <a:r>
                        <a:rPr lang="en-GB" sz="1600" b="1" i="0" u="none" strike="noStrike" dirty="0">
                          <a:solidFill>
                            <a:srgbClr val="FFFFFF"/>
                          </a:solidFill>
                          <a:latin typeface="Inherit"/>
                        </a:rPr>
                        <a:t>Topics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tc>
                  <a:txBody>
                    <a:bodyPr/>
                    <a:lstStyle/>
                    <a:p>
                      <a:pPr algn="ctr" fontAlgn="ctr"/>
                      <a:r>
                        <a:rPr lang="nn-NO" sz="1600" b="1" i="0" u="none" strike="noStrike" dirty="0">
                          <a:solidFill>
                            <a:srgbClr val="FFFFFF"/>
                          </a:solidFill>
                          <a:latin typeface="Inherit"/>
                        </a:rPr>
                        <a:t>Talend Open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tc>
                  <a:txBody>
                    <a:bodyPr/>
                    <a:lstStyle/>
                    <a:p>
                      <a:pPr algn="ctr" fontAlgn="ctr"/>
                      <a:r>
                        <a:rPr lang="en-GB" sz="1600" b="1" i="0" u="none" strike="noStrike" dirty="0">
                          <a:solidFill>
                            <a:srgbClr val="FFFFFF"/>
                          </a:solidFill>
                          <a:latin typeface="Inherit"/>
                        </a:rPr>
                        <a:t>Talend Integration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extLst>
                  <a:ext uri="{0D108BD9-81ED-4DB2-BD59-A6C34878D82A}">
                    <a16:rowId xmlns:a16="http://schemas.microsoft.com/office/drawing/2014/main" val="10000"/>
                  </a:ext>
                </a:extLst>
              </a:tr>
              <a:tr h="673043">
                <a:tc>
                  <a:txBody>
                    <a:bodyPr/>
                    <a:lstStyle/>
                    <a:p>
                      <a:pPr algn="ctr" fontAlgn="b"/>
                      <a:r>
                        <a:rPr lang="en-GB" sz="1400" b="0" i="0" u="none" strike="noStrike" dirty="0">
                          <a:solidFill>
                            <a:srgbClr val="000000"/>
                          </a:solidFill>
                          <a:latin typeface="Calibri"/>
                        </a:rPr>
                        <a:t>AMC</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4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673043">
                <a:tc>
                  <a:txBody>
                    <a:bodyPr/>
                    <a:lstStyle/>
                    <a:p>
                      <a:pPr algn="ctr" fontAlgn="b"/>
                      <a:r>
                        <a:rPr lang="en-GB" sz="1400" b="0" i="0" u="none" strike="noStrike" dirty="0">
                          <a:solidFill>
                            <a:srgbClr val="000000"/>
                          </a:solidFill>
                          <a:latin typeface="Calibri"/>
                        </a:rPr>
                        <a:t>Dashboard</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4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673043">
                <a:tc>
                  <a:txBody>
                    <a:bodyPr/>
                    <a:lstStyle/>
                    <a:p>
                      <a:pPr algn="ctr" fontAlgn="b"/>
                      <a:r>
                        <a:rPr lang="en-GB" sz="1400" b="0" i="0" u="none" strike="noStrike">
                          <a:solidFill>
                            <a:srgbClr val="000000"/>
                          </a:solidFill>
                          <a:latin typeface="Calibri"/>
                        </a:rPr>
                        <a:t>Error Recovery</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latin typeface="Inherit10"/>
                        </a:rPr>
                        <a:t>NO</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b"/>
                      <a:r>
                        <a:rPr lang="en-GB" sz="1400" b="0" i="0" u="none" strike="noStrike" dirty="0">
                          <a:solidFill>
                            <a:srgbClr val="000000"/>
                          </a:solidFill>
                          <a:latin typeface="Inherit10"/>
                        </a:rPr>
                        <a:t>YES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628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739780" y="0"/>
            <a:ext cx="8748464" cy="576064"/>
          </a:xfrm>
        </p:spPr>
        <p:txBody>
          <a:bodyPr>
            <a:noAutofit/>
          </a:bodyPr>
          <a:lstStyle/>
          <a:p>
            <a:r>
              <a:rPr lang="en-IN" sz="3600" b="1" dirty="0"/>
              <a:t>Monitoring</a:t>
            </a:r>
          </a:p>
        </p:txBody>
      </p:sp>
      <p:pic>
        <p:nvPicPr>
          <p:cNvPr id="5" name="Picture 2"/>
          <p:cNvPicPr>
            <a:picLocks noChangeAspect="1" noChangeArrowheads="1"/>
          </p:cNvPicPr>
          <p:nvPr/>
        </p:nvPicPr>
        <p:blipFill>
          <a:blip r:embed="rId2" cstate="print"/>
          <a:srcRect/>
          <a:stretch>
            <a:fillRect/>
          </a:stretch>
        </p:blipFill>
        <p:spPr bwMode="auto">
          <a:xfrm>
            <a:off x="882128" y="1154695"/>
            <a:ext cx="7433534" cy="3740034"/>
          </a:xfrm>
          <a:prstGeom prst="rect">
            <a:avLst/>
          </a:prstGeom>
          <a:noFill/>
          <a:ln w="9525">
            <a:noFill/>
            <a:miter lim="800000"/>
            <a:headEnd/>
            <a:tailEnd/>
          </a:ln>
        </p:spPr>
      </p:pic>
      <p:sp>
        <p:nvSpPr>
          <p:cNvPr id="6" name="Rectangle 5"/>
          <p:cNvSpPr/>
          <p:nvPr/>
        </p:nvSpPr>
        <p:spPr>
          <a:xfrm>
            <a:off x="306239" y="539142"/>
            <a:ext cx="8496944" cy="615553"/>
          </a:xfrm>
          <a:prstGeom prst="rect">
            <a:avLst/>
          </a:prstGeom>
        </p:spPr>
        <p:txBody>
          <a:bodyPr wrap="square">
            <a:spAutoFit/>
          </a:bodyPr>
          <a:lstStyle/>
          <a:p>
            <a:pPr algn="l"/>
            <a:r>
              <a:rPr lang="en-GB" b="1" dirty="0"/>
              <a:t>Talend Activity Monitoring Console </a:t>
            </a:r>
            <a:r>
              <a:rPr lang="en-GB" sz="1100" dirty="0"/>
              <a:t>is a convenient graphical interface and a centralized supervising tool. It provides detailed monitoring capabilities that can be used to consolidate the collected log information. The Activity Monitoring Console monitors job events (successes, failures, warnings, etc.), execution times and data volumes through a single console from a centralized point.</a:t>
            </a:r>
          </a:p>
        </p:txBody>
      </p:sp>
    </p:spTree>
    <p:extLst>
      <p:ext uri="{BB962C8B-B14F-4D97-AF65-F5344CB8AC3E}">
        <p14:creationId xmlns:p14="http://schemas.microsoft.com/office/powerpoint/2010/main" val="49230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4477" y="11512"/>
            <a:ext cx="8748464" cy="576064"/>
          </a:xfrm>
        </p:spPr>
        <p:txBody>
          <a:bodyPr>
            <a:noAutofit/>
          </a:bodyPr>
          <a:lstStyle/>
          <a:p>
            <a:r>
              <a:rPr lang="en-IN" sz="3600" b="1" dirty="0"/>
              <a:t>Monitoring…</a:t>
            </a:r>
          </a:p>
        </p:txBody>
      </p:sp>
      <p:sp>
        <p:nvSpPr>
          <p:cNvPr id="5" name="Rectangle 4"/>
          <p:cNvSpPr/>
          <p:nvPr/>
        </p:nvSpPr>
        <p:spPr>
          <a:xfrm>
            <a:off x="535385" y="494210"/>
            <a:ext cx="8496944" cy="1292662"/>
          </a:xfrm>
          <a:prstGeom prst="rect">
            <a:avLst/>
          </a:prstGeom>
        </p:spPr>
        <p:txBody>
          <a:bodyPr wrap="square">
            <a:spAutoFit/>
          </a:bodyPr>
          <a:lstStyle/>
          <a:p>
            <a:pPr algn="l"/>
            <a:r>
              <a:rPr lang="en-GB" b="1" dirty="0"/>
              <a:t>The Dashboard </a:t>
            </a:r>
            <a:r>
              <a:rPr lang="en-GB" sz="1100" dirty="0"/>
              <a:t>is a Web-based version of the Activity Monitoring Console that can be accessed easily through a Web browser.  The Dashboard provides execution performance diagrams and status indicators, enabling any stakeholder to view both the current and historical status of any integration process execution.</a:t>
            </a:r>
            <a:br>
              <a:rPr lang="en-GB" sz="1100" dirty="0"/>
            </a:br>
            <a:br>
              <a:rPr lang="en-GB" sz="1100" dirty="0"/>
            </a:br>
            <a:r>
              <a:rPr lang="en-GB" sz="1100" dirty="0"/>
              <a:t>It also provides detailed monitoring capabilities that can be used to consolidate log information collected, understand the underlying component and job interaction, provide task execution information in a timely manner, prevent faults that could be unexpectedly generated, support the system management decisions.</a:t>
            </a:r>
          </a:p>
        </p:txBody>
      </p:sp>
      <p:pic>
        <p:nvPicPr>
          <p:cNvPr id="6" name="Picture 2"/>
          <p:cNvPicPr>
            <a:picLocks noChangeAspect="1" noChangeArrowheads="1"/>
          </p:cNvPicPr>
          <p:nvPr/>
        </p:nvPicPr>
        <p:blipFill>
          <a:blip r:embed="rId2" cstate="print"/>
          <a:srcRect/>
          <a:stretch>
            <a:fillRect/>
          </a:stretch>
        </p:blipFill>
        <p:spPr bwMode="auto">
          <a:xfrm>
            <a:off x="1713195" y="1786872"/>
            <a:ext cx="5904656" cy="3107857"/>
          </a:xfrm>
          <a:prstGeom prst="rect">
            <a:avLst/>
          </a:prstGeom>
          <a:noFill/>
          <a:ln w="9525">
            <a:noFill/>
            <a:miter lim="800000"/>
            <a:headEnd/>
            <a:tailEnd/>
          </a:ln>
        </p:spPr>
      </p:pic>
    </p:spTree>
    <p:extLst>
      <p:ext uri="{BB962C8B-B14F-4D97-AF65-F5344CB8AC3E}">
        <p14:creationId xmlns:p14="http://schemas.microsoft.com/office/powerpoint/2010/main" val="20210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621447" y="97730"/>
            <a:ext cx="8748464" cy="576064"/>
          </a:xfrm>
        </p:spPr>
        <p:txBody>
          <a:bodyPr>
            <a:noAutofit/>
          </a:bodyPr>
          <a:lstStyle/>
          <a:p>
            <a:r>
              <a:rPr lang="en-IN" sz="3600" b="1" dirty="0"/>
              <a:t>Monitoring…</a:t>
            </a:r>
          </a:p>
        </p:txBody>
      </p:sp>
      <p:sp>
        <p:nvSpPr>
          <p:cNvPr id="5" name="Rectangle 4"/>
          <p:cNvSpPr/>
          <p:nvPr/>
        </p:nvSpPr>
        <p:spPr>
          <a:xfrm>
            <a:off x="405423" y="961826"/>
            <a:ext cx="8496944" cy="3570208"/>
          </a:xfrm>
          <a:prstGeom prst="rect">
            <a:avLst/>
          </a:prstGeom>
        </p:spPr>
        <p:txBody>
          <a:bodyPr wrap="square">
            <a:spAutoFit/>
          </a:bodyPr>
          <a:lstStyle/>
          <a:p>
            <a:pPr algn="l"/>
            <a:r>
              <a:rPr lang="en-GB" sz="1600" b="1" dirty="0"/>
              <a:t>Error Recovery </a:t>
            </a:r>
            <a:r>
              <a:rPr lang="en-GB" sz="1400" dirty="0"/>
              <a:t>- Job execution processes can be time-consuming, as are backup and restore operations.</a:t>
            </a:r>
            <a:br>
              <a:rPr lang="en-GB" sz="1400" dirty="0"/>
            </a:br>
            <a:r>
              <a:rPr lang="en-GB" sz="1400" dirty="0"/>
              <a:t>Talend Enterprise Data Integration Studio includes a recovery checkpoint capability that is set up at Job design time.</a:t>
            </a:r>
            <a:br>
              <a:rPr lang="en-GB" sz="1400" dirty="0"/>
            </a:br>
            <a:br>
              <a:rPr lang="en-GB" sz="1400" dirty="0"/>
            </a:br>
            <a:r>
              <a:rPr lang="en-GB" sz="1400" dirty="0"/>
              <a:t>In case of failure, processes can be resumed from one of the checkpoints. Job developers can also design and integrate specific error management in response to specific error conditions using the checkpoint "on-failure" instruction function.</a:t>
            </a:r>
            <a:br>
              <a:rPr lang="en-GB" sz="1400" dirty="0"/>
            </a:br>
            <a:br>
              <a:rPr lang="en-GB" sz="1400" dirty="0"/>
            </a:br>
            <a:r>
              <a:rPr lang="en-GB" sz="1400" dirty="0"/>
              <a:t>Recovery checkpoints can be appropriately initiated at specified intervals of the data flow (on trigger connections). The purpose of it is to minimize the amount of time and effort necessary when a Job execution process needs to be restarted due to a failure.</a:t>
            </a:r>
            <a:br>
              <a:rPr lang="en-GB" sz="1400" dirty="0"/>
            </a:br>
            <a:br>
              <a:rPr lang="en-GB" sz="1400" dirty="0"/>
            </a:br>
            <a:r>
              <a:rPr lang="en-GB" sz="1400" dirty="0"/>
              <a:t>With the help of the error recovery checkpoint feature, the process can be restarted from the latest checkpoint prior to the failure (or any other checkpoint before the failure occurred), rather than from the beginning of the Job execution process.</a:t>
            </a:r>
            <a:endParaRPr lang="en-GB" sz="1200" dirty="0"/>
          </a:p>
        </p:txBody>
      </p:sp>
    </p:spTree>
    <p:extLst>
      <p:ext uri="{BB962C8B-B14F-4D97-AF65-F5344CB8AC3E}">
        <p14:creationId xmlns:p14="http://schemas.microsoft.com/office/powerpoint/2010/main" val="3274839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3389714" y="2210139"/>
            <a:ext cx="1689182" cy="463488"/>
          </a:xfrm>
          <a:prstGeom prst="rect">
            <a:avLst/>
          </a:prstGeom>
          <a:noFill/>
          <a:ln w="12700">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GB" sz="2800" b="1" kern="0" dirty="0"/>
              <a:t>Questions?</a:t>
            </a:r>
            <a:endParaRPr lang="en-IN" sz="2800" b="1" kern="0" dirty="0"/>
          </a:p>
        </p:txBody>
      </p:sp>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4289762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3" y="0"/>
            <a:ext cx="8748464" cy="576064"/>
          </a:xfrm>
        </p:spPr>
        <p:txBody>
          <a:bodyPr>
            <a:noAutofit/>
          </a:bodyPr>
          <a:lstStyle/>
          <a:p>
            <a:r>
              <a:rPr lang="en-IN" sz="3200" b="1" dirty="0"/>
              <a:t>Support and Documentation</a:t>
            </a:r>
          </a:p>
        </p:txBody>
      </p:sp>
      <p:sp>
        <p:nvSpPr>
          <p:cNvPr id="3" name="Content Placeholder 2"/>
          <p:cNvSpPr txBox="1">
            <a:spLocks/>
          </p:cNvSpPr>
          <p:nvPr/>
        </p:nvSpPr>
        <p:spPr>
          <a:xfrm>
            <a:off x="725557" y="1098768"/>
            <a:ext cx="8229600" cy="4389120"/>
          </a:xfrm>
          <a:prstGeom prst="rect">
            <a:avLst/>
          </a:prstGeom>
        </p:spPr>
        <p:txBody>
          <a:bodyPr>
            <a:norm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endParaRPr lang="en-IN" sz="1800" kern="0"/>
          </a:p>
          <a:p>
            <a:pPr>
              <a:buFont typeface="Wingdings" charset="2"/>
              <a:buNone/>
            </a:pPr>
            <a:endParaRPr lang="en-IN" sz="1800" kern="0" dirty="0"/>
          </a:p>
        </p:txBody>
      </p:sp>
      <p:sp>
        <p:nvSpPr>
          <p:cNvPr id="4" name="Rectangle 3"/>
          <p:cNvSpPr/>
          <p:nvPr/>
        </p:nvSpPr>
        <p:spPr>
          <a:xfrm>
            <a:off x="591885" y="576064"/>
            <a:ext cx="8136904" cy="1969770"/>
          </a:xfrm>
          <a:prstGeom prst="rect">
            <a:avLst/>
          </a:prstGeom>
        </p:spPr>
        <p:txBody>
          <a:bodyPr wrap="square">
            <a:spAutoFit/>
          </a:bodyPr>
          <a:lstStyle/>
          <a:p>
            <a:pPr algn="l"/>
            <a:r>
              <a:rPr lang="en-GB" sz="1400" b="1" dirty="0"/>
              <a:t>Community-Based: Forums, </a:t>
            </a:r>
            <a:r>
              <a:rPr lang="en-GB" sz="1400" b="1" dirty="0" err="1"/>
              <a:t>Bugtracker</a:t>
            </a:r>
            <a:br>
              <a:rPr lang="en-GB" dirty="0"/>
            </a:br>
            <a:br>
              <a:rPr lang="en-GB" dirty="0"/>
            </a:br>
            <a:r>
              <a:rPr lang="en-GB" dirty="0"/>
              <a:t>The Talend user community, composed of tens of thousands of professionals, is extremely active. The main contributions of the community include:</a:t>
            </a:r>
            <a:br>
              <a:rPr lang="en-GB" dirty="0"/>
            </a:br>
            <a:endParaRPr lang="en-GB" dirty="0"/>
          </a:p>
          <a:p>
            <a:pPr algn="l"/>
            <a:r>
              <a:rPr lang="en-GB" dirty="0"/>
              <a:t>• Testing and the quality of new versions,</a:t>
            </a:r>
            <a:br>
              <a:rPr lang="en-GB" dirty="0"/>
            </a:br>
            <a:r>
              <a:rPr lang="en-GB" dirty="0"/>
              <a:t>• Requests for new features,</a:t>
            </a:r>
            <a:br>
              <a:rPr lang="en-GB" dirty="0"/>
            </a:br>
            <a:r>
              <a:rPr lang="en-GB" dirty="0"/>
              <a:t>• Product translation and localization,</a:t>
            </a:r>
            <a:br>
              <a:rPr lang="en-GB" dirty="0"/>
            </a:br>
            <a:r>
              <a:rPr lang="en-GB" dirty="0"/>
              <a:t>• Support and exchanges via the forums,</a:t>
            </a:r>
            <a:br>
              <a:rPr lang="en-GB" dirty="0"/>
            </a:br>
            <a:r>
              <a:rPr lang="en-GB" dirty="0"/>
              <a:t>• Development and sharing of new components, connectors, jobs, models and other plug-ins.</a:t>
            </a:r>
          </a:p>
        </p:txBody>
      </p:sp>
      <p:sp>
        <p:nvSpPr>
          <p:cNvPr id="5" name="Rectangle 4"/>
          <p:cNvSpPr/>
          <p:nvPr/>
        </p:nvSpPr>
        <p:spPr>
          <a:xfrm>
            <a:off x="591885" y="2545834"/>
            <a:ext cx="7560840" cy="1215717"/>
          </a:xfrm>
          <a:prstGeom prst="rect">
            <a:avLst/>
          </a:prstGeom>
        </p:spPr>
        <p:txBody>
          <a:bodyPr wrap="square">
            <a:spAutoFit/>
          </a:bodyPr>
          <a:lstStyle/>
          <a:p>
            <a:pPr algn="l">
              <a:defRPr/>
            </a:pPr>
            <a:endParaRPr lang="en-US" sz="1100" dirty="0"/>
          </a:p>
          <a:p>
            <a:pPr algn="l">
              <a:defRPr/>
            </a:pPr>
            <a:r>
              <a:rPr lang="en-GB" sz="1400" b="1" dirty="0"/>
              <a:t>User Guide, Reference Guide </a:t>
            </a:r>
          </a:p>
          <a:p>
            <a:pPr algn="l">
              <a:defRPr/>
            </a:pPr>
            <a:br>
              <a:rPr lang="en-GB" dirty="0"/>
            </a:br>
            <a:r>
              <a:rPr lang="en-GB" dirty="0"/>
              <a:t>The documentation of Talend is available as free download in PDF format, in English and French. Two guides, the User Guide and the Components Reference Guide are available at: </a:t>
            </a:r>
            <a:r>
              <a:rPr lang="en-GB" dirty="0">
                <a:hlinkClick r:id="rId2"/>
              </a:rPr>
              <a:t>https://help.talend.com/display/HOME/Talend+Open+Studio+for+Data+Integration</a:t>
            </a:r>
            <a:endParaRPr lang="en-GB" dirty="0"/>
          </a:p>
        </p:txBody>
      </p:sp>
      <p:sp>
        <p:nvSpPr>
          <p:cNvPr id="6" name="Rectangle 5"/>
          <p:cNvSpPr/>
          <p:nvPr/>
        </p:nvSpPr>
        <p:spPr>
          <a:xfrm>
            <a:off x="591885" y="3761551"/>
            <a:ext cx="7416824" cy="1231106"/>
          </a:xfrm>
          <a:prstGeom prst="rect">
            <a:avLst/>
          </a:prstGeom>
        </p:spPr>
        <p:txBody>
          <a:bodyPr wrap="square">
            <a:spAutoFit/>
          </a:bodyPr>
          <a:lstStyle/>
          <a:p>
            <a:pPr algn="l">
              <a:defRPr/>
            </a:pPr>
            <a:r>
              <a:rPr lang="en-GB" sz="1400" b="1" dirty="0"/>
              <a:t>Enterprise grade support with SLAs</a:t>
            </a:r>
          </a:p>
          <a:p>
            <a:pPr algn="l">
              <a:defRPr/>
            </a:pPr>
            <a:endParaRPr lang="en-GB" b="1" dirty="0"/>
          </a:p>
          <a:p>
            <a:pPr algn="l">
              <a:defRPr/>
            </a:pPr>
            <a:r>
              <a:rPr lang="en-GB" dirty="0"/>
              <a:t>By subscribing to Talend Support Services, one benefit from the experience of their in-house technical experts, who are daily in touch with our R&amp;D Team Edition. These services were established to insure effectiveness, security, and peace of mind of our subscription customers. They are available in three levels: Silver, Gold and Platinum.</a:t>
            </a:r>
          </a:p>
        </p:txBody>
      </p:sp>
    </p:spTree>
    <p:extLst>
      <p:ext uri="{BB962C8B-B14F-4D97-AF65-F5344CB8AC3E}">
        <p14:creationId xmlns:p14="http://schemas.microsoft.com/office/powerpoint/2010/main" val="55300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3" y="1550"/>
            <a:ext cx="8748464" cy="576064"/>
          </a:xfrm>
        </p:spPr>
        <p:txBody>
          <a:bodyPr>
            <a:noAutofit/>
          </a:bodyPr>
          <a:lstStyle/>
          <a:p>
            <a:r>
              <a:rPr lang="en-IN" sz="3200" b="1" dirty="0"/>
              <a:t>Implementation</a:t>
            </a:r>
          </a:p>
        </p:txBody>
      </p:sp>
      <p:graphicFrame>
        <p:nvGraphicFramePr>
          <p:cNvPr id="3" name="Table 2"/>
          <p:cNvGraphicFramePr>
            <a:graphicFrameLocks noGrp="1"/>
          </p:cNvGraphicFramePr>
          <p:nvPr>
            <p:extLst>
              <p:ext uri="{D42A27DB-BD31-4B8C-83A1-F6EECF244321}">
                <p14:modId xmlns:p14="http://schemas.microsoft.com/office/powerpoint/2010/main" val="3129393626"/>
              </p:ext>
            </p:extLst>
          </p:nvPr>
        </p:nvGraphicFramePr>
        <p:xfrm>
          <a:off x="663893" y="577614"/>
          <a:ext cx="8136904" cy="4133838"/>
        </p:xfrm>
        <a:graphic>
          <a:graphicData uri="http://schemas.openxmlformats.org/drawingml/2006/table">
            <a:tbl>
              <a:tblPr/>
              <a:tblGrid>
                <a:gridCol w="2369482">
                  <a:extLst>
                    <a:ext uri="{9D8B030D-6E8A-4147-A177-3AD203B41FA5}">
                      <a16:colId xmlns:a16="http://schemas.microsoft.com/office/drawing/2014/main" val="20000"/>
                    </a:ext>
                  </a:extLst>
                </a:gridCol>
                <a:gridCol w="2702218">
                  <a:extLst>
                    <a:ext uri="{9D8B030D-6E8A-4147-A177-3AD203B41FA5}">
                      <a16:colId xmlns:a16="http://schemas.microsoft.com/office/drawing/2014/main" val="20001"/>
                    </a:ext>
                  </a:extLst>
                </a:gridCol>
                <a:gridCol w="3065204">
                  <a:extLst>
                    <a:ext uri="{9D8B030D-6E8A-4147-A177-3AD203B41FA5}">
                      <a16:colId xmlns:a16="http://schemas.microsoft.com/office/drawing/2014/main" val="20002"/>
                    </a:ext>
                  </a:extLst>
                </a:gridCol>
              </a:tblGrid>
              <a:tr h="254297">
                <a:tc>
                  <a:txBody>
                    <a:bodyPr/>
                    <a:lstStyle/>
                    <a:p>
                      <a:pPr algn="ctr" fontAlgn="ctr"/>
                      <a:r>
                        <a:rPr lang="en-GB" sz="1400" b="1" i="0" u="none" strike="noStrike" dirty="0">
                          <a:solidFill>
                            <a:srgbClr val="FFFFFF"/>
                          </a:solidFill>
                          <a:latin typeface="Inherit"/>
                        </a:rPr>
                        <a:t>Topics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tc>
                  <a:txBody>
                    <a:bodyPr/>
                    <a:lstStyle/>
                    <a:p>
                      <a:pPr algn="ctr" fontAlgn="ctr"/>
                      <a:r>
                        <a:rPr lang="nn-NO" sz="1400" b="1" i="0" u="none" strike="noStrike" dirty="0">
                          <a:solidFill>
                            <a:srgbClr val="FFFFFF"/>
                          </a:solidFill>
                          <a:latin typeface="Inherit"/>
                        </a:rPr>
                        <a:t>Talend Open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tc>
                  <a:txBody>
                    <a:bodyPr/>
                    <a:lstStyle/>
                    <a:p>
                      <a:pPr algn="ctr" fontAlgn="ctr"/>
                      <a:r>
                        <a:rPr lang="en-GB" sz="1400" b="1" i="0" u="none" strike="noStrike" dirty="0">
                          <a:solidFill>
                            <a:srgbClr val="FFFFFF"/>
                          </a:solidFill>
                          <a:latin typeface="Inherit"/>
                        </a:rPr>
                        <a:t>Talend Integration Studio for Data Integration</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99DF"/>
                    </a:solidFill>
                  </a:tcPr>
                </a:tc>
                <a:extLst>
                  <a:ext uri="{0D108BD9-81ED-4DB2-BD59-A6C34878D82A}">
                    <a16:rowId xmlns:a16="http://schemas.microsoft.com/office/drawing/2014/main" val="10000"/>
                  </a:ext>
                </a:extLst>
              </a:tr>
              <a:tr h="296844">
                <a:tc>
                  <a:txBody>
                    <a:bodyPr/>
                    <a:lstStyle/>
                    <a:p>
                      <a:pPr algn="ctr" fontAlgn="ctr"/>
                      <a:r>
                        <a:rPr lang="en-GB" sz="1400" b="0" i="0" u="none" strike="noStrike" dirty="0">
                          <a:solidFill>
                            <a:srgbClr val="000000"/>
                          </a:solidFill>
                          <a:latin typeface="Calibri"/>
                        </a:rPr>
                        <a:t>Job Designer</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96844">
                <a:tc>
                  <a:txBody>
                    <a:bodyPr/>
                    <a:lstStyle/>
                    <a:p>
                      <a:pPr algn="ctr" fontAlgn="ctr"/>
                      <a:r>
                        <a:rPr lang="en-GB" sz="1400" b="0" i="0" u="none" strike="noStrike" dirty="0">
                          <a:solidFill>
                            <a:srgbClr val="000000"/>
                          </a:solidFill>
                          <a:latin typeface="Calibri"/>
                        </a:rPr>
                        <a:t>Components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200" b="0" i="0" u="none" strike="noStrike">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6844">
                <a:tc>
                  <a:txBody>
                    <a:bodyPr/>
                    <a:lstStyle/>
                    <a:p>
                      <a:pPr algn="ctr" fontAlgn="ctr"/>
                      <a:r>
                        <a:rPr lang="en-GB" sz="1400" b="0" i="0" u="none" strike="noStrike" dirty="0">
                          <a:solidFill>
                            <a:srgbClr val="000000"/>
                          </a:solidFill>
                          <a:latin typeface="Calibri"/>
                        </a:rPr>
                        <a:t>ETL &amp; ELT modules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200" b="0" i="0" u="none" strike="noStrike">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6844">
                <a:tc>
                  <a:txBody>
                    <a:bodyPr/>
                    <a:lstStyle/>
                    <a:p>
                      <a:pPr algn="ctr" fontAlgn="ctr"/>
                      <a:r>
                        <a:rPr lang="en-GB" sz="1400" b="0" i="0" u="none" strike="noStrike" dirty="0">
                          <a:solidFill>
                            <a:srgbClr val="000000"/>
                          </a:solidFill>
                          <a:latin typeface="Calibri"/>
                        </a:rPr>
                        <a:t>Versioning</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6844">
                <a:tc>
                  <a:txBody>
                    <a:bodyPr/>
                    <a:lstStyle/>
                    <a:p>
                      <a:pPr algn="ctr" fontAlgn="ctr"/>
                      <a:r>
                        <a:rPr lang="en-GB" sz="1400" b="0" i="0" u="none" strike="noStrike" dirty="0">
                          <a:solidFill>
                            <a:srgbClr val="000000"/>
                          </a:solidFill>
                          <a:latin typeface="Calibri"/>
                        </a:rPr>
                        <a:t>Shared Repository</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296844">
                <a:tc>
                  <a:txBody>
                    <a:bodyPr/>
                    <a:lstStyle/>
                    <a:p>
                      <a:pPr algn="ctr" fontAlgn="ctr"/>
                      <a:r>
                        <a:rPr lang="en-GB" sz="1400" b="0" i="0" u="none" strike="noStrike" dirty="0">
                          <a:solidFill>
                            <a:srgbClr val="000000"/>
                          </a:solidFill>
                          <a:latin typeface="Calibri"/>
                        </a:rPr>
                        <a:t>Data Viewer</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296844">
                <a:tc>
                  <a:txBody>
                    <a:bodyPr/>
                    <a:lstStyle/>
                    <a:p>
                      <a:pPr algn="ctr" fontAlgn="ctr"/>
                      <a:r>
                        <a:rPr lang="en-GB" sz="1400" b="0" i="0" u="none" strike="noStrike" dirty="0">
                          <a:solidFill>
                            <a:srgbClr val="000000"/>
                          </a:solidFill>
                          <a:latin typeface="Calibri"/>
                        </a:rPr>
                        <a:t>Dynamic Schema</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296844">
                <a:tc>
                  <a:txBody>
                    <a:bodyPr/>
                    <a:lstStyle/>
                    <a:p>
                      <a:pPr algn="ctr" fontAlgn="ctr"/>
                      <a:r>
                        <a:rPr lang="en-GB" sz="1400" b="0" i="0" u="none" strike="noStrike">
                          <a:solidFill>
                            <a:srgbClr val="000000"/>
                          </a:solidFill>
                          <a:latin typeface="Calibri"/>
                        </a:rPr>
                        <a:t>Impact Analysis and Data Lineage</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r h="296844">
                <a:tc>
                  <a:txBody>
                    <a:bodyPr/>
                    <a:lstStyle/>
                    <a:p>
                      <a:pPr algn="ctr" fontAlgn="ctr"/>
                      <a:r>
                        <a:rPr lang="en-GB" sz="1400" b="0" i="0" u="none" strike="noStrike">
                          <a:solidFill>
                            <a:srgbClr val="000000"/>
                          </a:solidFill>
                          <a:latin typeface="Calibri"/>
                        </a:rPr>
                        <a:t>Job Compare</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9"/>
                  </a:ext>
                </a:extLst>
              </a:tr>
              <a:tr h="296844">
                <a:tc>
                  <a:txBody>
                    <a:bodyPr/>
                    <a:lstStyle/>
                    <a:p>
                      <a:pPr algn="ctr" fontAlgn="ctr"/>
                      <a:r>
                        <a:rPr lang="en-GB" sz="1400" b="0" i="0" u="none" strike="noStrike" dirty="0">
                          <a:solidFill>
                            <a:srgbClr val="000000"/>
                          </a:solidFill>
                          <a:latin typeface="Calibri"/>
                        </a:rPr>
                        <a:t>Joblets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10"/>
                  </a:ext>
                </a:extLst>
              </a:tr>
              <a:tr h="296844">
                <a:tc>
                  <a:txBody>
                    <a:bodyPr/>
                    <a:lstStyle/>
                    <a:p>
                      <a:pPr algn="ctr" fontAlgn="ctr"/>
                      <a:r>
                        <a:rPr lang="en-GB" sz="1400" b="0" i="0" u="none" strike="noStrike">
                          <a:solidFill>
                            <a:srgbClr val="000000"/>
                          </a:solidFill>
                          <a:latin typeface="Calibri"/>
                        </a:rPr>
                        <a:t>Change Data Capture</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11"/>
                  </a:ext>
                </a:extLst>
              </a:tr>
              <a:tr h="296844">
                <a:tc>
                  <a:txBody>
                    <a:bodyPr/>
                    <a:lstStyle/>
                    <a:p>
                      <a:pPr algn="ctr" fontAlgn="ctr"/>
                      <a:r>
                        <a:rPr lang="en-GB" sz="1400" b="0" i="0" u="none" strike="noStrike" dirty="0">
                          <a:solidFill>
                            <a:srgbClr val="000000"/>
                          </a:solidFill>
                          <a:latin typeface="Calibri"/>
                        </a:rPr>
                        <a:t>Business Rules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latin typeface="Inherit10"/>
                        </a:rPr>
                        <a:t>NO</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3838"/>
                    </a:solidFill>
                  </a:tcPr>
                </a:tc>
                <a:tc>
                  <a:txBody>
                    <a:bodyPr/>
                    <a:lstStyle/>
                    <a:p>
                      <a:pPr algn="ctr" fontAlgn="ctr"/>
                      <a:r>
                        <a:rPr lang="en-GB" sz="1200" b="0" i="0" u="none" strike="noStrike" dirty="0">
                          <a:solidFill>
                            <a:srgbClr val="000000"/>
                          </a:solidFill>
                          <a:latin typeface="Inherit10"/>
                        </a:rPr>
                        <a:t>YES</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653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10" y="0"/>
            <a:ext cx="8748464" cy="397565"/>
          </a:xfrm>
        </p:spPr>
        <p:txBody>
          <a:bodyPr>
            <a:noAutofit/>
          </a:bodyPr>
          <a:lstStyle/>
          <a:p>
            <a:r>
              <a:rPr lang="en-IN" sz="2800" b="1" dirty="0"/>
              <a:t>Implementation…..</a:t>
            </a:r>
          </a:p>
        </p:txBody>
      </p:sp>
      <p:pic>
        <p:nvPicPr>
          <p:cNvPr id="3" name="Picture 2" descr="Data integration Talend - Job Designer"/>
          <p:cNvPicPr>
            <a:picLocks noChangeAspect="1" noChangeArrowheads="1"/>
          </p:cNvPicPr>
          <p:nvPr/>
        </p:nvPicPr>
        <p:blipFill>
          <a:blip r:embed="rId2" cstate="print"/>
          <a:srcRect/>
          <a:stretch>
            <a:fillRect/>
          </a:stretch>
        </p:blipFill>
        <p:spPr bwMode="auto">
          <a:xfrm>
            <a:off x="693710" y="994200"/>
            <a:ext cx="7267533" cy="3934086"/>
          </a:xfrm>
          <a:prstGeom prst="rect">
            <a:avLst/>
          </a:prstGeom>
          <a:noFill/>
        </p:spPr>
      </p:pic>
      <p:sp>
        <p:nvSpPr>
          <p:cNvPr id="4" name="Rectangle 3"/>
          <p:cNvSpPr/>
          <p:nvPr/>
        </p:nvSpPr>
        <p:spPr>
          <a:xfrm>
            <a:off x="321297" y="347869"/>
            <a:ext cx="8640960" cy="646331"/>
          </a:xfrm>
          <a:prstGeom prst="rect">
            <a:avLst/>
          </a:prstGeom>
        </p:spPr>
        <p:txBody>
          <a:bodyPr wrap="square">
            <a:spAutoFit/>
          </a:bodyPr>
          <a:lstStyle/>
          <a:p>
            <a:r>
              <a:rPr lang="en-GB" b="1" dirty="0"/>
              <a:t>The Job Designer </a:t>
            </a:r>
            <a:r>
              <a:rPr lang="en-GB" dirty="0"/>
              <a:t>provides both a graphical and a functional view of the actual integration processes using a graphical palette of components and connectors. Integration processes are built by simply dragging and dropping the components and connectors onto a graphical workspace, drawing connections and relationships between them, and setting their properties.</a:t>
            </a:r>
          </a:p>
        </p:txBody>
      </p:sp>
    </p:spTree>
    <p:extLst>
      <p:ext uri="{BB962C8B-B14F-4D97-AF65-F5344CB8AC3E}">
        <p14:creationId xmlns:p14="http://schemas.microsoft.com/office/powerpoint/2010/main" val="1019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71" y="0"/>
            <a:ext cx="8748464" cy="576064"/>
          </a:xfrm>
        </p:spPr>
        <p:txBody>
          <a:bodyPr>
            <a:noAutofit/>
          </a:bodyPr>
          <a:lstStyle/>
          <a:p>
            <a:r>
              <a:rPr lang="en-IN" sz="3200" b="1" dirty="0"/>
              <a:t>Implementation…..</a:t>
            </a:r>
          </a:p>
        </p:txBody>
      </p:sp>
      <p:sp>
        <p:nvSpPr>
          <p:cNvPr id="3" name="Rectangle 2"/>
          <p:cNvSpPr/>
          <p:nvPr/>
        </p:nvSpPr>
        <p:spPr>
          <a:xfrm>
            <a:off x="611763" y="1008112"/>
            <a:ext cx="8640960" cy="830997"/>
          </a:xfrm>
          <a:prstGeom prst="rect">
            <a:avLst/>
          </a:prstGeom>
        </p:spPr>
        <p:txBody>
          <a:bodyPr wrap="square">
            <a:spAutoFit/>
          </a:bodyPr>
          <a:lstStyle/>
          <a:p>
            <a:pPr algn="l"/>
            <a:r>
              <a:rPr lang="en-GB" b="1" dirty="0"/>
              <a:t>Components - </a:t>
            </a:r>
            <a:r>
              <a:rPr lang="en-GB" dirty="0"/>
              <a:t>Talend offers native technical and business open source connectors to access all IT environments. This wide array of ever-expanding connectors is the key to the successful interoperability of applications and databases. It allows bridging diverse and heterogeneous data structures at unmatched performance rates. More than 800 components are available, free of charge, 60% of which are designed and developed by the Talend community.</a:t>
            </a:r>
          </a:p>
        </p:txBody>
      </p:sp>
      <p:sp>
        <p:nvSpPr>
          <p:cNvPr id="4" name="Rectangle 3"/>
          <p:cNvSpPr/>
          <p:nvPr/>
        </p:nvSpPr>
        <p:spPr>
          <a:xfrm>
            <a:off x="683771" y="2448272"/>
            <a:ext cx="8352928" cy="2123658"/>
          </a:xfrm>
          <a:prstGeom prst="rect">
            <a:avLst/>
          </a:prstGeom>
        </p:spPr>
        <p:txBody>
          <a:bodyPr wrap="square">
            <a:spAutoFit/>
          </a:bodyPr>
          <a:lstStyle/>
          <a:p>
            <a:pPr algn="l"/>
            <a:r>
              <a:rPr lang="en-GB" b="1" dirty="0"/>
              <a:t>ETL </a:t>
            </a:r>
            <a:r>
              <a:rPr lang="en-GB" dirty="0"/>
              <a:t>(Extract, Transform &amp; Load) is the default mode used by Talend's data integration solutions. It consists in processing data rows one right after the other in a flow mode. This mode is specifically adapted for heterogeneous environments and it enables the integration of any technology in the source and target </a:t>
            </a:r>
            <a:r>
              <a:rPr lang="en-GB" b="1" dirty="0"/>
              <a:t>systems</a:t>
            </a:r>
            <a:r>
              <a:rPr lang="en-GB" dirty="0"/>
              <a:t> (web service, files, databases, MOM, business applications, etc.). ETL mode can also be used in both batch and real time processing. The ETL processes can be run in parallel to further accelerate their execution.</a:t>
            </a:r>
          </a:p>
          <a:p>
            <a:pPr algn="l"/>
            <a:endParaRPr lang="en-US" dirty="0"/>
          </a:p>
          <a:p>
            <a:pPr algn="l"/>
            <a:endParaRPr lang="en-GB" dirty="0"/>
          </a:p>
          <a:p>
            <a:pPr algn="l"/>
            <a:r>
              <a:rPr lang="en-GB" b="1" dirty="0"/>
              <a:t>ELT </a:t>
            </a:r>
            <a:r>
              <a:rPr lang="en-GB" dirty="0"/>
              <a:t>- Talend's data integration solutions also support ELT mode (Extract, Load &amp; Transform for processing data in a set operation (using the Union, Except and Intersect operators) directly on the DBMS of the target database. This mode is for use in a homogeneous environment (one database) and has advantages for processing very large volumes of data in "data warehouse appliance" environments like </a:t>
            </a:r>
            <a:r>
              <a:rPr lang="en-GB" dirty="0" err="1"/>
              <a:t>Teradata</a:t>
            </a:r>
            <a:r>
              <a:rPr lang="en-GB" dirty="0"/>
              <a:t>, </a:t>
            </a:r>
            <a:r>
              <a:rPr lang="en-GB" dirty="0" err="1"/>
              <a:t>Netezza</a:t>
            </a:r>
            <a:r>
              <a:rPr lang="en-GB" dirty="0"/>
              <a:t>, etc.</a:t>
            </a:r>
          </a:p>
        </p:txBody>
      </p:sp>
    </p:spTree>
    <p:extLst>
      <p:ext uri="{BB962C8B-B14F-4D97-AF65-F5344CB8AC3E}">
        <p14:creationId xmlns:p14="http://schemas.microsoft.com/office/powerpoint/2010/main" val="34401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45" y="0"/>
            <a:ext cx="8748464" cy="576064"/>
          </a:xfrm>
        </p:spPr>
        <p:txBody>
          <a:bodyPr>
            <a:noAutofit/>
          </a:bodyPr>
          <a:lstStyle/>
          <a:p>
            <a:r>
              <a:rPr lang="en-IN" sz="3200" b="1" dirty="0"/>
              <a:t>Implementation…..</a:t>
            </a:r>
          </a:p>
        </p:txBody>
      </p:sp>
      <p:sp>
        <p:nvSpPr>
          <p:cNvPr id="3" name="Rectangle 2"/>
          <p:cNvSpPr/>
          <p:nvPr/>
        </p:nvSpPr>
        <p:spPr>
          <a:xfrm>
            <a:off x="621703" y="576064"/>
            <a:ext cx="8640960" cy="1415772"/>
          </a:xfrm>
          <a:prstGeom prst="rect">
            <a:avLst/>
          </a:prstGeom>
        </p:spPr>
        <p:txBody>
          <a:bodyPr wrap="square">
            <a:spAutoFit/>
          </a:bodyPr>
          <a:lstStyle/>
          <a:p>
            <a:pPr algn="l"/>
            <a:r>
              <a:rPr lang="en-GB" sz="1400" b="1" dirty="0"/>
              <a:t>Versioning </a:t>
            </a:r>
            <a:r>
              <a:rPr lang="en-GB" b="1" dirty="0"/>
              <a:t>- </a:t>
            </a:r>
            <a:r>
              <a:rPr lang="en-GB" dirty="0"/>
              <a:t>Talend Open Studio simplifies versioning of items. Versioning best practices facilitate item reusability and simplify reverting to a previous development stage.</a:t>
            </a:r>
          </a:p>
          <a:p>
            <a:pPr algn="l"/>
            <a:br>
              <a:rPr lang="en-GB" dirty="0"/>
            </a:br>
            <a:r>
              <a:rPr lang="en-GB" dirty="0"/>
              <a:t>A major and minor version number is automatically set at Job creation, and can then be easily incremented over time and when updates occur by using the dedicated version control panel available directly in the Designer perspective.</a:t>
            </a:r>
            <a:br>
              <a:rPr lang="en-GB" dirty="0"/>
            </a:br>
            <a:br>
              <a:rPr lang="en-GB" dirty="0"/>
            </a:br>
            <a:r>
              <a:rPr lang="en-GB" dirty="0"/>
              <a:t>All items created in Studio can be versioned:  Jobs, Routines, Metadata, and Documentation.</a:t>
            </a:r>
          </a:p>
        </p:txBody>
      </p:sp>
      <p:pic>
        <p:nvPicPr>
          <p:cNvPr id="4" name="Picture 2"/>
          <p:cNvPicPr>
            <a:picLocks noChangeAspect="1" noChangeArrowheads="1"/>
          </p:cNvPicPr>
          <p:nvPr/>
        </p:nvPicPr>
        <p:blipFill>
          <a:blip r:embed="rId2" cstate="print"/>
          <a:srcRect/>
          <a:stretch>
            <a:fillRect/>
          </a:stretch>
        </p:blipFill>
        <p:spPr bwMode="auto">
          <a:xfrm>
            <a:off x="753345" y="2201823"/>
            <a:ext cx="6648450" cy="2286000"/>
          </a:xfrm>
          <a:prstGeom prst="rect">
            <a:avLst/>
          </a:prstGeom>
          <a:noFill/>
          <a:ln w="9525">
            <a:noFill/>
            <a:miter lim="800000"/>
            <a:headEnd/>
            <a:tailEnd/>
          </a:ln>
        </p:spPr>
      </p:pic>
    </p:spTree>
    <p:extLst>
      <p:ext uri="{BB962C8B-B14F-4D97-AF65-F5344CB8AC3E}">
        <p14:creationId xmlns:p14="http://schemas.microsoft.com/office/powerpoint/2010/main" val="39811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831" y="0"/>
            <a:ext cx="8748464" cy="446856"/>
          </a:xfrm>
        </p:spPr>
        <p:txBody>
          <a:bodyPr>
            <a:noAutofit/>
          </a:bodyPr>
          <a:lstStyle/>
          <a:p>
            <a:r>
              <a:rPr lang="en-IN" sz="2400" b="1" dirty="0"/>
              <a:t>Implementation…..</a:t>
            </a:r>
          </a:p>
        </p:txBody>
      </p:sp>
      <p:pic>
        <p:nvPicPr>
          <p:cNvPr id="3" name="Picture 3"/>
          <p:cNvPicPr>
            <a:picLocks noChangeAspect="1" noChangeArrowheads="1"/>
          </p:cNvPicPr>
          <p:nvPr/>
        </p:nvPicPr>
        <p:blipFill>
          <a:blip r:embed="rId2" cstate="print"/>
          <a:srcRect/>
          <a:stretch>
            <a:fillRect/>
          </a:stretch>
        </p:blipFill>
        <p:spPr bwMode="auto">
          <a:xfrm>
            <a:off x="673830" y="1333311"/>
            <a:ext cx="7308343" cy="3546518"/>
          </a:xfrm>
          <a:prstGeom prst="rect">
            <a:avLst/>
          </a:prstGeom>
          <a:noFill/>
          <a:ln w="9525">
            <a:noFill/>
            <a:miter lim="800000"/>
            <a:headEnd/>
            <a:tailEnd/>
          </a:ln>
        </p:spPr>
      </p:pic>
      <p:sp>
        <p:nvSpPr>
          <p:cNvPr id="4" name="Rectangle 3"/>
          <p:cNvSpPr/>
          <p:nvPr/>
        </p:nvSpPr>
        <p:spPr>
          <a:xfrm>
            <a:off x="554562" y="317647"/>
            <a:ext cx="8496944" cy="1015663"/>
          </a:xfrm>
          <a:prstGeom prst="rect">
            <a:avLst/>
          </a:prstGeom>
        </p:spPr>
        <p:txBody>
          <a:bodyPr wrap="square">
            <a:spAutoFit/>
          </a:bodyPr>
          <a:lstStyle/>
          <a:p>
            <a:pPr algn="l"/>
            <a:r>
              <a:rPr lang="en-GB" b="1" dirty="0"/>
              <a:t>The Shared Repository </a:t>
            </a:r>
            <a:r>
              <a:rPr lang="en-GB" dirty="0"/>
              <a:t>(or Metadata Manager) is designed to consolidate all project information and enterprise metadata in a centralized repository shared by all stakeholders in the integration processes. It helps to store and share all Talend items including: Business Models, Jobs (processes), Joblets, Routines, Metadata definitions (such as connections to source/target systems). Studio users are granted access to projects according to their roles and permissions defined in Talend Administration Center.</a:t>
            </a:r>
          </a:p>
        </p:txBody>
      </p:sp>
    </p:spTree>
    <p:extLst>
      <p:ext uri="{BB962C8B-B14F-4D97-AF65-F5344CB8AC3E}">
        <p14:creationId xmlns:p14="http://schemas.microsoft.com/office/powerpoint/2010/main" val="320108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174" y="0"/>
            <a:ext cx="8748464" cy="441064"/>
          </a:xfrm>
        </p:spPr>
        <p:txBody>
          <a:bodyPr>
            <a:noAutofit/>
          </a:bodyPr>
          <a:lstStyle/>
          <a:p>
            <a:r>
              <a:rPr lang="en-IN" sz="2400" b="1" dirty="0"/>
              <a:t>Implementation…..</a:t>
            </a:r>
          </a:p>
        </p:txBody>
      </p:sp>
      <p:sp>
        <p:nvSpPr>
          <p:cNvPr id="3" name="Rectangle 2"/>
          <p:cNvSpPr/>
          <p:nvPr/>
        </p:nvSpPr>
        <p:spPr>
          <a:xfrm>
            <a:off x="395536" y="355002"/>
            <a:ext cx="8496944" cy="784830"/>
          </a:xfrm>
          <a:prstGeom prst="rect">
            <a:avLst/>
          </a:prstGeom>
        </p:spPr>
        <p:txBody>
          <a:bodyPr wrap="square">
            <a:spAutoFit/>
          </a:bodyPr>
          <a:lstStyle/>
          <a:p>
            <a:pPr algn="l"/>
            <a:r>
              <a:rPr lang="en-GB" b="1" dirty="0"/>
              <a:t>Data Viewer </a:t>
            </a:r>
            <a:r>
              <a:rPr lang="en-GB" sz="1100" dirty="0"/>
              <a:t>- While developing jobs with Talend you may need to view the content of various source or target systems (files, DB, etc). The Data Viewer is directly accessible within the Studio through a simple right-click on any component. It is a convenient way to view data contained in your source/target systems regardless of their format (Excel, DB table, CSV...) while you are developing your integration processes.</a:t>
            </a:r>
          </a:p>
        </p:txBody>
      </p:sp>
      <p:pic>
        <p:nvPicPr>
          <p:cNvPr id="4" name="Picture 2"/>
          <p:cNvPicPr>
            <a:picLocks noChangeAspect="1" noChangeArrowheads="1"/>
          </p:cNvPicPr>
          <p:nvPr/>
        </p:nvPicPr>
        <p:blipFill>
          <a:blip r:embed="rId2" cstate="print"/>
          <a:srcRect/>
          <a:stretch>
            <a:fillRect/>
          </a:stretch>
        </p:blipFill>
        <p:spPr bwMode="auto">
          <a:xfrm>
            <a:off x="1996191" y="935422"/>
            <a:ext cx="5502150" cy="3980823"/>
          </a:xfrm>
          <a:prstGeom prst="rect">
            <a:avLst/>
          </a:prstGeom>
          <a:noFill/>
          <a:ln w="9525">
            <a:noFill/>
            <a:miter lim="800000"/>
            <a:headEnd/>
            <a:tailEnd/>
          </a:ln>
        </p:spPr>
      </p:pic>
    </p:spTree>
    <p:extLst>
      <p:ext uri="{BB962C8B-B14F-4D97-AF65-F5344CB8AC3E}">
        <p14:creationId xmlns:p14="http://schemas.microsoft.com/office/powerpoint/2010/main" val="154677585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7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89803"/>
          </a:srgbClr>
        </a:solidFill>
        <a:ln>
          <a:noFill/>
        </a:ln>
        <a:extLst/>
      </a:spPr>
      <a:bodyPr/>
      <a:lstStyle>
        <a:defPPr algn="l">
          <a:defRPr sz="1800" b="1">
            <a:solidFill>
              <a:srgbClr val="FFCB05"/>
            </a:solidFill>
            <a:latin typeface="Calibri" pitchFamily="34" charset="0"/>
            <a:ea typeface="+mn-ea"/>
            <a:cs typeface="Calibri"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D0D4CB51882E44822A7987C79C32DA" ma:contentTypeVersion="9" ma:contentTypeDescription="Create a new document." ma:contentTypeScope="" ma:versionID="268d7d5dd9b2c3741d2ad41b627c3cf9">
  <xsd:schema xmlns:xsd="http://www.w3.org/2001/XMLSchema" xmlns:xs="http://www.w3.org/2001/XMLSchema" xmlns:p="http://schemas.microsoft.com/office/2006/metadata/properties" xmlns:ns2="15b50f1c-fe35-411b-97c8-2d455c688f70" xmlns:ns3="8106f984-e4b1-4b7b-87ad-03bde39b99bc" targetNamespace="http://schemas.microsoft.com/office/2006/metadata/properties" ma:root="true" ma:fieldsID="7f567a18660022c5d3520c936c61ac57" ns2:_="" ns3:_="">
    <xsd:import namespace="15b50f1c-fe35-411b-97c8-2d455c688f70"/>
    <xsd:import namespace="8106f984-e4b1-4b7b-87ad-03bde39b99bc"/>
    <xsd:element name="properties">
      <xsd:complexType>
        <xsd:sequence>
          <xsd:element name="documentManagement">
            <xsd:complexType>
              <xsd:all>
                <xsd:element ref="ns2:Path" minOccurs="0"/>
                <xsd:element ref="ns3:Industry" minOccurs="0"/>
                <xsd:element ref="ns3:Technology" minOccurs="0"/>
                <xsd:element ref="ns3:Type_x0020_of_x0020_Project" minOccurs="0"/>
                <xsd:element ref="ns3:Service_x0020_Offerings" minOccurs="0"/>
                <xsd:element ref="ns3:Type_x0020_of_x0020_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50f1c-fe35-411b-97c8-2d455c688f70" elementFormDefault="qualified">
    <xsd:import namespace="http://schemas.microsoft.com/office/2006/documentManagement/types"/>
    <xsd:import namespace="http://schemas.microsoft.com/office/infopath/2007/PartnerControls"/>
    <xsd:element name="Path" ma:index="8" nillable="true" ma:displayName="Path" ma:internalName="Pat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06f984-e4b1-4b7b-87ad-03bde39b99bc" elementFormDefault="qualified">
    <xsd:import namespace="http://schemas.microsoft.com/office/2006/documentManagement/types"/>
    <xsd:import namespace="http://schemas.microsoft.com/office/infopath/2007/PartnerControls"/>
    <xsd:element name="Industry" ma:index="9" nillable="true" ma:displayName="Industry" ma:default="CPG / Retail / Pharmaceuticals / Life science" ma:format="Dropdown" ma:internalName="Industry">
      <xsd:simpleType>
        <xsd:restriction base="dms:Choice">
          <xsd:enumeration value="CPG / Retail / Pharmaceuticals / Life science"/>
          <xsd:enumeration value="Media and Entertainment"/>
          <xsd:enumeration value="Banking and Financial Services"/>
          <xsd:enumeration value="Insurance"/>
          <xsd:enumeration value="Oil and Gas"/>
          <xsd:enumeration value="Manufacturing"/>
          <xsd:enumeration value="Governmental Organizations"/>
          <xsd:enumeration value="Utilities"/>
          <xsd:enumeration value="ALL"/>
        </xsd:restriction>
      </xsd:simpleType>
    </xsd:element>
    <xsd:element name="Technology" ma:index="10" nillable="true" ma:displayName="Technology" ma:default="Ab Initio" ma:internalName="Technology">
      <xsd:complexType>
        <xsd:complexContent>
          <xsd:extension base="dms:MultiChoice">
            <xsd:sequence>
              <xsd:element name="Value" maxOccurs="unbounded" minOccurs="0" nillable="true">
                <xsd:simpleType>
                  <xsd:restriction base="dms:Choice">
                    <xsd:enumeration value="Ab Initio"/>
                    <xsd:enumeration value="Actuate / BIRT"/>
                    <xsd:enumeration value="AWS RedShift"/>
                    <xsd:enumeration value="Cloudera"/>
                    <xsd:enumeration value="Cognos"/>
                    <xsd:enumeration value="Cognos TM1"/>
                    <xsd:enumeration value="Crystal Reports"/>
                    <xsd:enumeration value="Hadoop"/>
                    <xsd:enumeration value="Hbase"/>
                    <xsd:enumeration value="Hortonworks"/>
                    <xsd:enumeration value="Hyperion"/>
                    <xsd:enumeration value="IBM Infosphere DataStage"/>
                    <xsd:enumeration value="IBM Netezza"/>
                    <xsd:enumeration value="Informatica"/>
                    <xsd:enumeration value="Kafka"/>
                    <xsd:enumeration value="Khalix LongView"/>
                    <xsd:enumeration value="Lexis Nexis HPCC"/>
                    <xsd:enumeration value="MapR"/>
                    <xsd:enumeration value="Microsoft Azure"/>
                    <xsd:enumeration value="Microsoft PowerBI"/>
                    <xsd:enumeration value="Microsoft SQL"/>
                    <xsd:enumeration value="Microsoft SSAS"/>
                    <xsd:enumeration value="Microsoft SSIS"/>
                    <xsd:enumeration value="Microsoft SSRS"/>
                    <xsd:enumeration value="Microstrategy"/>
                    <xsd:enumeration value="MongoDB"/>
                    <xsd:enumeration value="Mosaic Decisions"/>
                    <xsd:enumeration value="Oracle"/>
                    <xsd:enumeration value="Oracle OBIEE"/>
                    <xsd:enumeration value="Python"/>
                    <xsd:enumeration value="QlikSense"/>
                    <xsd:enumeration value="QlikView"/>
                    <xsd:enumeration value="R"/>
                    <xsd:enumeration value="Reltio"/>
                    <xsd:enumeration value="Riversand"/>
                    <xsd:enumeration value="SAP Business Objects"/>
                    <xsd:enumeration value="SAP DI"/>
                    <xsd:enumeration value="SAP HANA"/>
                    <xsd:enumeration value="SAS BI Dashboard"/>
                    <xsd:enumeration value="SAS E Miner"/>
                    <xsd:enumeration value="SAS Enterprise Guide"/>
                    <xsd:enumeration value="SAS Information Map Studio"/>
                    <xsd:enumeration value="SAS Macros"/>
                    <xsd:enumeration value="SAS Web Report Studio"/>
                    <xsd:enumeration value="SolR"/>
                    <xsd:enumeration value="Spark"/>
                    <xsd:enumeration value="Splunk"/>
                    <xsd:enumeration value="SPSS"/>
                    <xsd:enumeration value="Sqoop"/>
                    <xsd:enumeration value="Tableau"/>
                    <xsd:enumeration value="TalenD"/>
                    <xsd:enumeration value="Teradata"/>
                    <xsd:enumeration value="Tibco Spotfire"/>
                    <xsd:enumeration value="Others"/>
                  </xsd:restriction>
                </xsd:simpleType>
              </xsd:element>
            </xsd:sequence>
          </xsd:extension>
        </xsd:complexContent>
      </xsd:complexType>
    </xsd:element>
    <xsd:element name="Type_x0020_of_x0020_Project" ma:index="11" nillable="true" ma:displayName="Type of Project" ma:default="Development" ma:format="Dropdown" ma:internalName="Type_x0020_of_x0020_Project">
      <xsd:simpleType>
        <xsd:restriction base="dms:Choice">
          <xsd:enumeration value="Development"/>
          <xsd:enumeration value="Support and Maintenance"/>
          <xsd:enumeration value="Development and Maintenance"/>
          <xsd:enumeration value="Consulting"/>
          <xsd:enumeration value="ALL"/>
        </xsd:restriction>
      </xsd:simpleType>
    </xsd:element>
    <xsd:element name="Service_x0020_Offerings" ma:index="12" nillable="true" ma:displayName="Service Offerings" ma:default="Data Warehouse / Data appliances" ma:internalName="Service_x0020_Offerings">
      <xsd:complexType>
        <xsd:complexContent>
          <xsd:extension base="dms:MultiChoice">
            <xsd:sequence>
              <xsd:element name="Value" maxOccurs="unbounded" minOccurs="0" nillable="true">
                <xsd:simpleType>
                  <xsd:restriction base="dms:Choice">
                    <xsd:enumeration value="Data Warehouse / Data appliances"/>
                    <xsd:enumeration value="MDM"/>
                    <xsd:enumeration value="Business Intelligence / Reporting"/>
                    <xsd:enumeration value="Advanced Analytics"/>
                    <xsd:enumeration value="Big data"/>
                    <xsd:enumeration value="Mosaic Decisions"/>
                    <xsd:enumeration value="ALL"/>
                  </xsd:restriction>
                </xsd:simpleType>
              </xsd:element>
            </xsd:sequence>
          </xsd:extension>
        </xsd:complexContent>
      </xsd:complexType>
    </xsd:element>
    <xsd:element name="Type_x0020_of_x0020_Content" ma:index="13" nillable="true" ma:displayName="Type of Content" ma:default="Technology Capability / Competence" ma:internalName="Type_x0020_of_x0020_Content">
      <xsd:complexType>
        <xsd:complexContent>
          <xsd:extension base="dms:MultiChoice">
            <xsd:sequence>
              <xsd:element name="Value" maxOccurs="unbounded" minOccurs="0" nillable="true">
                <xsd:simpleType>
                  <xsd:restriction base="dms:Choice">
                    <xsd:enumeration value="Technology Capability / Competence"/>
                    <xsd:enumeration value="Domain Capability / Competence"/>
                    <xsd:enumeration value="Client Deck"/>
                    <xsd:enumeration value="Client Visit"/>
                    <xsd:enumeration value="RFP / RFI / PoC"/>
                    <xsd:enumeration value="Case Study"/>
                    <xsd:enumeration value="Analyst Response"/>
                    <xsd:enumeration value="Consulting ToolKit"/>
                    <xsd:enumeration value="Market Research"/>
                    <xsd:enumeration value="Brochure / Flyer / Marketing / Standee"/>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ath xmlns="15b50f1c-fe35-411b-97c8-2d455c688f70">Competence - Technology Competence - Data Appliances</Path>
    <Industry xmlns="8106f984-e4b1-4b7b-87ad-03bde39b99bc">ALL</Industry>
    <Type_x0020_of_x0020_Project xmlns="8106f984-e4b1-4b7b-87ad-03bde39b99bc">ALL</Type_x0020_of_x0020_Project>
    <Technology xmlns="8106f984-e4b1-4b7b-87ad-03bde39b99bc">
      <Value>MongoDB</Value>
    </Technology>
    <Service_x0020_Offerings xmlns="8106f984-e4b1-4b7b-87ad-03bde39b99bc">
      <Value>Data Warehouse / Data appliances</Value>
      <Value>Big data</Value>
    </Service_x0020_Offerings>
    <Type_x0020_of_x0020_Content xmlns="8106f984-e4b1-4b7b-87ad-03bde39b99bc">
      <Value>Technology Capability / Competence</Value>
    </Type_x0020_of_x0020_Content>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4F1D9F50-BEF4-477C-8D40-0C7413F8FF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50f1c-fe35-411b-97c8-2d455c688f70"/>
    <ds:schemaRef ds:uri="8106f984-e4b1-4b7b-87ad-03bde39b9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106f984-e4b1-4b7b-87ad-03bde39b99bc"/>
    <ds:schemaRef ds:uri="15b50f1c-fe35-411b-97c8-2d455c688f70"/>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27382</TotalTime>
  <Words>1610</Words>
  <Application>Microsoft Office PowerPoint</Application>
  <PresentationFormat>On-screen Show (16:9)</PresentationFormat>
  <Paragraphs>165</Paragraphs>
  <Slides>26</Slides>
  <Notes>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26</vt:i4>
      </vt:variant>
    </vt:vector>
  </HeadingPairs>
  <TitlesOfParts>
    <vt:vector size="42" baseType="lpstr">
      <vt:lpstr>Arial</vt:lpstr>
      <vt:lpstr>Calibri</vt:lpstr>
      <vt:lpstr>Calibri Light</vt:lpstr>
      <vt:lpstr>Geneva</vt:lpstr>
      <vt:lpstr>Inherit</vt:lpstr>
      <vt:lpstr>Inherit10</vt:lpstr>
      <vt:lpstr>STKaiti</vt:lpstr>
      <vt:lpstr>Symbol</vt:lpstr>
      <vt:lpstr>Trebuchet MS</vt:lpstr>
      <vt:lpstr>Wingdings</vt:lpstr>
      <vt:lpstr>ヒラギノ角ゴ Pro W3</vt:lpstr>
      <vt:lpstr>L&amp;T Infotech</vt:lpstr>
      <vt:lpstr>Custom Design</vt:lpstr>
      <vt:lpstr>3_L&amp;T Infotech</vt:lpstr>
      <vt:lpstr>7_L&amp;T Infotech</vt:lpstr>
      <vt:lpstr>1_L&amp;T Infotech</vt:lpstr>
      <vt:lpstr>Difference between Talend Open Studio and  Talend Enterprise version </vt:lpstr>
      <vt:lpstr>Support and Documentation</vt:lpstr>
      <vt:lpstr>Support and Documentation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Deployment</vt:lpstr>
      <vt:lpstr>Deployment ….</vt:lpstr>
      <vt:lpstr>Deployment ….</vt:lpstr>
      <vt:lpstr>Deployment ….</vt:lpstr>
      <vt:lpstr>Deployment ….</vt:lpstr>
      <vt:lpstr>Deployment ….</vt:lpstr>
      <vt:lpstr>Monitoring</vt:lpstr>
      <vt:lpstr>Monitoring</vt:lpstr>
      <vt:lpstr>Monitoring…</vt:lpstr>
      <vt:lpstr>Monitoring…</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Competence - No SQL data base</dc:title>
  <dc:creator>Rowsell, Karen [CCC-OT_OP]</dc:creator>
  <cp:lastModifiedBy>Vikas Pandey</cp:lastModifiedBy>
  <cp:revision>2088</cp:revision>
  <cp:lastPrinted>2015-11-28T12:28:20Z</cp:lastPrinted>
  <dcterms:created xsi:type="dcterms:W3CDTF">2007-05-25T22:38:05Z</dcterms:created>
  <dcterms:modified xsi:type="dcterms:W3CDTF">2018-02-15T16:52:19Z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0x01010016D0D4CB51882E44822A7987C79C32DA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