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741" r:id="rId6"/>
    <p:sldMasterId id="2147483746" r:id="rId7"/>
    <p:sldMasterId id="2147483754" r:id="rId8"/>
  </p:sldMasterIdLst>
  <p:notesMasterIdLst>
    <p:notesMasterId r:id="rId18"/>
  </p:notesMasterIdLst>
  <p:handoutMasterIdLst>
    <p:handoutMasterId r:id="rId19"/>
  </p:handoutMasterIdLst>
  <p:sldIdLst>
    <p:sldId id="256" r:id="rId9"/>
    <p:sldId id="297" r:id="rId10"/>
    <p:sldId id="322" r:id="rId11"/>
    <p:sldId id="321" r:id="rId12"/>
    <p:sldId id="312" r:id="rId13"/>
    <p:sldId id="313" r:id="rId14"/>
    <p:sldId id="319" r:id="rId15"/>
    <p:sldId id="323" r:id="rId16"/>
    <p:sldId id="269" r:id="rId17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EBB1E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2966" autoAdjust="0"/>
  </p:normalViewPr>
  <p:slideViewPr>
    <p:cSldViewPr snapToGrid="0">
      <p:cViewPr varScale="1">
        <p:scale>
          <a:sx n="88" d="100"/>
          <a:sy n="88" d="100"/>
        </p:scale>
        <p:origin x="840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-209550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90563" indent="-233363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4400" indent="-223838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7763" indent="-223838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5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20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295543\Desktop\GettyImages-532100863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0" y="1308101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358" tIns="45679" rIns="91358" bIns="45679" numCol="1" rtlCol="0" anchor="ctr" anchorCtr="0" compatLnSpc="1">
            <a:prstTxWarp prst="textNoShape">
              <a:avLst/>
            </a:prstTxWarp>
          </a:bodyPr>
          <a:lstStyle/>
          <a:p>
            <a:pPr defTabSz="913478"/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60" y="4705350"/>
            <a:ext cx="4138501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64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6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6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117" indent="-233117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6710" indent="-209345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89866" indent="-233117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3478" indent="-223592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6594" indent="-223592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5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812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41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32285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 sz="1425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53" y="109540"/>
            <a:ext cx="6215063" cy="477052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52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1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40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552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00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594260" cy="38472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4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9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C028D55-8EE5-4EF3-A834-B285C6B92E86}" type="datetime1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2/16/2018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4E20EE1-9F3A-4444-A409-BC55FA34097F}" type="slidenum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610354\Desktop\pptx_bgIm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00" y="4705350"/>
            <a:ext cx="4138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4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7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3" r:id="rId3"/>
    <p:sldLayoutId id="2147483680" r:id="rId4"/>
    <p:sldLayoutId id="2147483740" r:id="rId5"/>
    <p:sldLayoutId id="2147483753" r:id="rId6"/>
    <p:sldLayoutId id="2147483762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17" y="973666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19431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746" y="4827360"/>
            <a:ext cx="2959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0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223" y="4819666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720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19917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600" indent="-22860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4025" indent="-225425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8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44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30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20" y="973721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22" y="19448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4162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819" y="4827360"/>
            <a:ext cx="2959099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1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320" y="4819861"/>
            <a:ext cx="335183" cy="246138"/>
          </a:xfrm>
          <a:prstGeom prst="rect">
            <a:avLst/>
          </a:prstGeom>
        </p:spPr>
        <p:txBody>
          <a:bodyPr wrap="none" lIns="91358" tIns="45679" rIns="91358" bIns="45679">
            <a:spAutoFit/>
          </a:bodyPr>
          <a:lstStyle/>
          <a:p>
            <a:pPr defTabSz="45671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671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20121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25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845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7689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6904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354" indent="-228354" algn="l" defTabSz="1565022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3574" indent="-225179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103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3478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1832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4968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4205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3434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2657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55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04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5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57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8548" y="3556787"/>
            <a:ext cx="5556738" cy="221456"/>
          </a:xfrm>
        </p:spPr>
        <p:txBody>
          <a:bodyPr/>
          <a:lstStyle/>
          <a:p>
            <a:fld id="{B334B7EA-1AE1-45F2-8BE5-CF21376D5D61}" type="datetime4">
              <a:rPr lang="en-US" b="1" smtClean="0"/>
              <a:t>February 16, 2018</a:t>
            </a:fld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1761093" y="1949443"/>
            <a:ext cx="78516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kern="0" dirty="0"/>
              <a:t>Creating Metadata in the Repository</a:t>
            </a:r>
            <a:endParaRPr lang="en-IN" kern="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0" y="3180498"/>
            <a:ext cx="785469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kern="0" dirty="0"/>
          </a:p>
          <a:p>
            <a:pPr algn="ctr"/>
            <a:endParaRPr lang="en-IN" kern="0" dirty="0"/>
          </a:p>
          <a:p>
            <a:pPr algn="ctr"/>
            <a:endParaRPr lang="en-IN" kern="0" dirty="0"/>
          </a:p>
          <a:p>
            <a:pPr algn="ctr"/>
            <a:r>
              <a:rPr lang="en-IN" kern="0" dirty="0"/>
              <a:t>Presenter: 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21020" y="826419"/>
            <a:ext cx="1837041" cy="1235721"/>
            <a:chOff x="0" y="1020936"/>
            <a:chExt cx="1837041" cy="1235721"/>
          </a:xfrm>
        </p:grpSpPr>
        <p:sp>
          <p:nvSpPr>
            <p:cNvPr id="4" name="Right Arrow 3"/>
            <p:cNvSpPr/>
            <p:nvPr/>
          </p:nvSpPr>
          <p:spPr bwMode="auto">
            <a:xfrm>
              <a:off x="739761" y="1020936"/>
              <a:ext cx="1097280" cy="588475"/>
            </a:xfrm>
            <a:prstGeom prst="rightArrow">
              <a:avLst>
                <a:gd name="adj1" fmla="val 78635"/>
                <a:gd name="adj2" fmla="val 50000"/>
              </a:avLst>
            </a:prstGeom>
            <a:solidFill>
              <a:srgbClr val="194A9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5" name="Rectangle 13"/>
            <p:cNvSpPr/>
            <p:nvPr/>
          </p:nvSpPr>
          <p:spPr bwMode="auto">
            <a:xfrm>
              <a:off x="0" y="1083634"/>
              <a:ext cx="739761" cy="1173023"/>
            </a:xfrm>
            <a:custGeom>
              <a:avLst/>
              <a:gdLst>
                <a:gd name="connsiteX0" fmla="*/ 0 w 706171"/>
                <a:gd name="connsiteY0" fmla="*/ 0 h 475488"/>
                <a:gd name="connsiteX1" fmla="*/ 706171 w 706171"/>
                <a:gd name="connsiteY1" fmla="*/ 0 h 475488"/>
                <a:gd name="connsiteX2" fmla="*/ 706171 w 706171"/>
                <a:gd name="connsiteY2" fmla="*/ 475488 h 475488"/>
                <a:gd name="connsiteX3" fmla="*/ 0 w 706171"/>
                <a:gd name="connsiteY3" fmla="*/ 475488 h 475488"/>
                <a:gd name="connsiteX4" fmla="*/ 0 w 706171"/>
                <a:gd name="connsiteY4" fmla="*/ 0 h 475488"/>
                <a:gd name="connsiteX0" fmla="*/ 0 w 706171"/>
                <a:gd name="connsiteY0" fmla="*/ 0 h 1188347"/>
                <a:gd name="connsiteX1" fmla="*/ 706171 w 706171"/>
                <a:gd name="connsiteY1" fmla="*/ 0 h 1188347"/>
                <a:gd name="connsiteX2" fmla="*/ 706171 w 706171"/>
                <a:gd name="connsiteY2" fmla="*/ 475488 h 1188347"/>
                <a:gd name="connsiteX3" fmla="*/ 3733 w 706171"/>
                <a:gd name="connsiteY3" fmla="*/ 1188347 h 1188347"/>
                <a:gd name="connsiteX4" fmla="*/ 0 w 706171"/>
                <a:gd name="connsiteY4" fmla="*/ 0 h 1188347"/>
                <a:gd name="connsiteX0" fmla="*/ 359 w 702798"/>
                <a:gd name="connsiteY0" fmla="*/ 574766 h 1188347"/>
                <a:gd name="connsiteX1" fmla="*/ 702798 w 702798"/>
                <a:gd name="connsiteY1" fmla="*/ 0 h 1188347"/>
                <a:gd name="connsiteX2" fmla="*/ 702798 w 702798"/>
                <a:gd name="connsiteY2" fmla="*/ 475488 h 1188347"/>
                <a:gd name="connsiteX3" fmla="*/ 360 w 702798"/>
                <a:gd name="connsiteY3" fmla="*/ 1188347 h 1188347"/>
                <a:gd name="connsiteX4" fmla="*/ 359 w 702798"/>
                <a:gd name="connsiteY4" fmla="*/ 574766 h 1188347"/>
                <a:gd name="connsiteX0" fmla="*/ 0 w 706171"/>
                <a:gd name="connsiteY0" fmla="*/ 720323 h 1188347"/>
                <a:gd name="connsiteX1" fmla="*/ 706171 w 706171"/>
                <a:gd name="connsiteY1" fmla="*/ 0 h 1188347"/>
                <a:gd name="connsiteX2" fmla="*/ 706171 w 706171"/>
                <a:gd name="connsiteY2" fmla="*/ 475488 h 1188347"/>
                <a:gd name="connsiteX3" fmla="*/ 3733 w 706171"/>
                <a:gd name="connsiteY3" fmla="*/ 1188347 h 1188347"/>
                <a:gd name="connsiteX4" fmla="*/ 0 w 706171"/>
                <a:gd name="connsiteY4" fmla="*/ 720323 h 1188347"/>
                <a:gd name="connsiteX0" fmla="*/ 0 w 736029"/>
                <a:gd name="connsiteY0" fmla="*/ 701661 h 1169685"/>
                <a:gd name="connsiteX1" fmla="*/ 736029 w 736029"/>
                <a:gd name="connsiteY1" fmla="*/ 0 h 1169685"/>
                <a:gd name="connsiteX2" fmla="*/ 706171 w 736029"/>
                <a:gd name="connsiteY2" fmla="*/ 456826 h 1169685"/>
                <a:gd name="connsiteX3" fmla="*/ 3733 w 736029"/>
                <a:gd name="connsiteY3" fmla="*/ 1169685 h 1169685"/>
                <a:gd name="connsiteX4" fmla="*/ 0 w 736029"/>
                <a:gd name="connsiteY4" fmla="*/ 701661 h 1169685"/>
                <a:gd name="connsiteX0" fmla="*/ 0 w 739761"/>
                <a:gd name="connsiteY0" fmla="*/ 701661 h 1169685"/>
                <a:gd name="connsiteX1" fmla="*/ 736029 w 739761"/>
                <a:gd name="connsiteY1" fmla="*/ 0 h 1169685"/>
                <a:gd name="connsiteX2" fmla="*/ 739761 w 739761"/>
                <a:gd name="connsiteY2" fmla="*/ 460558 h 1169685"/>
                <a:gd name="connsiteX3" fmla="*/ 3733 w 739761"/>
                <a:gd name="connsiteY3" fmla="*/ 1169685 h 1169685"/>
                <a:gd name="connsiteX4" fmla="*/ 0 w 739761"/>
                <a:gd name="connsiteY4" fmla="*/ 701661 h 1169685"/>
                <a:gd name="connsiteX0" fmla="*/ 0 w 739761"/>
                <a:gd name="connsiteY0" fmla="*/ 731519 h 1169685"/>
                <a:gd name="connsiteX1" fmla="*/ 736029 w 739761"/>
                <a:gd name="connsiteY1" fmla="*/ 0 h 1169685"/>
                <a:gd name="connsiteX2" fmla="*/ 739761 w 739761"/>
                <a:gd name="connsiteY2" fmla="*/ 460558 h 1169685"/>
                <a:gd name="connsiteX3" fmla="*/ 3733 w 739761"/>
                <a:gd name="connsiteY3" fmla="*/ 1169685 h 1169685"/>
                <a:gd name="connsiteX4" fmla="*/ 0 w 739761"/>
                <a:gd name="connsiteY4" fmla="*/ 731519 h 1169685"/>
                <a:gd name="connsiteX0" fmla="*/ 0 w 739761"/>
                <a:gd name="connsiteY0" fmla="*/ 734857 h 1173023"/>
                <a:gd name="connsiteX1" fmla="*/ 739366 w 739761"/>
                <a:gd name="connsiteY1" fmla="*/ 0 h 1173023"/>
                <a:gd name="connsiteX2" fmla="*/ 739761 w 739761"/>
                <a:gd name="connsiteY2" fmla="*/ 463896 h 1173023"/>
                <a:gd name="connsiteX3" fmla="*/ 3733 w 739761"/>
                <a:gd name="connsiteY3" fmla="*/ 1173023 h 1173023"/>
                <a:gd name="connsiteX4" fmla="*/ 0 w 739761"/>
                <a:gd name="connsiteY4" fmla="*/ 734857 h 117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761" h="1173023">
                  <a:moveTo>
                    <a:pt x="0" y="734857"/>
                  </a:moveTo>
                  <a:lnTo>
                    <a:pt x="739366" y="0"/>
                  </a:lnTo>
                  <a:cubicBezTo>
                    <a:pt x="739498" y="154632"/>
                    <a:pt x="739629" y="309264"/>
                    <a:pt x="739761" y="463896"/>
                  </a:cubicBezTo>
                  <a:lnTo>
                    <a:pt x="3733" y="1173023"/>
                  </a:lnTo>
                  <a:cubicBezTo>
                    <a:pt x="2489" y="776907"/>
                    <a:pt x="1244" y="1130973"/>
                    <a:pt x="0" y="734857"/>
                  </a:cubicBezTo>
                  <a:close/>
                </a:path>
              </a:pathLst>
            </a:custGeom>
            <a:solidFill>
              <a:srgbClr val="13386E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21020" y="1439178"/>
            <a:ext cx="1837041" cy="1235721"/>
            <a:chOff x="0" y="1020936"/>
            <a:chExt cx="1837041" cy="1235721"/>
          </a:xfrm>
        </p:grpSpPr>
        <p:sp>
          <p:nvSpPr>
            <p:cNvPr id="7" name="Right Arrow 6"/>
            <p:cNvSpPr/>
            <p:nvPr/>
          </p:nvSpPr>
          <p:spPr bwMode="auto">
            <a:xfrm>
              <a:off x="739761" y="1020936"/>
              <a:ext cx="1097280" cy="588475"/>
            </a:xfrm>
            <a:prstGeom prst="rightArrow">
              <a:avLst>
                <a:gd name="adj1" fmla="val 78635"/>
                <a:gd name="adj2" fmla="val 50000"/>
              </a:avLst>
            </a:prstGeom>
            <a:solidFill>
              <a:srgbClr val="178CED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8" name="Rectangle 13"/>
            <p:cNvSpPr/>
            <p:nvPr/>
          </p:nvSpPr>
          <p:spPr bwMode="auto">
            <a:xfrm>
              <a:off x="0" y="1083634"/>
              <a:ext cx="739761" cy="1173023"/>
            </a:xfrm>
            <a:custGeom>
              <a:avLst/>
              <a:gdLst>
                <a:gd name="connsiteX0" fmla="*/ 0 w 706171"/>
                <a:gd name="connsiteY0" fmla="*/ 0 h 475488"/>
                <a:gd name="connsiteX1" fmla="*/ 706171 w 706171"/>
                <a:gd name="connsiteY1" fmla="*/ 0 h 475488"/>
                <a:gd name="connsiteX2" fmla="*/ 706171 w 706171"/>
                <a:gd name="connsiteY2" fmla="*/ 475488 h 475488"/>
                <a:gd name="connsiteX3" fmla="*/ 0 w 706171"/>
                <a:gd name="connsiteY3" fmla="*/ 475488 h 475488"/>
                <a:gd name="connsiteX4" fmla="*/ 0 w 706171"/>
                <a:gd name="connsiteY4" fmla="*/ 0 h 475488"/>
                <a:gd name="connsiteX0" fmla="*/ 0 w 706171"/>
                <a:gd name="connsiteY0" fmla="*/ 0 h 1188347"/>
                <a:gd name="connsiteX1" fmla="*/ 706171 w 706171"/>
                <a:gd name="connsiteY1" fmla="*/ 0 h 1188347"/>
                <a:gd name="connsiteX2" fmla="*/ 706171 w 706171"/>
                <a:gd name="connsiteY2" fmla="*/ 475488 h 1188347"/>
                <a:gd name="connsiteX3" fmla="*/ 3733 w 706171"/>
                <a:gd name="connsiteY3" fmla="*/ 1188347 h 1188347"/>
                <a:gd name="connsiteX4" fmla="*/ 0 w 706171"/>
                <a:gd name="connsiteY4" fmla="*/ 0 h 1188347"/>
                <a:gd name="connsiteX0" fmla="*/ 359 w 702798"/>
                <a:gd name="connsiteY0" fmla="*/ 574766 h 1188347"/>
                <a:gd name="connsiteX1" fmla="*/ 702798 w 702798"/>
                <a:gd name="connsiteY1" fmla="*/ 0 h 1188347"/>
                <a:gd name="connsiteX2" fmla="*/ 702798 w 702798"/>
                <a:gd name="connsiteY2" fmla="*/ 475488 h 1188347"/>
                <a:gd name="connsiteX3" fmla="*/ 360 w 702798"/>
                <a:gd name="connsiteY3" fmla="*/ 1188347 h 1188347"/>
                <a:gd name="connsiteX4" fmla="*/ 359 w 702798"/>
                <a:gd name="connsiteY4" fmla="*/ 574766 h 1188347"/>
                <a:gd name="connsiteX0" fmla="*/ 0 w 706171"/>
                <a:gd name="connsiteY0" fmla="*/ 720323 h 1188347"/>
                <a:gd name="connsiteX1" fmla="*/ 706171 w 706171"/>
                <a:gd name="connsiteY1" fmla="*/ 0 h 1188347"/>
                <a:gd name="connsiteX2" fmla="*/ 706171 w 706171"/>
                <a:gd name="connsiteY2" fmla="*/ 475488 h 1188347"/>
                <a:gd name="connsiteX3" fmla="*/ 3733 w 706171"/>
                <a:gd name="connsiteY3" fmla="*/ 1188347 h 1188347"/>
                <a:gd name="connsiteX4" fmla="*/ 0 w 706171"/>
                <a:gd name="connsiteY4" fmla="*/ 720323 h 1188347"/>
                <a:gd name="connsiteX0" fmla="*/ 0 w 736029"/>
                <a:gd name="connsiteY0" fmla="*/ 701661 h 1169685"/>
                <a:gd name="connsiteX1" fmla="*/ 736029 w 736029"/>
                <a:gd name="connsiteY1" fmla="*/ 0 h 1169685"/>
                <a:gd name="connsiteX2" fmla="*/ 706171 w 736029"/>
                <a:gd name="connsiteY2" fmla="*/ 456826 h 1169685"/>
                <a:gd name="connsiteX3" fmla="*/ 3733 w 736029"/>
                <a:gd name="connsiteY3" fmla="*/ 1169685 h 1169685"/>
                <a:gd name="connsiteX4" fmla="*/ 0 w 736029"/>
                <a:gd name="connsiteY4" fmla="*/ 701661 h 1169685"/>
                <a:gd name="connsiteX0" fmla="*/ 0 w 739761"/>
                <a:gd name="connsiteY0" fmla="*/ 701661 h 1169685"/>
                <a:gd name="connsiteX1" fmla="*/ 736029 w 739761"/>
                <a:gd name="connsiteY1" fmla="*/ 0 h 1169685"/>
                <a:gd name="connsiteX2" fmla="*/ 739761 w 739761"/>
                <a:gd name="connsiteY2" fmla="*/ 460558 h 1169685"/>
                <a:gd name="connsiteX3" fmla="*/ 3733 w 739761"/>
                <a:gd name="connsiteY3" fmla="*/ 1169685 h 1169685"/>
                <a:gd name="connsiteX4" fmla="*/ 0 w 739761"/>
                <a:gd name="connsiteY4" fmla="*/ 701661 h 1169685"/>
                <a:gd name="connsiteX0" fmla="*/ 0 w 739761"/>
                <a:gd name="connsiteY0" fmla="*/ 731519 h 1169685"/>
                <a:gd name="connsiteX1" fmla="*/ 736029 w 739761"/>
                <a:gd name="connsiteY1" fmla="*/ 0 h 1169685"/>
                <a:gd name="connsiteX2" fmla="*/ 739761 w 739761"/>
                <a:gd name="connsiteY2" fmla="*/ 460558 h 1169685"/>
                <a:gd name="connsiteX3" fmla="*/ 3733 w 739761"/>
                <a:gd name="connsiteY3" fmla="*/ 1169685 h 1169685"/>
                <a:gd name="connsiteX4" fmla="*/ 0 w 739761"/>
                <a:gd name="connsiteY4" fmla="*/ 731519 h 1169685"/>
                <a:gd name="connsiteX0" fmla="*/ 0 w 739761"/>
                <a:gd name="connsiteY0" fmla="*/ 734857 h 1173023"/>
                <a:gd name="connsiteX1" fmla="*/ 739366 w 739761"/>
                <a:gd name="connsiteY1" fmla="*/ 0 h 1173023"/>
                <a:gd name="connsiteX2" fmla="*/ 739761 w 739761"/>
                <a:gd name="connsiteY2" fmla="*/ 463896 h 1173023"/>
                <a:gd name="connsiteX3" fmla="*/ 3733 w 739761"/>
                <a:gd name="connsiteY3" fmla="*/ 1173023 h 1173023"/>
                <a:gd name="connsiteX4" fmla="*/ 0 w 739761"/>
                <a:gd name="connsiteY4" fmla="*/ 734857 h 117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761" h="1173023">
                  <a:moveTo>
                    <a:pt x="0" y="734857"/>
                  </a:moveTo>
                  <a:lnTo>
                    <a:pt x="739366" y="0"/>
                  </a:lnTo>
                  <a:cubicBezTo>
                    <a:pt x="739498" y="154632"/>
                    <a:pt x="739629" y="309264"/>
                    <a:pt x="739761" y="463896"/>
                  </a:cubicBezTo>
                  <a:lnTo>
                    <a:pt x="3733" y="1173023"/>
                  </a:lnTo>
                  <a:cubicBezTo>
                    <a:pt x="2489" y="776907"/>
                    <a:pt x="1244" y="1130973"/>
                    <a:pt x="0" y="734857"/>
                  </a:cubicBezTo>
                  <a:close/>
                </a:path>
              </a:pathLst>
            </a:custGeom>
            <a:solidFill>
              <a:srgbClr val="0F70C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21020" y="2081756"/>
            <a:ext cx="1837041" cy="1235721"/>
            <a:chOff x="0" y="1020936"/>
            <a:chExt cx="1837041" cy="1235721"/>
          </a:xfrm>
        </p:grpSpPr>
        <p:sp>
          <p:nvSpPr>
            <p:cNvPr id="10" name="Right Arrow 9"/>
            <p:cNvSpPr/>
            <p:nvPr/>
          </p:nvSpPr>
          <p:spPr bwMode="auto">
            <a:xfrm>
              <a:off x="739761" y="1020936"/>
              <a:ext cx="1097280" cy="588475"/>
            </a:xfrm>
            <a:prstGeom prst="rightArrow">
              <a:avLst>
                <a:gd name="adj1" fmla="val 78635"/>
                <a:gd name="adj2" fmla="val 50000"/>
              </a:avLst>
            </a:prstGeom>
            <a:solidFill>
              <a:srgbClr val="EA813A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11" name="Rectangle 13"/>
            <p:cNvSpPr/>
            <p:nvPr/>
          </p:nvSpPr>
          <p:spPr bwMode="auto">
            <a:xfrm>
              <a:off x="0" y="1083634"/>
              <a:ext cx="739761" cy="1173023"/>
            </a:xfrm>
            <a:custGeom>
              <a:avLst/>
              <a:gdLst>
                <a:gd name="connsiteX0" fmla="*/ 0 w 706171"/>
                <a:gd name="connsiteY0" fmla="*/ 0 h 475488"/>
                <a:gd name="connsiteX1" fmla="*/ 706171 w 706171"/>
                <a:gd name="connsiteY1" fmla="*/ 0 h 475488"/>
                <a:gd name="connsiteX2" fmla="*/ 706171 w 706171"/>
                <a:gd name="connsiteY2" fmla="*/ 475488 h 475488"/>
                <a:gd name="connsiteX3" fmla="*/ 0 w 706171"/>
                <a:gd name="connsiteY3" fmla="*/ 475488 h 475488"/>
                <a:gd name="connsiteX4" fmla="*/ 0 w 706171"/>
                <a:gd name="connsiteY4" fmla="*/ 0 h 475488"/>
                <a:gd name="connsiteX0" fmla="*/ 0 w 706171"/>
                <a:gd name="connsiteY0" fmla="*/ 0 h 1188347"/>
                <a:gd name="connsiteX1" fmla="*/ 706171 w 706171"/>
                <a:gd name="connsiteY1" fmla="*/ 0 h 1188347"/>
                <a:gd name="connsiteX2" fmla="*/ 706171 w 706171"/>
                <a:gd name="connsiteY2" fmla="*/ 475488 h 1188347"/>
                <a:gd name="connsiteX3" fmla="*/ 3733 w 706171"/>
                <a:gd name="connsiteY3" fmla="*/ 1188347 h 1188347"/>
                <a:gd name="connsiteX4" fmla="*/ 0 w 706171"/>
                <a:gd name="connsiteY4" fmla="*/ 0 h 1188347"/>
                <a:gd name="connsiteX0" fmla="*/ 359 w 702798"/>
                <a:gd name="connsiteY0" fmla="*/ 574766 h 1188347"/>
                <a:gd name="connsiteX1" fmla="*/ 702798 w 702798"/>
                <a:gd name="connsiteY1" fmla="*/ 0 h 1188347"/>
                <a:gd name="connsiteX2" fmla="*/ 702798 w 702798"/>
                <a:gd name="connsiteY2" fmla="*/ 475488 h 1188347"/>
                <a:gd name="connsiteX3" fmla="*/ 360 w 702798"/>
                <a:gd name="connsiteY3" fmla="*/ 1188347 h 1188347"/>
                <a:gd name="connsiteX4" fmla="*/ 359 w 702798"/>
                <a:gd name="connsiteY4" fmla="*/ 574766 h 1188347"/>
                <a:gd name="connsiteX0" fmla="*/ 0 w 706171"/>
                <a:gd name="connsiteY0" fmla="*/ 720323 h 1188347"/>
                <a:gd name="connsiteX1" fmla="*/ 706171 w 706171"/>
                <a:gd name="connsiteY1" fmla="*/ 0 h 1188347"/>
                <a:gd name="connsiteX2" fmla="*/ 706171 w 706171"/>
                <a:gd name="connsiteY2" fmla="*/ 475488 h 1188347"/>
                <a:gd name="connsiteX3" fmla="*/ 3733 w 706171"/>
                <a:gd name="connsiteY3" fmla="*/ 1188347 h 1188347"/>
                <a:gd name="connsiteX4" fmla="*/ 0 w 706171"/>
                <a:gd name="connsiteY4" fmla="*/ 720323 h 1188347"/>
                <a:gd name="connsiteX0" fmla="*/ 0 w 736029"/>
                <a:gd name="connsiteY0" fmla="*/ 701661 h 1169685"/>
                <a:gd name="connsiteX1" fmla="*/ 736029 w 736029"/>
                <a:gd name="connsiteY1" fmla="*/ 0 h 1169685"/>
                <a:gd name="connsiteX2" fmla="*/ 706171 w 736029"/>
                <a:gd name="connsiteY2" fmla="*/ 456826 h 1169685"/>
                <a:gd name="connsiteX3" fmla="*/ 3733 w 736029"/>
                <a:gd name="connsiteY3" fmla="*/ 1169685 h 1169685"/>
                <a:gd name="connsiteX4" fmla="*/ 0 w 736029"/>
                <a:gd name="connsiteY4" fmla="*/ 701661 h 1169685"/>
                <a:gd name="connsiteX0" fmla="*/ 0 w 739761"/>
                <a:gd name="connsiteY0" fmla="*/ 701661 h 1169685"/>
                <a:gd name="connsiteX1" fmla="*/ 736029 w 739761"/>
                <a:gd name="connsiteY1" fmla="*/ 0 h 1169685"/>
                <a:gd name="connsiteX2" fmla="*/ 739761 w 739761"/>
                <a:gd name="connsiteY2" fmla="*/ 460558 h 1169685"/>
                <a:gd name="connsiteX3" fmla="*/ 3733 w 739761"/>
                <a:gd name="connsiteY3" fmla="*/ 1169685 h 1169685"/>
                <a:gd name="connsiteX4" fmla="*/ 0 w 739761"/>
                <a:gd name="connsiteY4" fmla="*/ 701661 h 1169685"/>
                <a:gd name="connsiteX0" fmla="*/ 0 w 739761"/>
                <a:gd name="connsiteY0" fmla="*/ 731519 h 1169685"/>
                <a:gd name="connsiteX1" fmla="*/ 736029 w 739761"/>
                <a:gd name="connsiteY1" fmla="*/ 0 h 1169685"/>
                <a:gd name="connsiteX2" fmla="*/ 739761 w 739761"/>
                <a:gd name="connsiteY2" fmla="*/ 460558 h 1169685"/>
                <a:gd name="connsiteX3" fmla="*/ 3733 w 739761"/>
                <a:gd name="connsiteY3" fmla="*/ 1169685 h 1169685"/>
                <a:gd name="connsiteX4" fmla="*/ 0 w 739761"/>
                <a:gd name="connsiteY4" fmla="*/ 731519 h 1169685"/>
                <a:gd name="connsiteX0" fmla="*/ 0 w 739761"/>
                <a:gd name="connsiteY0" fmla="*/ 734857 h 1173023"/>
                <a:gd name="connsiteX1" fmla="*/ 739366 w 739761"/>
                <a:gd name="connsiteY1" fmla="*/ 0 h 1173023"/>
                <a:gd name="connsiteX2" fmla="*/ 739761 w 739761"/>
                <a:gd name="connsiteY2" fmla="*/ 463896 h 1173023"/>
                <a:gd name="connsiteX3" fmla="*/ 3733 w 739761"/>
                <a:gd name="connsiteY3" fmla="*/ 1173023 h 1173023"/>
                <a:gd name="connsiteX4" fmla="*/ 0 w 739761"/>
                <a:gd name="connsiteY4" fmla="*/ 734857 h 117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761" h="1173023">
                  <a:moveTo>
                    <a:pt x="0" y="734857"/>
                  </a:moveTo>
                  <a:lnTo>
                    <a:pt x="739366" y="0"/>
                  </a:lnTo>
                  <a:cubicBezTo>
                    <a:pt x="739498" y="154632"/>
                    <a:pt x="739629" y="309264"/>
                    <a:pt x="739761" y="463896"/>
                  </a:cubicBezTo>
                  <a:lnTo>
                    <a:pt x="3733" y="1173023"/>
                  </a:lnTo>
                  <a:cubicBezTo>
                    <a:pt x="2489" y="776907"/>
                    <a:pt x="1244" y="1130973"/>
                    <a:pt x="0" y="734857"/>
                  </a:cubicBezTo>
                  <a:close/>
                </a:path>
              </a:pathLst>
            </a:custGeom>
            <a:solidFill>
              <a:srgbClr val="CB6015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 bwMode="auto">
          <a:xfrm>
            <a:off x="2175635" y="825207"/>
            <a:ext cx="0" cy="588475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2175635" y="1447917"/>
            <a:ext cx="0" cy="588475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0F70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175635" y="2070625"/>
            <a:ext cx="0" cy="588475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CB601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314334" y="912519"/>
            <a:ext cx="47000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baseline="0" dirty="0">
                <a:solidFill>
                  <a:srgbClr val="13386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7659" y="934476"/>
            <a:ext cx="314489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400"/>
              </a:spcAft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Metadata from CSV (Delimited) file.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14334" y="1589254"/>
            <a:ext cx="470000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baseline="0" dirty="0">
                <a:solidFill>
                  <a:srgbClr val="0F70C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88372" y="1632486"/>
            <a:ext cx="221233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dirty="0"/>
              <a:t>Metadata from XML file.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694" y="2160951"/>
            <a:ext cx="470000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baseline="0" dirty="0">
                <a:solidFill>
                  <a:srgbClr val="CB601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88372" y="2199026"/>
            <a:ext cx="28795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dirty="0"/>
              <a:t>Metadata from Database Tables.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8372" y="2840495"/>
            <a:ext cx="237763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400"/>
              </a:spcAft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Metadata from Excel Files.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-17705" y="2708229"/>
            <a:ext cx="1837041" cy="1235721"/>
            <a:chOff x="0" y="1020936"/>
            <a:chExt cx="1837041" cy="1235721"/>
          </a:xfrm>
        </p:grpSpPr>
        <p:sp>
          <p:nvSpPr>
            <p:cNvPr id="32" name="Right Arrow 3"/>
            <p:cNvSpPr/>
            <p:nvPr/>
          </p:nvSpPr>
          <p:spPr bwMode="auto">
            <a:xfrm>
              <a:off x="739761" y="1020936"/>
              <a:ext cx="1097280" cy="588475"/>
            </a:xfrm>
            <a:prstGeom prst="rightArrow">
              <a:avLst>
                <a:gd name="adj1" fmla="val 78635"/>
                <a:gd name="adj2" fmla="val 50000"/>
              </a:avLst>
            </a:prstGeom>
            <a:solidFill>
              <a:srgbClr val="194A9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33" name="Rectangle 13"/>
            <p:cNvSpPr/>
            <p:nvPr/>
          </p:nvSpPr>
          <p:spPr bwMode="auto">
            <a:xfrm>
              <a:off x="0" y="1083634"/>
              <a:ext cx="739761" cy="1173023"/>
            </a:xfrm>
            <a:custGeom>
              <a:avLst/>
              <a:gdLst>
                <a:gd name="connsiteX0" fmla="*/ 0 w 706171"/>
                <a:gd name="connsiteY0" fmla="*/ 0 h 475488"/>
                <a:gd name="connsiteX1" fmla="*/ 706171 w 706171"/>
                <a:gd name="connsiteY1" fmla="*/ 0 h 475488"/>
                <a:gd name="connsiteX2" fmla="*/ 706171 w 706171"/>
                <a:gd name="connsiteY2" fmla="*/ 475488 h 475488"/>
                <a:gd name="connsiteX3" fmla="*/ 0 w 706171"/>
                <a:gd name="connsiteY3" fmla="*/ 475488 h 475488"/>
                <a:gd name="connsiteX4" fmla="*/ 0 w 706171"/>
                <a:gd name="connsiteY4" fmla="*/ 0 h 475488"/>
                <a:gd name="connsiteX0" fmla="*/ 0 w 706171"/>
                <a:gd name="connsiteY0" fmla="*/ 0 h 1188347"/>
                <a:gd name="connsiteX1" fmla="*/ 706171 w 706171"/>
                <a:gd name="connsiteY1" fmla="*/ 0 h 1188347"/>
                <a:gd name="connsiteX2" fmla="*/ 706171 w 706171"/>
                <a:gd name="connsiteY2" fmla="*/ 475488 h 1188347"/>
                <a:gd name="connsiteX3" fmla="*/ 3733 w 706171"/>
                <a:gd name="connsiteY3" fmla="*/ 1188347 h 1188347"/>
                <a:gd name="connsiteX4" fmla="*/ 0 w 706171"/>
                <a:gd name="connsiteY4" fmla="*/ 0 h 1188347"/>
                <a:gd name="connsiteX0" fmla="*/ 359 w 702798"/>
                <a:gd name="connsiteY0" fmla="*/ 574766 h 1188347"/>
                <a:gd name="connsiteX1" fmla="*/ 702798 w 702798"/>
                <a:gd name="connsiteY1" fmla="*/ 0 h 1188347"/>
                <a:gd name="connsiteX2" fmla="*/ 702798 w 702798"/>
                <a:gd name="connsiteY2" fmla="*/ 475488 h 1188347"/>
                <a:gd name="connsiteX3" fmla="*/ 360 w 702798"/>
                <a:gd name="connsiteY3" fmla="*/ 1188347 h 1188347"/>
                <a:gd name="connsiteX4" fmla="*/ 359 w 702798"/>
                <a:gd name="connsiteY4" fmla="*/ 574766 h 1188347"/>
                <a:gd name="connsiteX0" fmla="*/ 0 w 706171"/>
                <a:gd name="connsiteY0" fmla="*/ 720323 h 1188347"/>
                <a:gd name="connsiteX1" fmla="*/ 706171 w 706171"/>
                <a:gd name="connsiteY1" fmla="*/ 0 h 1188347"/>
                <a:gd name="connsiteX2" fmla="*/ 706171 w 706171"/>
                <a:gd name="connsiteY2" fmla="*/ 475488 h 1188347"/>
                <a:gd name="connsiteX3" fmla="*/ 3733 w 706171"/>
                <a:gd name="connsiteY3" fmla="*/ 1188347 h 1188347"/>
                <a:gd name="connsiteX4" fmla="*/ 0 w 706171"/>
                <a:gd name="connsiteY4" fmla="*/ 720323 h 1188347"/>
                <a:gd name="connsiteX0" fmla="*/ 0 w 736029"/>
                <a:gd name="connsiteY0" fmla="*/ 701661 h 1169685"/>
                <a:gd name="connsiteX1" fmla="*/ 736029 w 736029"/>
                <a:gd name="connsiteY1" fmla="*/ 0 h 1169685"/>
                <a:gd name="connsiteX2" fmla="*/ 706171 w 736029"/>
                <a:gd name="connsiteY2" fmla="*/ 456826 h 1169685"/>
                <a:gd name="connsiteX3" fmla="*/ 3733 w 736029"/>
                <a:gd name="connsiteY3" fmla="*/ 1169685 h 1169685"/>
                <a:gd name="connsiteX4" fmla="*/ 0 w 736029"/>
                <a:gd name="connsiteY4" fmla="*/ 701661 h 1169685"/>
                <a:gd name="connsiteX0" fmla="*/ 0 w 739761"/>
                <a:gd name="connsiteY0" fmla="*/ 701661 h 1169685"/>
                <a:gd name="connsiteX1" fmla="*/ 736029 w 739761"/>
                <a:gd name="connsiteY1" fmla="*/ 0 h 1169685"/>
                <a:gd name="connsiteX2" fmla="*/ 739761 w 739761"/>
                <a:gd name="connsiteY2" fmla="*/ 460558 h 1169685"/>
                <a:gd name="connsiteX3" fmla="*/ 3733 w 739761"/>
                <a:gd name="connsiteY3" fmla="*/ 1169685 h 1169685"/>
                <a:gd name="connsiteX4" fmla="*/ 0 w 739761"/>
                <a:gd name="connsiteY4" fmla="*/ 701661 h 1169685"/>
                <a:gd name="connsiteX0" fmla="*/ 0 w 739761"/>
                <a:gd name="connsiteY0" fmla="*/ 731519 h 1169685"/>
                <a:gd name="connsiteX1" fmla="*/ 736029 w 739761"/>
                <a:gd name="connsiteY1" fmla="*/ 0 h 1169685"/>
                <a:gd name="connsiteX2" fmla="*/ 739761 w 739761"/>
                <a:gd name="connsiteY2" fmla="*/ 460558 h 1169685"/>
                <a:gd name="connsiteX3" fmla="*/ 3733 w 739761"/>
                <a:gd name="connsiteY3" fmla="*/ 1169685 h 1169685"/>
                <a:gd name="connsiteX4" fmla="*/ 0 w 739761"/>
                <a:gd name="connsiteY4" fmla="*/ 731519 h 1169685"/>
                <a:gd name="connsiteX0" fmla="*/ 0 w 739761"/>
                <a:gd name="connsiteY0" fmla="*/ 734857 h 1173023"/>
                <a:gd name="connsiteX1" fmla="*/ 739366 w 739761"/>
                <a:gd name="connsiteY1" fmla="*/ 0 h 1173023"/>
                <a:gd name="connsiteX2" fmla="*/ 739761 w 739761"/>
                <a:gd name="connsiteY2" fmla="*/ 463896 h 1173023"/>
                <a:gd name="connsiteX3" fmla="*/ 3733 w 739761"/>
                <a:gd name="connsiteY3" fmla="*/ 1173023 h 1173023"/>
                <a:gd name="connsiteX4" fmla="*/ 0 w 739761"/>
                <a:gd name="connsiteY4" fmla="*/ 734857 h 117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761" h="1173023">
                  <a:moveTo>
                    <a:pt x="0" y="734857"/>
                  </a:moveTo>
                  <a:lnTo>
                    <a:pt x="739366" y="0"/>
                  </a:lnTo>
                  <a:cubicBezTo>
                    <a:pt x="739498" y="154632"/>
                    <a:pt x="739629" y="309264"/>
                    <a:pt x="739761" y="463896"/>
                  </a:cubicBezTo>
                  <a:lnTo>
                    <a:pt x="3733" y="1173023"/>
                  </a:lnTo>
                  <a:cubicBezTo>
                    <a:pt x="2489" y="776907"/>
                    <a:pt x="1244" y="1130973"/>
                    <a:pt x="0" y="734857"/>
                  </a:cubicBezTo>
                  <a:close/>
                </a:path>
              </a:pathLst>
            </a:custGeom>
            <a:solidFill>
              <a:srgbClr val="13386E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-17705" y="3330926"/>
            <a:ext cx="1837041" cy="1235721"/>
            <a:chOff x="0" y="1020936"/>
            <a:chExt cx="1837041" cy="1235721"/>
          </a:xfrm>
        </p:grpSpPr>
        <p:sp>
          <p:nvSpPr>
            <p:cNvPr id="35" name="Right Arrow 6"/>
            <p:cNvSpPr/>
            <p:nvPr/>
          </p:nvSpPr>
          <p:spPr bwMode="auto">
            <a:xfrm>
              <a:off x="739761" y="1020936"/>
              <a:ext cx="1097280" cy="588475"/>
            </a:xfrm>
            <a:prstGeom prst="rightArrow">
              <a:avLst>
                <a:gd name="adj1" fmla="val 78635"/>
                <a:gd name="adj2" fmla="val 50000"/>
              </a:avLst>
            </a:prstGeom>
            <a:solidFill>
              <a:srgbClr val="178CED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36" name="Rectangle 13"/>
            <p:cNvSpPr/>
            <p:nvPr/>
          </p:nvSpPr>
          <p:spPr bwMode="auto">
            <a:xfrm>
              <a:off x="0" y="1083634"/>
              <a:ext cx="739761" cy="1173023"/>
            </a:xfrm>
            <a:custGeom>
              <a:avLst/>
              <a:gdLst>
                <a:gd name="connsiteX0" fmla="*/ 0 w 706171"/>
                <a:gd name="connsiteY0" fmla="*/ 0 h 475488"/>
                <a:gd name="connsiteX1" fmla="*/ 706171 w 706171"/>
                <a:gd name="connsiteY1" fmla="*/ 0 h 475488"/>
                <a:gd name="connsiteX2" fmla="*/ 706171 w 706171"/>
                <a:gd name="connsiteY2" fmla="*/ 475488 h 475488"/>
                <a:gd name="connsiteX3" fmla="*/ 0 w 706171"/>
                <a:gd name="connsiteY3" fmla="*/ 475488 h 475488"/>
                <a:gd name="connsiteX4" fmla="*/ 0 w 706171"/>
                <a:gd name="connsiteY4" fmla="*/ 0 h 475488"/>
                <a:gd name="connsiteX0" fmla="*/ 0 w 706171"/>
                <a:gd name="connsiteY0" fmla="*/ 0 h 1188347"/>
                <a:gd name="connsiteX1" fmla="*/ 706171 w 706171"/>
                <a:gd name="connsiteY1" fmla="*/ 0 h 1188347"/>
                <a:gd name="connsiteX2" fmla="*/ 706171 w 706171"/>
                <a:gd name="connsiteY2" fmla="*/ 475488 h 1188347"/>
                <a:gd name="connsiteX3" fmla="*/ 3733 w 706171"/>
                <a:gd name="connsiteY3" fmla="*/ 1188347 h 1188347"/>
                <a:gd name="connsiteX4" fmla="*/ 0 w 706171"/>
                <a:gd name="connsiteY4" fmla="*/ 0 h 1188347"/>
                <a:gd name="connsiteX0" fmla="*/ 359 w 702798"/>
                <a:gd name="connsiteY0" fmla="*/ 574766 h 1188347"/>
                <a:gd name="connsiteX1" fmla="*/ 702798 w 702798"/>
                <a:gd name="connsiteY1" fmla="*/ 0 h 1188347"/>
                <a:gd name="connsiteX2" fmla="*/ 702798 w 702798"/>
                <a:gd name="connsiteY2" fmla="*/ 475488 h 1188347"/>
                <a:gd name="connsiteX3" fmla="*/ 360 w 702798"/>
                <a:gd name="connsiteY3" fmla="*/ 1188347 h 1188347"/>
                <a:gd name="connsiteX4" fmla="*/ 359 w 702798"/>
                <a:gd name="connsiteY4" fmla="*/ 574766 h 1188347"/>
                <a:gd name="connsiteX0" fmla="*/ 0 w 706171"/>
                <a:gd name="connsiteY0" fmla="*/ 720323 h 1188347"/>
                <a:gd name="connsiteX1" fmla="*/ 706171 w 706171"/>
                <a:gd name="connsiteY1" fmla="*/ 0 h 1188347"/>
                <a:gd name="connsiteX2" fmla="*/ 706171 w 706171"/>
                <a:gd name="connsiteY2" fmla="*/ 475488 h 1188347"/>
                <a:gd name="connsiteX3" fmla="*/ 3733 w 706171"/>
                <a:gd name="connsiteY3" fmla="*/ 1188347 h 1188347"/>
                <a:gd name="connsiteX4" fmla="*/ 0 w 706171"/>
                <a:gd name="connsiteY4" fmla="*/ 720323 h 1188347"/>
                <a:gd name="connsiteX0" fmla="*/ 0 w 736029"/>
                <a:gd name="connsiteY0" fmla="*/ 701661 h 1169685"/>
                <a:gd name="connsiteX1" fmla="*/ 736029 w 736029"/>
                <a:gd name="connsiteY1" fmla="*/ 0 h 1169685"/>
                <a:gd name="connsiteX2" fmla="*/ 706171 w 736029"/>
                <a:gd name="connsiteY2" fmla="*/ 456826 h 1169685"/>
                <a:gd name="connsiteX3" fmla="*/ 3733 w 736029"/>
                <a:gd name="connsiteY3" fmla="*/ 1169685 h 1169685"/>
                <a:gd name="connsiteX4" fmla="*/ 0 w 736029"/>
                <a:gd name="connsiteY4" fmla="*/ 701661 h 1169685"/>
                <a:gd name="connsiteX0" fmla="*/ 0 w 739761"/>
                <a:gd name="connsiteY0" fmla="*/ 701661 h 1169685"/>
                <a:gd name="connsiteX1" fmla="*/ 736029 w 739761"/>
                <a:gd name="connsiteY1" fmla="*/ 0 h 1169685"/>
                <a:gd name="connsiteX2" fmla="*/ 739761 w 739761"/>
                <a:gd name="connsiteY2" fmla="*/ 460558 h 1169685"/>
                <a:gd name="connsiteX3" fmla="*/ 3733 w 739761"/>
                <a:gd name="connsiteY3" fmla="*/ 1169685 h 1169685"/>
                <a:gd name="connsiteX4" fmla="*/ 0 w 739761"/>
                <a:gd name="connsiteY4" fmla="*/ 701661 h 1169685"/>
                <a:gd name="connsiteX0" fmla="*/ 0 w 739761"/>
                <a:gd name="connsiteY0" fmla="*/ 731519 h 1169685"/>
                <a:gd name="connsiteX1" fmla="*/ 736029 w 739761"/>
                <a:gd name="connsiteY1" fmla="*/ 0 h 1169685"/>
                <a:gd name="connsiteX2" fmla="*/ 739761 w 739761"/>
                <a:gd name="connsiteY2" fmla="*/ 460558 h 1169685"/>
                <a:gd name="connsiteX3" fmla="*/ 3733 w 739761"/>
                <a:gd name="connsiteY3" fmla="*/ 1169685 h 1169685"/>
                <a:gd name="connsiteX4" fmla="*/ 0 w 739761"/>
                <a:gd name="connsiteY4" fmla="*/ 731519 h 1169685"/>
                <a:gd name="connsiteX0" fmla="*/ 0 w 739761"/>
                <a:gd name="connsiteY0" fmla="*/ 734857 h 1173023"/>
                <a:gd name="connsiteX1" fmla="*/ 739366 w 739761"/>
                <a:gd name="connsiteY1" fmla="*/ 0 h 1173023"/>
                <a:gd name="connsiteX2" fmla="*/ 739761 w 739761"/>
                <a:gd name="connsiteY2" fmla="*/ 463896 h 1173023"/>
                <a:gd name="connsiteX3" fmla="*/ 3733 w 739761"/>
                <a:gd name="connsiteY3" fmla="*/ 1173023 h 1173023"/>
                <a:gd name="connsiteX4" fmla="*/ 0 w 739761"/>
                <a:gd name="connsiteY4" fmla="*/ 734857 h 117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761" h="1173023">
                  <a:moveTo>
                    <a:pt x="0" y="734857"/>
                  </a:moveTo>
                  <a:lnTo>
                    <a:pt x="739366" y="0"/>
                  </a:lnTo>
                  <a:cubicBezTo>
                    <a:pt x="739498" y="154632"/>
                    <a:pt x="739629" y="309264"/>
                    <a:pt x="739761" y="463896"/>
                  </a:cubicBezTo>
                  <a:lnTo>
                    <a:pt x="3733" y="1173023"/>
                  </a:lnTo>
                  <a:cubicBezTo>
                    <a:pt x="2489" y="776907"/>
                    <a:pt x="1244" y="1130973"/>
                    <a:pt x="0" y="734857"/>
                  </a:cubicBezTo>
                  <a:close/>
                </a:path>
              </a:pathLst>
            </a:custGeom>
            <a:solidFill>
              <a:srgbClr val="0F70C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 bwMode="auto">
          <a:xfrm>
            <a:off x="2178950" y="2707017"/>
            <a:ext cx="0" cy="588475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>
            <a:off x="2178950" y="3319787"/>
            <a:ext cx="0" cy="588475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0F70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317650" y="2794329"/>
            <a:ext cx="470000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baseline="0" dirty="0">
                <a:solidFill>
                  <a:srgbClr val="13386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17649" y="3421368"/>
            <a:ext cx="470000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baseline="0" dirty="0">
                <a:solidFill>
                  <a:srgbClr val="0F70C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3658" y="3444747"/>
            <a:ext cx="238706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400"/>
              </a:spcAft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Metadata from JSON Files.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 bwMode="gray">
          <a:xfrm>
            <a:off x="3494217" y="238292"/>
            <a:ext cx="4858672" cy="443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sz="2400" b="1" kern="0"/>
              <a:t>Creating Metadata in the Repository</a:t>
            </a:r>
            <a:endParaRPr lang="en-IN" sz="2400" b="1" kern="0" dirty="0"/>
          </a:p>
        </p:txBody>
      </p:sp>
    </p:spTree>
    <p:extLst>
      <p:ext uri="{BB962C8B-B14F-4D97-AF65-F5344CB8AC3E}">
        <p14:creationId xmlns:p14="http://schemas.microsoft.com/office/powerpoint/2010/main" val="2850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67544" y="13807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4400" dirty="0"/>
              <a:t>Metadata from CSV (Delimited) file.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877245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IN" kern="0" dirty="0"/>
              <a:t>Create a Repository Metadata for Delimited file from </a:t>
            </a:r>
            <a:r>
              <a:rPr lang="en-IN" b="1" i="1" kern="0" dirty="0">
                <a:solidFill>
                  <a:srgbClr val="FF0000"/>
                </a:solidFill>
              </a:rPr>
              <a:t>US_STATES.csv </a:t>
            </a:r>
            <a:r>
              <a:rPr lang="en-IN" kern="0" dirty="0"/>
              <a:t>file. Snap shot of file below:</a:t>
            </a: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70896"/>
            <a:ext cx="40005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tangle 89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530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/>
          </p:cNvSpPr>
          <p:nvPr/>
        </p:nvSpPr>
        <p:spPr bwMode="gray">
          <a:xfrm>
            <a:off x="457200" y="54164"/>
            <a:ext cx="8229600" cy="7223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>
              <a:spcAft>
                <a:spcPts val="400"/>
              </a:spcAft>
            </a:pPr>
            <a:r>
              <a:rPr lang="en-IN" sz="4400" kern="0" dirty="0"/>
              <a:t>Metadata from XML file.</a:t>
            </a:r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457200" y="704867"/>
            <a:ext cx="8229600" cy="1152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Create a Repository Metadata for XML from </a:t>
            </a:r>
            <a:r>
              <a:rPr lang="en-IN" b="1" i="1" dirty="0">
                <a:solidFill>
                  <a:srgbClr val="FF0000"/>
                </a:solidFill>
              </a:rPr>
              <a:t>US_STATES.XML </a:t>
            </a:r>
            <a:r>
              <a:rPr lang="en-IN" dirty="0"/>
              <a:t>and </a:t>
            </a:r>
            <a:r>
              <a:rPr lang="en-IN" b="1" i="1" dirty="0">
                <a:solidFill>
                  <a:srgbClr val="FF0000"/>
                </a:solidFill>
              </a:rPr>
              <a:t>EMPLOYEE.xml</a:t>
            </a:r>
            <a:r>
              <a:rPr lang="en-IN" dirty="0"/>
              <a:t> file.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786" y="972676"/>
            <a:ext cx="26955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8210" y="1018813"/>
            <a:ext cx="2638425" cy="369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" name="Rectangle 126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6534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4400" dirty="0"/>
              <a:t>Metadata from Excel Files.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5252" y="615010"/>
            <a:ext cx="8229600" cy="936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Create a Repository Metadata for Excel files from </a:t>
            </a:r>
            <a:r>
              <a:rPr lang="en-IN" b="1" i="1" dirty="0">
                <a:solidFill>
                  <a:srgbClr val="FF0000"/>
                </a:solidFill>
              </a:rPr>
              <a:t>EMPLOYEE.xlsx </a:t>
            </a:r>
            <a:r>
              <a:rPr lang="en-IN" dirty="0"/>
              <a:t>file.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0001"/>
            <a:ext cx="80010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123728" y="648161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19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59431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4400" dirty="0"/>
              <a:t>Metadata from JSON Files.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59431" y="712231"/>
            <a:ext cx="8229600" cy="936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Create a Repository Metadata for Excel files from </a:t>
            </a:r>
            <a:r>
              <a:rPr lang="en-IN" b="1" i="1" dirty="0" err="1">
                <a:solidFill>
                  <a:srgbClr val="FF0000"/>
                </a:solidFill>
              </a:rPr>
              <a:t>EMPLOYEE.json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file.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80283"/>
            <a:ext cx="36004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401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8115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4400" dirty="0"/>
              <a:t>Metadata from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53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Create a Repository Metadata for Database Connection from </a:t>
            </a:r>
            <a:r>
              <a:rPr lang="en-IN" dirty="0" err="1"/>
              <a:t>MySQL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world</a:t>
            </a:r>
            <a:r>
              <a:rPr lang="en-IN" dirty="0"/>
              <a:t> database and retrieve schema for following tables:</a:t>
            </a:r>
          </a:p>
          <a:p>
            <a:pPr>
              <a:buNone/>
            </a:pPr>
            <a:endParaRPr lang="en-IN" dirty="0"/>
          </a:p>
          <a:p>
            <a:pPr lvl="1"/>
            <a:r>
              <a:rPr lang="en-IN" dirty="0"/>
              <a:t>City</a:t>
            </a:r>
          </a:p>
          <a:p>
            <a:pPr lvl="1"/>
            <a:r>
              <a:rPr lang="en-IN" dirty="0"/>
              <a:t>Country</a:t>
            </a:r>
          </a:p>
          <a:p>
            <a:pPr lvl="1"/>
            <a:r>
              <a:rPr lang="en-IN" dirty="0" err="1"/>
              <a:t>CountryLanguage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23728" y="5736174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811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2773488" y="1484582"/>
            <a:ext cx="3453008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sz="2800" b="1" kern="0" dirty="0"/>
              <a:t>Questions?</a:t>
            </a:r>
            <a:endParaRPr lang="en-IN" sz="2800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3834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7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>
            <a:alpha val="89803"/>
          </a:srgbClr>
        </a:solidFill>
        <a:ln>
          <a:noFill/>
        </a:ln>
        <a:extLst/>
      </a:spPr>
      <a:bodyPr/>
      <a:lstStyle>
        <a:defPPr algn="l">
          <a:defRPr sz="1800" b="1">
            <a:solidFill>
              <a:srgbClr val="FFCB05"/>
            </a:solidFill>
            <a:latin typeface="Calibri" pitchFamily="34" charset="0"/>
            <a:ea typeface="+mn-ea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ath xmlns="15b50f1c-fe35-411b-97c8-2d455c688f70">Competence - Technology Competence - Data Appliances</Path>
    <Industry xmlns="8106f984-e4b1-4b7b-87ad-03bde39b99bc">ALL</Industry>
    <Type_x0020_of_x0020_Project xmlns="8106f984-e4b1-4b7b-87ad-03bde39b99bc">ALL</Type_x0020_of_x0020_Project>
    <Technology xmlns="8106f984-e4b1-4b7b-87ad-03bde39b99bc">
      <Value>MongoDB</Value>
    </Technology>
    <Service_x0020_Offerings xmlns="8106f984-e4b1-4b7b-87ad-03bde39b99bc">
      <Value>Data Warehouse / Data appliances</Value>
      <Value>Big data</Value>
    </Service_x0020_Offerings>
    <Type_x0020_of_x0020_Content xmlns="8106f984-e4b1-4b7b-87ad-03bde39b99bc">
      <Value>Technology Capability / Competence</Value>
    </Type_x0020_of_x0020_Conten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0D4CB51882E44822A7987C79C32DA" ma:contentTypeVersion="9" ma:contentTypeDescription="Create a new document." ma:contentTypeScope="" ma:versionID="268d7d5dd9b2c3741d2ad41b627c3cf9">
  <xsd:schema xmlns:xsd="http://www.w3.org/2001/XMLSchema" xmlns:xs="http://www.w3.org/2001/XMLSchema" xmlns:p="http://schemas.microsoft.com/office/2006/metadata/properties" xmlns:ns2="15b50f1c-fe35-411b-97c8-2d455c688f70" xmlns:ns3="8106f984-e4b1-4b7b-87ad-03bde39b99bc" targetNamespace="http://schemas.microsoft.com/office/2006/metadata/properties" ma:root="true" ma:fieldsID="7f567a18660022c5d3520c936c61ac57" ns2:_="" ns3:_="">
    <xsd:import namespace="15b50f1c-fe35-411b-97c8-2d455c688f70"/>
    <xsd:import namespace="8106f984-e4b1-4b7b-87ad-03bde39b99bc"/>
    <xsd:element name="properties">
      <xsd:complexType>
        <xsd:sequence>
          <xsd:element name="documentManagement">
            <xsd:complexType>
              <xsd:all>
                <xsd:element ref="ns2:Path" minOccurs="0"/>
                <xsd:element ref="ns3:Industry" minOccurs="0"/>
                <xsd:element ref="ns3:Technology" minOccurs="0"/>
                <xsd:element ref="ns3:Type_x0020_of_x0020_Project" minOccurs="0"/>
                <xsd:element ref="ns3:Service_x0020_Offerings" minOccurs="0"/>
                <xsd:element ref="ns3:Type_x0020_of_x0020_Cont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50f1c-fe35-411b-97c8-2d455c688f70" elementFormDefault="qualified">
    <xsd:import namespace="http://schemas.microsoft.com/office/2006/documentManagement/types"/>
    <xsd:import namespace="http://schemas.microsoft.com/office/infopath/2007/PartnerControls"/>
    <xsd:element name="Path" ma:index="8" nillable="true" ma:displayName="Path" ma:internalName="Pa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6f984-e4b1-4b7b-87ad-03bde39b99bc" elementFormDefault="qualified">
    <xsd:import namespace="http://schemas.microsoft.com/office/2006/documentManagement/types"/>
    <xsd:import namespace="http://schemas.microsoft.com/office/infopath/2007/PartnerControls"/>
    <xsd:element name="Industry" ma:index="9" nillable="true" ma:displayName="Industry" ma:default="CPG / Retail / Pharmaceuticals / Life science" ma:format="Dropdown" ma:internalName="Industry">
      <xsd:simpleType>
        <xsd:restriction base="dms:Choice">
          <xsd:enumeration value="CPG / Retail / Pharmaceuticals / Life science"/>
          <xsd:enumeration value="Media and Entertainment"/>
          <xsd:enumeration value="Banking and Financial Services"/>
          <xsd:enumeration value="Insurance"/>
          <xsd:enumeration value="Oil and Gas"/>
          <xsd:enumeration value="Manufacturing"/>
          <xsd:enumeration value="Governmental Organizations"/>
          <xsd:enumeration value="Utilities"/>
          <xsd:enumeration value="ALL"/>
        </xsd:restriction>
      </xsd:simpleType>
    </xsd:element>
    <xsd:element name="Technology" ma:index="10" nillable="true" ma:displayName="Technology" ma:default="Ab Initio" ma:internalName="Technolog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 Initio"/>
                    <xsd:enumeration value="Actuate / BIRT"/>
                    <xsd:enumeration value="AWS RedShift"/>
                    <xsd:enumeration value="Cloudera"/>
                    <xsd:enumeration value="Cognos"/>
                    <xsd:enumeration value="Cognos TM1"/>
                    <xsd:enumeration value="Crystal Reports"/>
                    <xsd:enumeration value="Hadoop"/>
                    <xsd:enumeration value="Hbase"/>
                    <xsd:enumeration value="Hortonworks"/>
                    <xsd:enumeration value="Hyperion"/>
                    <xsd:enumeration value="IBM Infosphere DataStage"/>
                    <xsd:enumeration value="IBM Netezza"/>
                    <xsd:enumeration value="Informatica"/>
                    <xsd:enumeration value="Kafka"/>
                    <xsd:enumeration value="Khalix LongView"/>
                    <xsd:enumeration value="Lexis Nexis HPCC"/>
                    <xsd:enumeration value="MapR"/>
                    <xsd:enumeration value="Microsoft Azure"/>
                    <xsd:enumeration value="Microsoft PowerBI"/>
                    <xsd:enumeration value="Microsoft SQL"/>
                    <xsd:enumeration value="Microsoft SSAS"/>
                    <xsd:enumeration value="Microsoft SSIS"/>
                    <xsd:enumeration value="Microsoft SSRS"/>
                    <xsd:enumeration value="Microstrategy"/>
                    <xsd:enumeration value="MongoDB"/>
                    <xsd:enumeration value="Mosaic Decisions"/>
                    <xsd:enumeration value="Oracle"/>
                    <xsd:enumeration value="Oracle OBIEE"/>
                    <xsd:enumeration value="Python"/>
                    <xsd:enumeration value="QlikSense"/>
                    <xsd:enumeration value="QlikView"/>
                    <xsd:enumeration value="R"/>
                    <xsd:enumeration value="Reltio"/>
                    <xsd:enumeration value="Riversand"/>
                    <xsd:enumeration value="SAP Business Objects"/>
                    <xsd:enumeration value="SAP DI"/>
                    <xsd:enumeration value="SAP HANA"/>
                    <xsd:enumeration value="SAS BI Dashboard"/>
                    <xsd:enumeration value="SAS E Miner"/>
                    <xsd:enumeration value="SAS Enterprise Guide"/>
                    <xsd:enumeration value="SAS Information Map Studio"/>
                    <xsd:enumeration value="SAS Macros"/>
                    <xsd:enumeration value="SAS Web Report Studio"/>
                    <xsd:enumeration value="SolR"/>
                    <xsd:enumeration value="Spark"/>
                    <xsd:enumeration value="Splunk"/>
                    <xsd:enumeration value="SPSS"/>
                    <xsd:enumeration value="Sqoop"/>
                    <xsd:enumeration value="Tableau"/>
                    <xsd:enumeration value="TalenD"/>
                    <xsd:enumeration value="Teradata"/>
                    <xsd:enumeration value="Tibco Spotfir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Type_x0020_of_x0020_Project" ma:index="11" nillable="true" ma:displayName="Type of Project" ma:default="Development" ma:format="Dropdown" ma:internalName="Type_x0020_of_x0020_Project">
      <xsd:simpleType>
        <xsd:restriction base="dms:Choice">
          <xsd:enumeration value="Development"/>
          <xsd:enumeration value="Support and Maintenance"/>
          <xsd:enumeration value="Development and Maintenance"/>
          <xsd:enumeration value="Consulting"/>
          <xsd:enumeration value="ALL"/>
        </xsd:restriction>
      </xsd:simpleType>
    </xsd:element>
    <xsd:element name="Service_x0020_Offerings" ma:index="12" nillable="true" ma:displayName="Service Offerings" ma:default="Data Warehouse / Data appliances" ma:internalName="Service_x0020_Offerin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ta Warehouse / Data appliances"/>
                    <xsd:enumeration value="MDM"/>
                    <xsd:enumeration value="Business Intelligence / Reporting"/>
                    <xsd:enumeration value="Advanced Analytics"/>
                    <xsd:enumeration value="Big data"/>
                    <xsd:enumeration value="Mosaic Decisions"/>
                    <xsd:enumeration value="ALL"/>
                  </xsd:restriction>
                </xsd:simpleType>
              </xsd:element>
            </xsd:sequence>
          </xsd:extension>
        </xsd:complexContent>
      </xsd:complexType>
    </xsd:element>
    <xsd:element name="Type_x0020_of_x0020_Content" ma:index="13" nillable="true" ma:displayName="Type of Content" ma:default="Technology Capability / Competence" ma:internalName="Type_x0020_of_x0020_Cont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logy Capability / Competence"/>
                    <xsd:enumeration value="Domain Capability / Competence"/>
                    <xsd:enumeration value="Client Deck"/>
                    <xsd:enumeration value="Client Visit"/>
                    <xsd:enumeration value="RFP / RFI / PoC"/>
                    <xsd:enumeration value="Case Study"/>
                    <xsd:enumeration value="Analyst Response"/>
                    <xsd:enumeration value="Consulting ToolKit"/>
                    <xsd:enumeration value="Market Research"/>
                    <xsd:enumeration value="Brochure / Flyer / Marketing / Stande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15b50f1c-fe35-411b-97c8-2d455c688f70"/>
    <ds:schemaRef ds:uri="http://schemas.microsoft.com/office/infopath/2007/PartnerControls"/>
    <ds:schemaRef ds:uri="http://schemas.openxmlformats.org/package/2006/metadata/core-properties"/>
    <ds:schemaRef ds:uri="8106f984-e4b1-4b7b-87ad-03bde39b99b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F1D9F50-BEF4-477C-8D40-0C7413F8F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50f1c-fe35-411b-97c8-2d455c688f70"/>
    <ds:schemaRef ds:uri="8106f984-e4b1-4b7b-87ad-03bde39b9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27358</TotalTime>
  <Words>234</Words>
  <Application>Microsoft Office PowerPoint</Application>
  <PresentationFormat>On-screen Show (16:9)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Calibri Light</vt:lpstr>
      <vt:lpstr>Geneva</vt:lpstr>
      <vt:lpstr>STKaiti</vt:lpstr>
      <vt:lpstr>Symbol</vt:lpstr>
      <vt:lpstr>Trebuchet MS</vt:lpstr>
      <vt:lpstr>Wingdings</vt:lpstr>
      <vt:lpstr>ヒラギノ角ゴ Pro W3</vt:lpstr>
      <vt:lpstr>L&amp;T Infotech</vt:lpstr>
      <vt:lpstr>Custom Design</vt:lpstr>
      <vt:lpstr>3_L&amp;T Infotech</vt:lpstr>
      <vt:lpstr>7_L&amp;T Infotech</vt:lpstr>
      <vt:lpstr>1_L&amp;T Infotech</vt:lpstr>
      <vt:lpstr>PowerPoint Presentation</vt:lpstr>
      <vt:lpstr>Table of Contents</vt:lpstr>
      <vt:lpstr>Metadata from CSV (Delimited) file.</vt:lpstr>
      <vt:lpstr>PowerPoint Presentation</vt:lpstr>
      <vt:lpstr>Metadata from Excel Files.</vt:lpstr>
      <vt:lpstr>Metadata from JSON Files.</vt:lpstr>
      <vt:lpstr>Metadata from Database Tables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Competence - No SQL data base</dc:title>
  <dc:creator>Rowsell, Karen [CCC-OT_OP]</dc:creator>
  <cp:lastModifiedBy>Yogesh Shinde</cp:lastModifiedBy>
  <cp:revision>2085</cp:revision>
  <cp:lastPrinted>2015-11-28T12:28:20Z</cp:lastPrinted>
  <dcterms:created xsi:type="dcterms:W3CDTF">2007-05-25T22:38:05Z</dcterms:created>
  <dcterms:modified xsi:type="dcterms:W3CDTF">2018-02-16T09:55:03Z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0x01010016D0D4CB51882E44822A7987C79C32DA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