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741" r:id="rId6"/>
    <p:sldMasterId id="2147483746" r:id="rId7"/>
    <p:sldMasterId id="2147483754" r:id="rId8"/>
  </p:sldMasterIdLst>
  <p:notesMasterIdLst>
    <p:notesMasterId r:id="rId21"/>
  </p:notesMasterIdLst>
  <p:handoutMasterIdLst>
    <p:handoutMasterId r:id="rId22"/>
  </p:handoutMasterIdLst>
  <p:sldIdLst>
    <p:sldId id="256" r:id="rId9"/>
    <p:sldId id="321" r:id="rId10"/>
    <p:sldId id="297" r:id="rId11"/>
    <p:sldId id="322" r:id="rId12"/>
    <p:sldId id="312" r:id="rId13"/>
    <p:sldId id="313" r:id="rId14"/>
    <p:sldId id="319" r:id="rId15"/>
    <p:sldId id="324" r:id="rId16"/>
    <p:sldId id="325" r:id="rId17"/>
    <p:sldId id="326" r:id="rId18"/>
    <p:sldId id="323" r:id="rId19"/>
    <p:sldId id="269" r:id="rId20"/>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46E00"/>
    <a:srgbClr val="FEBB1E"/>
    <a:srgbClr val="00008C"/>
    <a:srgbClr val="FFCC00"/>
    <a:srgbClr val="00CCFF"/>
    <a:srgbClr val="001EFF"/>
    <a:srgbClr val="9AF7FF"/>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2966" autoAdjust="0"/>
  </p:normalViewPr>
  <p:slideViewPr>
    <p:cSldViewPr snapToGrid="0">
      <p:cViewPr varScale="1">
        <p:scale>
          <a:sx n="96" d="100"/>
          <a:sy n="96" d="100"/>
        </p:scale>
        <p:origin x="600" y="72"/>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12</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5.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363" indent="-233363">
              <a:buFont typeface="Wingdings" pitchFamily="2" charset="2"/>
              <a:buChar char="§"/>
              <a:defRPr>
                <a:solidFill>
                  <a:schemeClr val="tx1">
                    <a:lumMod val="75000"/>
                  </a:schemeClr>
                </a:solidFill>
              </a:defRPr>
            </a:lvl1pPr>
            <a:lvl2pPr marL="457200" indent="-209550">
              <a:buFont typeface="Arial" pitchFamily="34" charset="0"/>
              <a:buChar char="–"/>
              <a:defRPr>
                <a:solidFill>
                  <a:schemeClr val="tx1">
                    <a:lumMod val="75000"/>
                  </a:schemeClr>
                </a:solidFill>
              </a:defRPr>
            </a:lvl2pPr>
            <a:lvl3pPr marL="690563" indent="-233363">
              <a:tabLst/>
              <a:defRPr>
                <a:solidFill>
                  <a:schemeClr val="tx1">
                    <a:lumMod val="75000"/>
                  </a:schemeClr>
                </a:solidFill>
              </a:defRPr>
            </a:lvl3pPr>
            <a:lvl4pPr marL="914400" indent="-223838">
              <a:buFont typeface="Trebuchet MS" pitchFamily="34" charset="0"/>
              <a:buChar char="-"/>
              <a:defRPr>
                <a:solidFill>
                  <a:schemeClr val="tx1">
                    <a:lumMod val="75000"/>
                  </a:schemeClr>
                </a:solidFill>
              </a:defRPr>
            </a:lvl4pPr>
            <a:lvl5pPr marL="1147763" indent="-223838">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89259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64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19209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2" name="Picture 3" descr="C:\Users\295543\Desktop\GettyImages-532100863.jp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flipH="1">
            <a:off x="-1"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0" y="1308101"/>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358" tIns="45679" rIns="91358" bIns="45679" numCol="1" rtlCol="0" anchor="ctr" anchorCtr="0" compatLnSpc="1">
            <a:prstTxWarp prst="textNoShape">
              <a:avLst/>
            </a:prstTxWarp>
          </a:bodyPr>
          <a:lstStyle/>
          <a:p>
            <a:pPr defTabSz="913478"/>
            <a:endParaRPr lang="en-IN" sz="1400" dirty="0">
              <a:solidFill>
                <a:srgbClr val="7C7C7C"/>
              </a:solidFill>
              <a:ea typeface="+mj-ea"/>
            </a:endParaRPr>
          </a:p>
        </p:txBody>
      </p:sp>
      <p:sp>
        <p:nvSpPr>
          <p:cNvPr id="21" name="TextBox 20"/>
          <p:cNvSpPr txBox="1"/>
          <p:nvPr userDrawn="1"/>
        </p:nvSpPr>
        <p:spPr>
          <a:xfrm>
            <a:off x="5105460" y="4705350"/>
            <a:ext cx="4138501" cy="230750"/>
          </a:xfrm>
          <a:prstGeom prst="rect">
            <a:avLst/>
          </a:prstGeom>
          <a:noFill/>
        </p:spPr>
        <p:txBody>
          <a:bodyPr wrap="square" lIns="91358" tIns="45679" rIns="91358" bIns="45679"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91464" y="57150"/>
            <a:ext cx="1304647" cy="745512"/>
          </a:xfrm>
          <a:prstGeom prst="rect">
            <a:avLst/>
          </a:prstGeom>
        </p:spPr>
      </p:pic>
      <p:sp>
        <p:nvSpPr>
          <p:cNvPr id="10" name="Rectangle 84"/>
          <p:cNvSpPr>
            <a:spLocks noGrp="1" noChangeArrowheads="1"/>
          </p:cNvSpPr>
          <p:nvPr>
            <p:ph type="subTitle" idx="1" hasCustomPrompt="1"/>
          </p:nvPr>
        </p:nvSpPr>
        <p:spPr>
          <a:xfrm>
            <a:off x="360810" y="2759446"/>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503614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117" indent="-233117">
              <a:buFont typeface="Wingdings" pitchFamily="2" charset="2"/>
              <a:buChar char="§"/>
              <a:defRPr>
                <a:solidFill>
                  <a:schemeClr val="tx1">
                    <a:lumMod val="75000"/>
                  </a:schemeClr>
                </a:solidFill>
              </a:defRPr>
            </a:lvl1pPr>
            <a:lvl2pPr marL="456710" indent="-209345">
              <a:buFont typeface="Arial" pitchFamily="34" charset="0"/>
              <a:buChar char="–"/>
              <a:defRPr>
                <a:solidFill>
                  <a:schemeClr val="tx1">
                    <a:lumMod val="75000"/>
                  </a:schemeClr>
                </a:solidFill>
              </a:defRPr>
            </a:lvl2pPr>
            <a:lvl3pPr marL="689866" indent="-233117">
              <a:tabLst/>
              <a:defRPr>
                <a:solidFill>
                  <a:schemeClr val="tx1">
                    <a:lumMod val="75000"/>
                  </a:schemeClr>
                </a:solidFill>
              </a:defRPr>
            </a:lvl3pPr>
            <a:lvl4pPr marL="913478" indent="-223592">
              <a:buFont typeface="Trebuchet MS" pitchFamily="34" charset="0"/>
              <a:buChar char="-"/>
              <a:defRPr>
                <a:solidFill>
                  <a:schemeClr val="tx1">
                    <a:lumMod val="75000"/>
                  </a:schemeClr>
                </a:solidFill>
              </a:defRPr>
            </a:lvl4pPr>
            <a:lvl5pPr marL="1146594" indent="-223592">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70005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812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985417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1132285"/>
            <a:ext cx="8229600" cy="3394472"/>
          </a:xfrm>
          <a:prstGeom prst="rect">
            <a:avLst/>
          </a:prstGeom>
        </p:spPr>
        <p:txBody>
          <a:bodyPr lIns="91438" tIns="45719" rIns="91438" bIns="45719"/>
          <a:lstStyle>
            <a:lvl1pPr>
              <a:buClrTx/>
              <a:defRPr/>
            </a:lvl1pPr>
            <a:lvl2pPr>
              <a:buClrTx/>
              <a:defRPr/>
            </a:lvl2pPr>
            <a:lvl3pPr>
              <a:buClrTx/>
              <a:defRPr sz="1425"/>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698753" y="109540"/>
            <a:ext cx="6215063" cy="477052"/>
          </a:xfrm>
          <a:prstGeom prst="rect">
            <a:avLst/>
          </a:prstGeom>
        </p:spPr>
        <p:txBody>
          <a:bodyPr lIns="91438" tIns="45719" rIns="91438" bIns="45719"/>
          <a:lstStyle/>
          <a:p>
            <a:r>
              <a:rPr lang="en-US"/>
              <a:t>Click to edit Master title style</a:t>
            </a:r>
          </a:p>
        </p:txBody>
      </p:sp>
    </p:spTree>
    <p:extLst>
      <p:ext uri="{BB962C8B-B14F-4D97-AF65-F5344CB8AC3E}">
        <p14:creationId xmlns:p14="http://schemas.microsoft.com/office/powerpoint/2010/main" val="14545528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1849101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37407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77552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18400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8" y="240427"/>
            <a:ext cx="8594260" cy="384721"/>
          </a:xfrm>
        </p:spPr>
        <p:txBody>
          <a:bodyPr/>
          <a:lstStyle>
            <a:lvl1pPr>
              <a:defRPr b="0"/>
            </a:lvl1pPr>
          </a:lstStyle>
          <a:p>
            <a:r>
              <a:rPr lang="en-US" dirty="0"/>
              <a:t>Click to Edit Master Title Style</a:t>
            </a:r>
          </a:p>
        </p:txBody>
      </p:sp>
    </p:spTree>
    <p:extLst>
      <p:ext uri="{BB962C8B-B14F-4D97-AF65-F5344CB8AC3E}">
        <p14:creationId xmlns:p14="http://schemas.microsoft.com/office/powerpoint/2010/main" val="329645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65795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2C028D55-8EE5-4EF3-A834-B285C6B92E86}" type="datetime1">
              <a:rPr lang="en-US">
                <a:solidFill>
                  <a:prstClr val="black">
                    <a:tint val="75000"/>
                  </a:prstClr>
                </a:solidFill>
                <a:latin typeface="Arial"/>
              </a:rPr>
              <a:pPr/>
              <a:t>2/15/2018</a:t>
            </a:fld>
            <a:endParaRPr lang="en-US" dirty="0">
              <a:solidFill>
                <a:prstClr val="black">
                  <a:tint val="75000"/>
                </a:prstClr>
              </a:solidFill>
              <a:latin typeface="Aria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dirty="0">
              <a:solidFill>
                <a:prstClr val="black">
                  <a:tint val="75000"/>
                </a:prstClr>
              </a:solidFill>
              <a:latin typeface="Aria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4E20EE1-9F3A-4444-A409-BC55FA34097F}" type="slidenum">
              <a:rPr lang="en-US">
                <a:solidFill>
                  <a:prstClr val="black">
                    <a:tint val="75000"/>
                  </a:prstClr>
                </a:solidFill>
                <a:latin typeface="Arial"/>
              </a:rPr>
              <a:pPr/>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346944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2/15/2018</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descr="C:\Users\10610354\Desktop\pptx_bgImg.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2" y="1308100"/>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IN" sz="1400" dirty="0">
              <a:solidFill>
                <a:srgbClr val="7C7C7C"/>
              </a:solidFill>
              <a:ea typeface="+mj-ea"/>
            </a:endParaRPr>
          </a:p>
        </p:txBody>
      </p:sp>
      <p:sp>
        <p:nvSpPr>
          <p:cNvPr id="21" name="TextBox 20"/>
          <p:cNvSpPr txBox="1"/>
          <p:nvPr userDrawn="1"/>
        </p:nvSpPr>
        <p:spPr>
          <a:xfrm>
            <a:off x="5105400" y="4705350"/>
            <a:ext cx="4138501" cy="230832"/>
          </a:xfrm>
          <a:prstGeom prst="rect">
            <a:avLst/>
          </a:prstGeom>
          <a:noFill/>
        </p:spPr>
        <p:txBody>
          <a:bodyPr wrap="square"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91400" y="57150"/>
            <a:ext cx="1304647" cy="745512"/>
          </a:xfrm>
          <a:prstGeom prst="rect">
            <a:avLst/>
          </a:prstGeom>
        </p:spPr>
      </p:pic>
      <p:sp>
        <p:nvSpPr>
          <p:cNvPr id="10" name="Rectangle 84"/>
          <p:cNvSpPr>
            <a:spLocks noGrp="1" noChangeArrowheads="1"/>
          </p:cNvSpPr>
          <p:nvPr>
            <p:ph type="subTitle" idx="1" hasCustomPrompt="1"/>
          </p:nvPr>
        </p:nvSpPr>
        <p:spPr>
          <a:xfrm>
            <a:off x="360810" y="2759444"/>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95078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5.xml"/><Relationship Id="rId7" Type="http://schemas.openxmlformats.org/officeDocument/2006/relationships/image" Target="../media/image9.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4.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5.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5" r:id="rId2"/>
    <p:sldLayoutId id="2147483663" r:id="rId3"/>
    <p:sldLayoutId id="2147483680" r:id="rId4"/>
    <p:sldLayoutId id="2147483740" r:id="rId5"/>
    <p:sldLayoutId id="2147483753" r:id="rId6"/>
    <p:sldLayoutId id="2147483762" r:id="rId7"/>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17" y="973666"/>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00" y="19431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3958"/>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
        <p:nvSpPr>
          <p:cNvPr id="15" name="TextBox 14"/>
          <p:cNvSpPr txBox="1"/>
          <p:nvPr userDrawn="1"/>
        </p:nvSpPr>
        <p:spPr>
          <a:xfrm>
            <a:off x="518746" y="4827360"/>
            <a:ext cx="2959099" cy="230832"/>
          </a:xfrm>
          <a:prstGeom prst="rect">
            <a:avLst/>
          </a:prstGeom>
          <a:noFill/>
        </p:spPr>
        <p:txBody>
          <a:bodyPr wrap="square"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7203440" y="4784348"/>
            <a:ext cx="1174750" cy="316857"/>
          </a:xfrm>
          <a:prstGeom prst="rect">
            <a:avLst/>
          </a:prstGeom>
        </p:spPr>
      </p:pic>
      <p:sp>
        <p:nvSpPr>
          <p:cNvPr id="9" name="Rectangle 8"/>
          <p:cNvSpPr/>
          <p:nvPr userDrawn="1"/>
        </p:nvSpPr>
        <p:spPr>
          <a:xfrm>
            <a:off x="135223" y="4819666"/>
            <a:ext cx="335348" cy="246221"/>
          </a:xfrm>
          <a:prstGeom prst="rect">
            <a:avLst/>
          </a:prstGeom>
        </p:spPr>
        <p:txBody>
          <a:bodyPr wrap="none">
            <a:spAutoFit/>
          </a:bodyPr>
          <a:lstStyle/>
          <a:p>
            <a:pPr defTabSz="457200">
              <a:defRPr/>
            </a:pPr>
            <a:fld id="{9C5957C0-C9FD-924F-A662-3B71DAE40C56}" type="slidenum">
              <a:rPr lang="uk-UA" sz="1000" smtClean="0">
                <a:solidFill>
                  <a:srgbClr val="7C7C7C"/>
                </a:solidFill>
                <a:latin typeface="Calibri Light"/>
                <a:cs typeface="Calibri Light"/>
              </a:rPr>
              <a:pPr defTabSz="45720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19917"/>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Tree>
    <p:extLst>
      <p:ext uri="{BB962C8B-B14F-4D97-AF65-F5344CB8AC3E}">
        <p14:creationId xmlns:p14="http://schemas.microsoft.com/office/powerpoint/2010/main" val="151730709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600" indent="-228600" algn="l" defTabSz="1566621"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4025" indent="-225425" algn="l" defTabSz="1566621"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800" indent="-228600" algn="l" defTabSz="1566621"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4400" indent="-228600" algn="l" defTabSz="1566621"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3000" indent="-228600" algn="l" defTabSz="1566621"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20" y="973721"/>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22" y="19448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4162"/>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
        <p:nvSpPr>
          <p:cNvPr id="15" name="TextBox 14"/>
          <p:cNvSpPr txBox="1"/>
          <p:nvPr userDrawn="1"/>
        </p:nvSpPr>
        <p:spPr>
          <a:xfrm>
            <a:off x="518819" y="4827360"/>
            <a:ext cx="2959099" cy="230750"/>
          </a:xfrm>
          <a:prstGeom prst="rect">
            <a:avLst/>
          </a:prstGeom>
          <a:noFill/>
        </p:spPr>
        <p:txBody>
          <a:bodyPr wrap="square" lIns="91358" tIns="45679" rIns="91358" bIns="45679"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7203441" y="4784348"/>
            <a:ext cx="1174750" cy="316857"/>
          </a:xfrm>
          <a:prstGeom prst="rect">
            <a:avLst/>
          </a:prstGeom>
        </p:spPr>
      </p:pic>
      <p:sp>
        <p:nvSpPr>
          <p:cNvPr id="9" name="Rectangle 8"/>
          <p:cNvSpPr/>
          <p:nvPr userDrawn="1"/>
        </p:nvSpPr>
        <p:spPr>
          <a:xfrm>
            <a:off x="135320" y="4819861"/>
            <a:ext cx="335183" cy="246138"/>
          </a:xfrm>
          <a:prstGeom prst="rect">
            <a:avLst/>
          </a:prstGeom>
        </p:spPr>
        <p:txBody>
          <a:bodyPr wrap="none" lIns="91358" tIns="45679" rIns="91358" bIns="45679">
            <a:spAutoFit/>
          </a:bodyPr>
          <a:lstStyle/>
          <a:p>
            <a:pPr defTabSz="456710">
              <a:defRPr/>
            </a:pPr>
            <a:fld id="{9C5957C0-C9FD-924F-A662-3B71DAE40C56}" type="slidenum">
              <a:rPr lang="uk-UA" sz="1000" smtClean="0">
                <a:solidFill>
                  <a:srgbClr val="7C7C7C"/>
                </a:solidFill>
                <a:latin typeface="Calibri Light"/>
                <a:cs typeface="Calibri Light"/>
              </a:rPr>
              <a:pPr defTabSz="45671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20121"/>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Tree>
    <p:extLst>
      <p:ext uri="{BB962C8B-B14F-4D97-AF65-F5344CB8AC3E}">
        <p14:creationId xmlns:p14="http://schemas.microsoft.com/office/powerpoint/2010/main" val="347646605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255"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845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7689"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6904"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354" indent="-228354" algn="l" defTabSz="1565022"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3574" indent="-225179" algn="l" defTabSz="1565022"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103" indent="-228354" algn="l" defTabSz="1565022"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3478" indent="-228354" algn="l" defTabSz="1565022"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1832" indent="-228354" algn="l" defTabSz="1565022"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4968"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4205"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3434"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2657"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8453" rtl="0" eaLnBrk="1" latinLnBrk="0" hangingPunct="1">
        <a:defRPr sz="1500" kern="1200">
          <a:solidFill>
            <a:schemeClr val="tx1"/>
          </a:solidFill>
          <a:latin typeface="+mn-lt"/>
          <a:ea typeface="+mn-ea"/>
          <a:cs typeface="+mn-cs"/>
        </a:defRPr>
      </a:lvl1pPr>
      <a:lvl2pPr marL="389255" algn="l" defTabSz="778453" rtl="0" eaLnBrk="1" latinLnBrk="0" hangingPunct="1">
        <a:defRPr sz="1500" kern="1200">
          <a:solidFill>
            <a:schemeClr val="tx1"/>
          </a:solidFill>
          <a:latin typeface="+mn-lt"/>
          <a:ea typeface="+mn-ea"/>
          <a:cs typeface="+mn-cs"/>
        </a:defRPr>
      </a:lvl2pPr>
      <a:lvl3pPr marL="778453" algn="l" defTabSz="778453" rtl="0" eaLnBrk="1" latinLnBrk="0" hangingPunct="1">
        <a:defRPr sz="1500" kern="1200">
          <a:solidFill>
            <a:schemeClr val="tx1"/>
          </a:solidFill>
          <a:latin typeface="+mn-lt"/>
          <a:ea typeface="+mn-ea"/>
          <a:cs typeface="+mn-cs"/>
        </a:defRPr>
      </a:lvl3pPr>
      <a:lvl4pPr marL="1167689" algn="l" defTabSz="778453" rtl="0" eaLnBrk="1" latinLnBrk="0" hangingPunct="1">
        <a:defRPr sz="1500" kern="1200">
          <a:solidFill>
            <a:schemeClr val="tx1"/>
          </a:solidFill>
          <a:latin typeface="+mn-lt"/>
          <a:ea typeface="+mn-ea"/>
          <a:cs typeface="+mn-cs"/>
        </a:defRPr>
      </a:lvl4pPr>
      <a:lvl5pPr marL="1556904" algn="l" defTabSz="778453" rtl="0" eaLnBrk="1" latinLnBrk="0" hangingPunct="1">
        <a:defRPr sz="1500" kern="1200">
          <a:solidFill>
            <a:schemeClr val="tx1"/>
          </a:solidFill>
          <a:latin typeface="+mn-lt"/>
          <a:ea typeface="+mn-ea"/>
          <a:cs typeface="+mn-cs"/>
        </a:defRPr>
      </a:lvl5pPr>
      <a:lvl6pPr marL="1946159" algn="l" defTabSz="778453" rtl="0" eaLnBrk="1" latinLnBrk="0" hangingPunct="1">
        <a:defRPr sz="1500" kern="1200">
          <a:solidFill>
            <a:schemeClr val="tx1"/>
          </a:solidFill>
          <a:latin typeface="+mn-lt"/>
          <a:ea typeface="+mn-ea"/>
          <a:cs typeface="+mn-cs"/>
        </a:defRPr>
      </a:lvl6pPr>
      <a:lvl7pPr marL="2335357" algn="l" defTabSz="778453" rtl="0" eaLnBrk="1" latinLnBrk="0" hangingPunct="1">
        <a:defRPr sz="1500" kern="1200">
          <a:solidFill>
            <a:schemeClr val="tx1"/>
          </a:solidFill>
          <a:latin typeface="+mn-lt"/>
          <a:ea typeface="+mn-ea"/>
          <a:cs typeface="+mn-cs"/>
        </a:defRPr>
      </a:lvl7pPr>
      <a:lvl8pPr marL="2724593" algn="l" defTabSz="778453" rtl="0" eaLnBrk="1" latinLnBrk="0" hangingPunct="1">
        <a:defRPr sz="1500" kern="1200">
          <a:solidFill>
            <a:schemeClr val="tx1"/>
          </a:solidFill>
          <a:latin typeface="+mn-lt"/>
          <a:ea typeface="+mn-ea"/>
          <a:cs typeface="+mn-cs"/>
        </a:defRPr>
      </a:lvl8pPr>
      <a:lvl9pPr marL="3113810" algn="l" defTabSz="778453"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1803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908548" y="3556787"/>
            <a:ext cx="5556738" cy="221456"/>
          </a:xfrm>
        </p:spPr>
        <p:txBody>
          <a:bodyPr/>
          <a:lstStyle/>
          <a:p>
            <a:fld id="{B334B7EA-1AE1-45F2-8BE5-CF21376D5D61}" type="datetime4">
              <a:rPr lang="en-US" b="1" smtClean="0"/>
              <a:t>February 15, 2018</a:t>
            </a:fld>
            <a:endParaRPr lang="en-US" b="1" dirty="0"/>
          </a:p>
        </p:txBody>
      </p:sp>
      <p:sp>
        <p:nvSpPr>
          <p:cNvPr id="9" name="Subtitle 2"/>
          <p:cNvSpPr txBox="1">
            <a:spLocks/>
          </p:cNvSpPr>
          <p:nvPr/>
        </p:nvSpPr>
        <p:spPr bwMode="gray">
          <a:xfrm>
            <a:off x="2908548" y="4255140"/>
            <a:ext cx="3279913" cy="597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rmAutofit/>
          </a:bodyPr>
          <a:lstStyle>
            <a:lvl1pPr marL="0" indent="0" algn="l" defTabSz="1566621" rtl="0" eaLnBrk="0" fontAlgn="base" hangingPunct="0">
              <a:spcBef>
                <a:spcPct val="75000"/>
              </a:spcBef>
              <a:spcAft>
                <a:spcPct val="0"/>
              </a:spcAft>
              <a:buClrTx/>
              <a:buFont typeface="Symbol" pitchFamily="18" charset="2"/>
              <a:buNone/>
              <a:defRPr sz="1600" b="0" i="0">
                <a:solidFill>
                  <a:srgbClr val="ED8B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IN" kern="0" dirty="0"/>
              <a:t>Presenter: </a:t>
            </a:r>
          </a:p>
        </p:txBody>
      </p:sp>
      <p:sp>
        <p:nvSpPr>
          <p:cNvPr id="6" name="Title 1"/>
          <p:cNvSpPr>
            <a:spLocks noGrp="1"/>
          </p:cNvSpPr>
          <p:nvPr>
            <p:ph type="ctrTitle"/>
          </p:nvPr>
        </p:nvSpPr>
        <p:spPr>
          <a:xfrm>
            <a:off x="1371831" y="952217"/>
            <a:ext cx="5297326" cy="1828800"/>
          </a:xfrm>
        </p:spPr>
        <p:txBody>
          <a:bodyPr>
            <a:normAutofit/>
          </a:bodyPr>
          <a:lstStyle/>
          <a:p>
            <a:pPr algn="ctr"/>
            <a:br>
              <a:rPr lang="en-IN" dirty="0"/>
            </a:br>
            <a:br>
              <a:rPr lang="en-IN" dirty="0"/>
            </a:br>
            <a:r>
              <a:rPr lang="en-IN" dirty="0"/>
              <a:t>Understanding Global Variables and Contexts</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36509" y="0"/>
            <a:ext cx="8229600" cy="566936"/>
          </a:xfrm>
        </p:spPr>
        <p:txBody>
          <a:bodyPr>
            <a:noAutofit/>
          </a:bodyPr>
          <a:lstStyle/>
          <a:p>
            <a:r>
              <a:rPr lang="en-IN" sz="2800" b="1" dirty="0"/>
              <a:t>Pass the Context Parameters value from command Line </a:t>
            </a:r>
            <a:endParaRPr lang="en-IN" sz="2400" b="1" dirty="0"/>
          </a:p>
        </p:txBody>
      </p:sp>
      <p:sp>
        <p:nvSpPr>
          <p:cNvPr id="6" name="Content Placeholder 2"/>
          <p:cNvSpPr>
            <a:spLocks noGrp="1"/>
          </p:cNvSpPr>
          <p:nvPr>
            <p:ph idx="1"/>
          </p:nvPr>
        </p:nvSpPr>
        <p:spPr>
          <a:xfrm>
            <a:off x="566935" y="566936"/>
            <a:ext cx="8229600" cy="4389120"/>
          </a:xfrm>
        </p:spPr>
        <p:txBody>
          <a:bodyPr>
            <a:normAutofit fontScale="77500" lnSpcReduction="20000"/>
          </a:bodyPr>
          <a:lstStyle/>
          <a:p>
            <a:pPr>
              <a:buNone/>
            </a:pPr>
            <a:r>
              <a:rPr lang="en-IN" sz="2200" dirty="0"/>
              <a:t>To provide context fully from command line append following to the exe call:</a:t>
            </a:r>
          </a:p>
          <a:p>
            <a:pPr>
              <a:buNone/>
            </a:pPr>
            <a:r>
              <a:rPr lang="en-IN" sz="2200" dirty="0"/>
              <a:t>--context=prod  (</a:t>
            </a:r>
            <a:r>
              <a:rPr lang="en-IN" sz="2200" i="1" dirty="0"/>
              <a:t>Name of the context groups</a:t>
            </a:r>
            <a:r>
              <a:rPr lang="en-IN" sz="2200" dirty="0"/>
              <a:t>)</a:t>
            </a:r>
          </a:p>
          <a:p>
            <a:pPr>
              <a:buNone/>
            </a:pPr>
            <a:endParaRPr lang="en-IN" sz="2200" dirty="0"/>
          </a:p>
          <a:p>
            <a:pPr>
              <a:buNone/>
            </a:pPr>
            <a:r>
              <a:rPr lang="en-IN" sz="2200" dirty="0"/>
              <a:t>Where prod is the filename which contains context variables.</a:t>
            </a:r>
          </a:p>
          <a:p>
            <a:pPr>
              <a:buNone/>
            </a:pPr>
            <a:endParaRPr lang="en-IN" sz="2200" dirty="0"/>
          </a:p>
          <a:p>
            <a:pPr>
              <a:buNone/>
            </a:pPr>
            <a:r>
              <a:rPr lang="en-IN" sz="2200" dirty="0"/>
              <a:t>To pass individual context variables from command line append following to the exe call :</a:t>
            </a:r>
          </a:p>
          <a:p>
            <a:pPr>
              <a:buNone/>
            </a:pPr>
            <a:r>
              <a:rPr lang="en-IN" sz="2200" dirty="0"/>
              <a:t>--</a:t>
            </a:r>
            <a:r>
              <a:rPr lang="en-IN" sz="2200" dirty="0" err="1"/>
              <a:t>context_param</a:t>
            </a:r>
            <a:r>
              <a:rPr lang="en-IN" sz="2200" dirty="0"/>
              <a:t> DB_NAME=</a:t>
            </a:r>
            <a:r>
              <a:rPr lang="en-IN" sz="2200" dirty="0" err="1"/>
              <a:t>prodtraining</a:t>
            </a:r>
            <a:endParaRPr lang="en-IN" sz="2200" dirty="0"/>
          </a:p>
          <a:p>
            <a:pPr>
              <a:buNone/>
            </a:pPr>
            <a:endParaRPr lang="en-IN" sz="2400" dirty="0"/>
          </a:p>
          <a:p>
            <a:pPr>
              <a:buNone/>
            </a:pPr>
            <a:r>
              <a:rPr lang="en-IN" sz="2400" dirty="0"/>
              <a:t>For example:</a:t>
            </a:r>
            <a:endParaRPr lang="en-IN" sz="2400" b="1" i="1" dirty="0"/>
          </a:p>
          <a:p>
            <a:pPr>
              <a:buNone/>
            </a:pPr>
            <a:r>
              <a:rPr lang="en-IN" sz="1900" b="1" i="1" dirty="0"/>
              <a:t>TALEND_JOB.bat </a:t>
            </a:r>
            <a:r>
              <a:rPr lang="en-IN" sz="1900" dirty="0"/>
              <a:t>--</a:t>
            </a:r>
            <a:r>
              <a:rPr lang="en-IN" sz="1900" b="1" dirty="0" err="1">
                <a:solidFill>
                  <a:srgbClr val="00B050"/>
                </a:solidFill>
              </a:rPr>
              <a:t>context_param</a:t>
            </a:r>
            <a:r>
              <a:rPr lang="en-IN" sz="1900" dirty="0"/>
              <a:t> </a:t>
            </a:r>
            <a:r>
              <a:rPr lang="en-IN" sz="1900" b="1" dirty="0">
                <a:solidFill>
                  <a:srgbClr val="00B0F0"/>
                </a:solidFill>
              </a:rPr>
              <a:t>CONFIG_FILE_PATH</a:t>
            </a:r>
            <a:r>
              <a:rPr lang="en-IN" sz="1900" dirty="0"/>
              <a:t>=</a:t>
            </a:r>
            <a:r>
              <a:rPr lang="en-IN" sz="1900" b="1" i="1" dirty="0" err="1">
                <a:solidFill>
                  <a:srgbClr val="FF0000"/>
                </a:solidFill>
              </a:rPr>
              <a:t>talend.properties</a:t>
            </a:r>
            <a:endParaRPr lang="en-IN" sz="1900" b="1" i="1" dirty="0">
              <a:solidFill>
                <a:srgbClr val="FF0000"/>
              </a:solidFill>
            </a:endParaRPr>
          </a:p>
        </p:txBody>
      </p:sp>
    </p:spTree>
    <p:extLst>
      <p:ext uri="{BB962C8B-B14F-4D97-AF65-F5344CB8AC3E}">
        <p14:creationId xmlns:p14="http://schemas.microsoft.com/office/powerpoint/2010/main" val="154316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gray">
          <a:xfrm>
            <a:off x="3499045" y="2110748"/>
            <a:ext cx="1629547" cy="622514"/>
          </a:xfrm>
          <a:prstGeom prst="rect">
            <a:avLst/>
          </a:prstGeom>
          <a:noFill/>
          <a:ln w="12700">
            <a:noFill/>
            <a:miter lim="800000"/>
            <a:headEnd/>
            <a:tailEnd/>
          </a:ln>
        </p:spPr>
        <p:txBody>
          <a:bodyPr vert="horz" wrap="square" lIns="0" tIns="0" rIns="0" bIns="0" numCol="1" anchor="t" anchorCtr="0" compatLnSpc="1">
            <a:prstTxWarp prst="textNoShape">
              <a:avLst/>
            </a:prstTxWarp>
            <a:norm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GB" sz="2800" b="1" kern="0" dirty="0"/>
              <a:t>Questions?</a:t>
            </a:r>
            <a:endParaRPr lang="en-IN" sz="2800" b="1" kern="0" dirty="0"/>
          </a:p>
        </p:txBody>
      </p:sp>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283834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334682" y="0"/>
            <a:ext cx="6388022" cy="638944"/>
          </a:xfrm>
        </p:spPr>
        <p:txBody>
          <a:bodyPr>
            <a:noAutofit/>
          </a:bodyPr>
          <a:lstStyle/>
          <a:p>
            <a:r>
              <a:rPr lang="en-IN" sz="2800" b="1" dirty="0"/>
              <a:t>Understanding Global Variables and Contexts</a:t>
            </a:r>
            <a:endParaRPr lang="en-IN" sz="3600" b="1" dirty="0"/>
          </a:p>
        </p:txBody>
      </p:sp>
      <p:sp>
        <p:nvSpPr>
          <p:cNvPr id="15" name="Content Placeholder 2"/>
          <p:cNvSpPr>
            <a:spLocks noGrp="1"/>
          </p:cNvSpPr>
          <p:nvPr>
            <p:ph idx="1"/>
          </p:nvPr>
        </p:nvSpPr>
        <p:spPr>
          <a:xfrm>
            <a:off x="1203040" y="503040"/>
            <a:ext cx="8229600" cy="3744416"/>
          </a:xfrm>
        </p:spPr>
        <p:txBody>
          <a:bodyPr>
            <a:noAutofit/>
          </a:bodyPr>
          <a:lstStyle/>
          <a:p>
            <a:pPr>
              <a:spcBef>
                <a:spcPts val="600"/>
              </a:spcBef>
            </a:pPr>
            <a:r>
              <a:rPr lang="en-IN" sz="1800" dirty="0"/>
              <a:t>Understand Global variables and their usage</a:t>
            </a:r>
          </a:p>
          <a:p>
            <a:pPr>
              <a:spcBef>
                <a:spcPts val="600"/>
              </a:spcBef>
            </a:pPr>
            <a:endParaRPr lang="en-IN" sz="1800" dirty="0"/>
          </a:p>
          <a:p>
            <a:pPr>
              <a:spcBef>
                <a:spcPts val="600"/>
              </a:spcBef>
            </a:pPr>
            <a:r>
              <a:rPr lang="en-IN" sz="1600" dirty="0"/>
              <a:t>Understand Context variables and define their  value inside the Job. </a:t>
            </a:r>
          </a:p>
          <a:p>
            <a:pPr>
              <a:spcBef>
                <a:spcPts val="600"/>
              </a:spcBef>
            </a:pPr>
            <a:endParaRPr lang="en-IN" sz="1600" b="1" dirty="0">
              <a:solidFill>
                <a:schemeClr val="tx2"/>
              </a:solidFill>
              <a:ea typeface="+mj-ea"/>
              <a:cs typeface="+mj-cs"/>
            </a:endParaRPr>
          </a:p>
          <a:p>
            <a:pPr>
              <a:spcBef>
                <a:spcPts val="600"/>
              </a:spcBef>
            </a:pPr>
            <a:r>
              <a:rPr lang="en-IN" sz="1600" dirty="0"/>
              <a:t>Context groups</a:t>
            </a:r>
          </a:p>
          <a:p>
            <a:pPr>
              <a:spcBef>
                <a:spcPts val="600"/>
              </a:spcBef>
              <a:buNone/>
            </a:pPr>
            <a:endParaRPr lang="en-IN" sz="1600" dirty="0"/>
          </a:p>
          <a:p>
            <a:pPr>
              <a:spcBef>
                <a:spcPts val="600"/>
              </a:spcBef>
            </a:pPr>
            <a:r>
              <a:rPr lang="en-IN" sz="1600" dirty="0"/>
              <a:t>Define context variables in Repository, which can be made available to multiple jobs. </a:t>
            </a:r>
          </a:p>
          <a:p>
            <a:pPr>
              <a:spcBef>
                <a:spcPts val="600"/>
              </a:spcBef>
            </a:pPr>
            <a:endParaRPr lang="en-IN" sz="1600" dirty="0"/>
          </a:p>
          <a:p>
            <a:pPr>
              <a:spcBef>
                <a:spcPts val="600"/>
              </a:spcBef>
            </a:pPr>
            <a:r>
              <a:rPr lang="en-IN" sz="1600" dirty="0"/>
              <a:t>Populate the values of context variables from file. (</a:t>
            </a:r>
            <a:r>
              <a:rPr lang="en-IN" sz="1600" dirty="0" err="1"/>
              <a:t>tContextLoad</a:t>
            </a:r>
            <a:r>
              <a:rPr lang="en-IN" sz="1600" dirty="0"/>
              <a:t>) </a:t>
            </a:r>
          </a:p>
          <a:p>
            <a:pPr>
              <a:spcBef>
                <a:spcPts val="600"/>
              </a:spcBef>
            </a:pPr>
            <a:endParaRPr lang="en-IN" sz="1600" dirty="0"/>
          </a:p>
          <a:p>
            <a:pPr>
              <a:spcBef>
                <a:spcPts val="600"/>
              </a:spcBef>
            </a:pPr>
            <a:r>
              <a:rPr lang="en-IN" sz="1600" dirty="0"/>
              <a:t>Pass context variables or parameters from Parent Job to Child Job. </a:t>
            </a:r>
          </a:p>
          <a:p>
            <a:pPr>
              <a:spcBef>
                <a:spcPts val="600"/>
              </a:spcBef>
            </a:pPr>
            <a:endParaRPr lang="en-IN" sz="1600" dirty="0"/>
          </a:p>
          <a:p>
            <a:pPr>
              <a:spcBef>
                <a:spcPts val="600"/>
              </a:spcBef>
            </a:pPr>
            <a:r>
              <a:rPr lang="en-IN" sz="1600" dirty="0"/>
              <a:t>How to Pass the value of Context Parameters /Variables from command Line. </a:t>
            </a:r>
          </a:p>
          <a:p>
            <a:pPr>
              <a:spcBef>
                <a:spcPts val="600"/>
              </a:spcBef>
            </a:pPr>
            <a:endParaRPr lang="en-IN" sz="2000" dirty="0"/>
          </a:p>
        </p:txBody>
      </p:sp>
    </p:spTree>
    <p:extLst>
      <p:ext uri="{BB962C8B-B14F-4D97-AF65-F5344CB8AC3E}">
        <p14:creationId xmlns:p14="http://schemas.microsoft.com/office/powerpoint/2010/main" val="296534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457200" y="0"/>
            <a:ext cx="8229600" cy="638944"/>
          </a:xfrm>
        </p:spPr>
        <p:txBody>
          <a:bodyPr>
            <a:normAutofit/>
          </a:bodyPr>
          <a:lstStyle/>
          <a:p>
            <a:pPr algn="ctr"/>
            <a:r>
              <a:rPr lang="en-IN" sz="3200" b="1" dirty="0"/>
              <a:t>Understand Global variables and their usage</a:t>
            </a:r>
          </a:p>
        </p:txBody>
      </p:sp>
      <p:sp>
        <p:nvSpPr>
          <p:cNvPr id="38" name="Content Placeholder 2"/>
          <p:cNvSpPr txBox="1">
            <a:spLocks/>
          </p:cNvSpPr>
          <p:nvPr/>
        </p:nvSpPr>
        <p:spPr>
          <a:xfrm>
            <a:off x="944218" y="524124"/>
            <a:ext cx="6380921" cy="4027998"/>
          </a:xfrm>
          <a:prstGeom prst="rect">
            <a:avLst/>
          </a:prstGeom>
        </p:spPr>
        <p:txBody>
          <a:bodyPr>
            <a:normAutofit fontScale="77500" lnSpcReduction="20000"/>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buFont typeface="Wingdings" charset="2"/>
              <a:buNone/>
            </a:pPr>
            <a:r>
              <a:rPr lang="en-IN" kern="0"/>
              <a:t>   Global variables, in the Studio context, are variables that are available to all components, </a:t>
            </a:r>
          </a:p>
          <a:p>
            <a:pPr>
              <a:buFont typeface="Wingdings" charset="2"/>
              <a:buNone/>
            </a:pPr>
            <a:r>
              <a:rPr lang="en-IN" kern="0"/>
              <a:t>   modules, or functions within a job. As we develop jobs in the Studio, global variables are </a:t>
            </a:r>
          </a:p>
          <a:p>
            <a:pPr>
              <a:buFont typeface="Wingdings" charset="2"/>
              <a:buNone/>
            </a:pPr>
            <a:r>
              <a:rPr lang="en-IN" kern="0"/>
              <a:t>    made available depending upon the components used. </a:t>
            </a:r>
          </a:p>
          <a:p>
            <a:pPr>
              <a:buFont typeface="Wingdings" charset="2"/>
              <a:buNone/>
            </a:pPr>
            <a:endParaRPr lang="en-IN" kern="0"/>
          </a:p>
          <a:p>
            <a:pPr>
              <a:buFont typeface="Wingdings" charset="2"/>
              <a:buNone/>
            </a:pPr>
            <a:r>
              <a:rPr lang="en-IN" kern="0"/>
              <a:t>   However, the Studio makes it easy for us to create our own global variables as well using </a:t>
            </a:r>
          </a:p>
          <a:p>
            <a:pPr>
              <a:buFont typeface="Wingdings" charset="2"/>
              <a:buNone/>
            </a:pPr>
            <a:r>
              <a:rPr lang="en-IN" b="1" kern="0"/>
              <a:t>    globalMap.put</a:t>
            </a:r>
            <a:r>
              <a:rPr lang="en-IN" kern="0"/>
              <a:t> function.</a:t>
            </a:r>
          </a:p>
          <a:p>
            <a:pPr>
              <a:buFont typeface="Wingdings" charset="2"/>
              <a:buNone/>
            </a:pPr>
            <a:endParaRPr lang="en-IN" kern="0"/>
          </a:p>
          <a:p>
            <a:pPr>
              <a:buFont typeface="Wingdings" charset="2"/>
              <a:buNone/>
            </a:pPr>
            <a:r>
              <a:rPr lang="en-IN" kern="0"/>
              <a:t>   For Example:</a:t>
            </a:r>
          </a:p>
          <a:p>
            <a:pPr>
              <a:buFont typeface="Wingdings" charset="2"/>
              <a:buNone/>
            </a:pPr>
            <a:endParaRPr lang="en-IN" kern="0"/>
          </a:p>
          <a:p>
            <a:pPr>
              <a:buFont typeface="Wingdings" charset="2"/>
              <a:buNone/>
            </a:pPr>
            <a:r>
              <a:rPr lang="en-IN" kern="0"/>
              <a:t>    String datestamp=TalendDate.getDate("YYYYMMDD");</a:t>
            </a:r>
          </a:p>
          <a:p>
            <a:pPr>
              <a:buFont typeface="Wingdings" charset="2"/>
              <a:buNone/>
            </a:pPr>
            <a:r>
              <a:rPr lang="en-IN" i="1" kern="0">
                <a:solidFill>
                  <a:srgbClr val="FF0000"/>
                </a:solidFill>
              </a:rPr>
              <a:t>    globalMap.put("dateStamp",datestamp);</a:t>
            </a:r>
          </a:p>
          <a:p>
            <a:pPr>
              <a:buFont typeface="Wingdings" charset="2"/>
              <a:buNone/>
            </a:pPr>
            <a:endParaRPr lang="en-IN" kern="0"/>
          </a:p>
          <a:p>
            <a:pPr>
              <a:buFont typeface="Wingdings" charset="2"/>
              <a:buNone/>
            </a:pPr>
            <a:r>
              <a:rPr lang="en-IN" kern="0"/>
              <a:t>   To get the global variable value, use command:</a:t>
            </a:r>
          </a:p>
          <a:p>
            <a:pPr>
              <a:buFont typeface="Wingdings" charset="2"/>
              <a:buNone/>
            </a:pPr>
            <a:r>
              <a:rPr lang="en-IN" i="1" kern="0">
                <a:solidFill>
                  <a:srgbClr val="FF0000"/>
                </a:solidFill>
              </a:rPr>
              <a:t>    (String)globalMap.get(“dateStamp"))</a:t>
            </a:r>
            <a:endParaRPr lang="en-IN" i="1" kern="0" dirty="0">
              <a:solidFill>
                <a:srgbClr val="FF0000"/>
              </a:solidFill>
            </a:endParaRPr>
          </a:p>
        </p:txBody>
      </p:sp>
    </p:spTree>
    <p:extLst>
      <p:ext uri="{BB962C8B-B14F-4D97-AF65-F5344CB8AC3E}">
        <p14:creationId xmlns:p14="http://schemas.microsoft.com/office/powerpoint/2010/main" val="28502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36510" y="0"/>
            <a:ext cx="8229600" cy="1143000"/>
          </a:xfrm>
        </p:spPr>
        <p:txBody>
          <a:bodyPr>
            <a:noAutofit/>
          </a:bodyPr>
          <a:lstStyle/>
          <a:p>
            <a:r>
              <a:rPr lang="en-IN" sz="3200" b="1" dirty="0"/>
              <a:t>What are Context variables?  Define their values inside the Job </a:t>
            </a:r>
          </a:p>
        </p:txBody>
      </p:sp>
      <p:sp>
        <p:nvSpPr>
          <p:cNvPr id="8" name="Content Placeholder 2"/>
          <p:cNvSpPr txBox="1">
            <a:spLocks/>
          </p:cNvSpPr>
          <p:nvPr/>
        </p:nvSpPr>
        <p:spPr>
          <a:xfrm>
            <a:off x="467544" y="891872"/>
            <a:ext cx="8219256" cy="3778736"/>
          </a:xfrm>
          <a:prstGeom prst="rect">
            <a:avLst/>
          </a:prstGeom>
        </p:spPr>
        <p:txBody>
          <a:bodyPr>
            <a:noAutofit/>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buFont typeface="Wingdings" charset="2"/>
              <a:buNone/>
            </a:pPr>
            <a:r>
              <a:rPr lang="en-IN" kern="0" dirty="0"/>
              <a:t>Context variables allow jobs to be executed in different ways, with different parameters. </a:t>
            </a:r>
          </a:p>
          <a:p>
            <a:pPr>
              <a:buFont typeface="Wingdings" charset="2"/>
              <a:buNone/>
            </a:pPr>
            <a:r>
              <a:rPr lang="en-IN" kern="0" dirty="0"/>
              <a:t>Contexts are user-defined variables that can be invoked at runtime.  </a:t>
            </a:r>
          </a:p>
          <a:p>
            <a:pPr>
              <a:buFont typeface="Wingdings" charset="2"/>
              <a:buNone/>
            </a:pPr>
            <a:r>
              <a:rPr lang="en-IN" kern="0" dirty="0"/>
              <a:t>These can be  embedded in the job you are developing and are configured much like any </a:t>
            </a:r>
          </a:p>
          <a:p>
            <a:pPr>
              <a:buFont typeface="Wingdings" charset="2"/>
              <a:buNone/>
            </a:pPr>
            <a:r>
              <a:rPr lang="en-IN" kern="0" dirty="0"/>
              <a:t>other component parameters in the window below the Job Designer.</a:t>
            </a:r>
          </a:p>
          <a:p>
            <a:pPr>
              <a:buFont typeface="Wingdings" charset="2"/>
              <a:buNone/>
            </a:pPr>
            <a:endParaRPr lang="en-IN" sz="2000" b="1" u="sng" kern="0" dirty="0"/>
          </a:p>
        </p:txBody>
      </p:sp>
      <p:pic>
        <p:nvPicPr>
          <p:cNvPr id="9" name="Picture 8"/>
          <p:cNvPicPr>
            <a:picLocks noChangeAspect="1" noChangeArrowheads="1"/>
          </p:cNvPicPr>
          <p:nvPr/>
        </p:nvPicPr>
        <p:blipFill>
          <a:blip r:embed="rId2" cstate="print"/>
          <a:srcRect/>
          <a:stretch>
            <a:fillRect/>
          </a:stretch>
        </p:blipFill>
        <p:spPr bwMode="auto">
          <a:xfrm>
            <a:off x="567542" y="2668989"/>
            <a:ext cx="8208913" cy="1584176"/>
          </a:xfrm>
          <a:prstGeom prst="rect">
            <a:avLst/>
          </a:prstGeom>
          <a:noFill/>
          <a:ln w="9525">
            <a:noFill/>
            <a:miter lim="800000"/>
            <a:headEnd/>
            <a:tailEnd/>
          </a:ln>
        </p:spPr>
      </p:pic>
    </p:spTree>
    <p:extLst>
      <p:ext uri="{BB962C8B-B14F-4D97-AF65-F5344CB8AC3E}">
        <p14:creationId xmlns:p14="http://schemas.microsoft.com/office/powerpoint/2010/main" val="55300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0"/>
            <a:ext cx="8229600" cy="528364"/>
          </a:xfrm>
        </p:spPr>
        <p:txBody>
          <a:bodyPr>
            <a:normAutofit/>
          </a:bodyPr>
          <a:lstStyle/>
          <a:p>
            <a:pPr algn="ctr"/>
            <a:r>
              <a:rPr lang="en-IN" sz="3200" b="1" dirty="0"/>
              <a:t>Context Groups</a:t>
            </a:r>
          </a:p>
        </p:txBody>
      </p:sp>
      <p:sp>
        <p:nvSpPr>
          <p:cNvPr id="9" name="Content Placeholder 2"/>
          <p:cNvSpPr>
            <a:spLocks noGrp="1"/>
          </p:cNvSpPr>
          <p:nvPr>
            <p:ph idx="1"/>
          </p:nvPr>
        </p:nvSpPr>
        <p:spPr>
          <a:xfrm>
            <a:off x="526774" y="528364"/>
            <a:ext cx="8229600" cy="1066138"/>
          </a:xfrm>
        </p:spPr>
        <p:txBody>
          <a:bodyPr/>
          <a:lstStyle/>
          <a:p>
            <a:pPr>
              <a:buNone/>
            </a:pPr>
            <a:r>
              <a:rPr lang="en-IN" dirty="0"/>
              <a:t>   In </a:t>
            </a:r>
            <a:r>
              <a:rPr lang="en-IN" b="1" dirty="0"/>
              <a:t>Talend Open Studio</a:t>
            </a:r>
            <a:r>
              <a:rPr lang="en-IN" dirty="0"/>
              <a:t> you can create several context groups which hold various variables. </a:t>
            </a:r>
            <a:br>
              <a:rPr lang="en-IN" dirty="0"/>
            </a:br>
            <a:r>
              <a:rPr lang="en-IN" dirty="0"/>
              <a:t>Think of </a:t>
            </a:r>
            <a:r>
              <a:rPr lang="en-IN" b="1" dirty="0"/>
              <a:t>context groups</a:t>
            </a:r>
            <a:r>
              <a:rPr lang="en-IN" dirty="0"/>
              <a:t> as a bucket for related variables. For each context group you can define various contexts like production, development, test etc. This is extremely useful when moving your ETL jobs from one environment to the other.</a:t>
            </a:r>
          </a:p>
        </p:txBody>
      </p:sp>
      <p:pic>
        <p:nvPicPr>
          <p:cNvPr id="10" name="Picture 2"/>
          <p:cNvPicPr>
            <a:picLocks noChangeAspect="1" noChangeArrowheads="1"/>
          </p:cNvPicPr>
          <p:nvPr/>
        </p:nvPicPr>
        <p:blipFill>
          <a:blip r:embed="rId2" cstate="print"/>
          <a:srcRect/>
          <a:stretch>
            <a:fillRect/>
          </a:stretch>
        </p:blipFill>
        <p:spPr bwMode="auto">
          <a:xfrm>
            <a:off x="251520" y="1887421"/>
            <a:ext cx="8640959" cy="1828800"/>
          </a:xfrm>
          <a:prstGeom prst="rect">
            <a:avLst/>
          </a:prstGeom>
          <a:noFill/>
          <a:ln w="9525">
            <a:noFill/>
            <a:miter lim="800000"/>
            <a:headEnd/>
            <a:tailEnd/>
          </a:ln>
        </p:spPr>
      </p:pic>
    </p:spTree>
    <p:extLst>
      <p:ext uri="{BB962C8B-B14F-4D97-AF65-F5344CB8AC3E}">
        <p14:creationId xmlns:p14="http://schemas.microsoft.com/office/powerpoint/2010/main" val="10191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05475" y="0"/>
            <a:ext cx="8229600" cy="722344"/>
          </a:xfrm>
        </p:spPr>
        <p:txBody>
          <a:bodyPr>
            <a:noAutofit/>
          </a:bodyPr>
          <a:lstStyle/>
          <a:p>
            <a:r>
              <a:rPr lang="en-IN" sz="3600" b="1" dirty="0"/>
              <a:t>Define context variables in repository</a:t>
            </a:r>
            <a:endParaRPr lang="en-IN" sz="3200" b="1" dirty="0"/>
          </a:p>
        </p:txBody>
      </p:sp>
      <p:sp>
        <p:nvSpPr>
          <p:cNvPr id="9" name="Content Placeholder 2"/>
          <p:cNvSpPr>
            <a:spLocks noGrp="1"/>
          </p:cNvSpPr>
          <p:nvPr>
            <p:ph idx="1"/>
          </p:nvPr>
        </p:nvSpPr>
        <p:spPr>
          <a:xfrm>
            <a:off x="457200" y="583196"/>
            <a:ext cx="8229600" cy="1504021"/>
          </a:xfrm>
        </p:spPr>
        <p:txBody>
          <a:bodyPr/>
          <a:lstStyle/>
          <a:p>
            <a:r>
              <a:rPr lang="en-IN" sz="1800" dirty="0"/>
              <a:t>  Contexts can be stored in the Studio repository, allowing them to be centrally maintained, available to other developers and reused on other jobs.</a:t>
            </a:r>
          </a:p>
          <a:p>
            <a:r>
              <a:rPr lang="en-IN" sz="1800" dirty="0"/>
              <a:t>  If you plan to use a set of context variables in more than one job, it makes sense to add them to the repository, rather than embed them directly in the job.</a:t>
            </a:r>
          </a:p>
          <a:p>
            <a:pPr>
              <a:buNone/>
            </a:pPr>
            <a:endParaRPr lang="en-IN" sz="1400" dirty="0"/>
          </a:p>
        </p:txBody>
      </p:sp>
      <p:pic>
        <p:nvPicPr>
          <p:cNvPr id="10" name="Picture 9"/>
          <p:cNvPicPr>
            <a:picLocks noChangeAspect="1" noChangeArrowheads="1"/>
          </p:cNvPicPr>
          <p:nvPr/>
        </p:nvPicPr>
        <p:blipFill>
          <a:blip r:embed="rId2" cstate="print"/>
          <a:srcRect/>
          <a:stretch>
            <a:fillRect/>
          </a:stretch>
        </p:blipFill>
        <p:spPr bwMode="auto">
          <a:xfrm>
            <a:off x="179512" y="2260442"/>
            <a:ext cx="8784976" cy="2016224"/>
          </a:xfrm>
          <a:prstGeom prst="rect">
            <a:avLst/>
          </a:prstGeom>
          <a:noFill/>
          <a:ln w="9525">
            <a:noFill/>
            <a:miter lim="800000"/>
            <a:headEnd/>
            <a:tailEnd/>
          </a:ln>
        </p:spPr>
      </p:pic>
    </p:spTree>
    <p:extLst>
      <p:ext uri="{BB962C8B-B14F-4D97-AF65-F5344CB8AC3E}">
        <p14:creationId xmlns:p14="http://schemas.microsoft.com/office/powerpoint/2010/main" val="344018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11155" y="11361"/>
            <a:ext cx="8229600" cy="710952"/>
          </a:xfrm>
        </p:spPr>
        <p:txBody>
          <a:bodyPr>
            <a:normAutofit/>
          </a:bodyPr>
          <a:lstStyle/>
          <a:p>
            <a:r>
              <a:rPr lang="en-IN" sz="3100" b="1" dirty="0"/>
              <a:t>Populate the values of context variables from file</a:t>
            </a:r>
            <a:endParaRPr lang="en-IN" b="1" dirty="0"/>
          </a:p>
        </p:txBody>
      </p:sp>
      <p:sp>
        <p:nvSpPr>
          <p:cNvPr id="8" name="Content Placeholder 2"/>
          <p:cNvSpPr>
            <a:spLocks noGrp="1"/>
          </p:cNvSpPr>
          <p:nvPr>
            <p:ph idx="1"/>
          </p:nvPr>
        </p:nvSpPr>
        <p:spPr>
          <a:xfrm>
            <a:off x="467544" y="546757"/>
            <a:ext cx="8147248" cy="4068556"/>
          </a:xfrm>
        </p:spPr>
        <p:txBody>
          <a:bodyPr>
            <a:normAutofit/>
          </a:bodyPr>
          <a:lstStyle/>
          <a:p>
            <a:pPr>
              <a:buNone/>
            </a:pPr>
            <a:r>
              <a:rPr lang="en-IN" sz="2000" dirty="0"/>
              <a:t>External context variables are variables held in a file and loaded into the Studio job at runtime.</a:t>
            </a:r>
            <a:endParaRPr lang="en-IN" sz="2000" b="1" dirty="0"/>
          </a:p>
          <a:p>
            <a:endParaRPr lang="en-IN" dirty="0"/>
          </a:p>
        </p:txBody>
      </p:sp>
      <p:pic>
        <p:nvPicPr>
          <p:cNvPr id="9" name="Picture 2"/>
          <p:cNvPicPr>
            <a:picLocks noChangeAspect="1" noChangeArrowheads="1"/>
          </p:cNvPicPr>
          <p:nvPr/>
        </p:nvPicPr>
        <p:blipFill>
          <a:blip r:embed="rId2" cstate="print"/>
          <a:srcRect/>
          <a:stretch>
            <a:fillRect/>
          </a:stretch>
        </p:blipFill>
        <p:spPr bwMode="auto">
          <a:xfrm>
            <a:off x="2267744" y="1545320"/>
            <a:ext cx="3648075" cy="904875"/>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741531" y="3094212"/>
            <a:ext cx="4457700" cy="1647825"/>
          </a:xfrm>
          <a:prstGeom prst="rect">
            <a:avLst/>
          </a:prstGeom>
          <a:noFill/>
          <a:ln w="9525">
            <a:noFill/>
            <a:miter lim="800000"/>
            <a:headEnd/>
            <a:tailEnd/>
          </a:ln>
        </p:spPr>
      </p:pic>
      <p:pic>
        <p:nvPicPr>
          <p:cNvPr id="11" name="Picture 4"/>
          <p:cNvPicPr>
            <a:picLocks noChangeAspect="1" noChangeArrowheads="1"/>
          </p:cNvPicPr>
          <p:nvPr/>
        </p:nvPicPr>
        <p:blipFill>
          <a:blip r:embed="rId4" cstate="print"/>
          <a:srcRect/>
          <a:stretch>
            <a:fillRect/>
          </a:stretch>
        </p:blipFill>
        <p:spPr bwMode="auto">
          <a:xfrm>
            <a:off x="6156176" y="3253238"/>
            <a:ext cx="2495550" cy="1362075"/>
          </a:xfrm>
          <a:prstGeom prst="rect">
            <a:avLst/>
          </a:prstGeom>
          <a:noFill/>
          <a:ln w="9525">
            <a:noFill/>
            <a:miter lim="800000"/>
            <a:headEnd/>
            <a:tailEnd/>
          </a:ln>
        </p:spPr>
      </p:pic>
      <p:cxnSp>
        <p:nvCxnSpPr>
          <p:cNvPr id="12" name="Straight Arrow Connector 11"/>
          <p:cNvCxnSpPr/>
          <p:nvPr/>
        </p:nvCxnSpPr>
        <p:spPr>
          <a:xfrm>
            <a:off x="1112624" y="1874131"/>
            <a:ext cx="648072"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1581" y="1443828"/>
            <a:ext cx="1944216" cy="646331"/>
          </a:xfrm>
          <a:prstGeom prst="rect">
            <a:avLst/>
          </a:prstGeom>
          <a:noFill/>
        </p:spPr>
        <p:txBody>
          <a:bodyPr wrap="square" rtlCol="0">
            <a:spAutoFit/>
          </a:bodyPr>
          <a:lstStyle/>
          <a:p>
            <a:pPr algn="ctr"/>
            <a:r>
              <a:rPr lang="en-IN" dirty="0"/>
              <a:t>Context Variables definitions in Job</a:t>
            </a:r>
          </a:p>
        </p:txBody>
      </p:sp>
      <p:sp>
        <p:nvSpPr>
          <p:cNvPr id="14" name="TextBox 13"/>
          <p:cNvSpPr txBox="1"/>
          <p:nvPr/>
        </p:nvSpPr>
        <p:spPr>
          <a:xfrm>
            <a:off x="6287827" y="1342897"/>
            <a:ext cx="2232248" cy="923330"/>
          </a:xfrm>
          <a:prstGeom prst="rect">
            <a:avLst/>
          </a:prstGeom>
          <a:noFill/>
        </p:spPr>
        <p:txBody>
          <a:bodyPr wrap="square" rtlCol="0">
            <a:spAutoFit/>
          </a:bodyPr>
          <a:lstStyle/>
          <a:p>
            <a:pPr algn="ctr"/>
            <a:r>
              <a:rPr lang="en-IN" dirty="0"/>
              <a:t>Job loading parameter values to context</a:t>
            </a:r>
          </a:p>
        </p:txBody>
      </p:sp>
      <p:cxnSp>
        <p:nvCxnSpPr>
          <p:cNvPr id="15" name="Straight Arrow Connector 14"/>
          <p:cNvCxnSpPr/>
          <p:nvPr/>
        </p:nvCxnSpPr>
        <p:spPr>
          <a:xfrm flipH="1">
            <a:off x="6047234" y="1637660"/>
            <a:ext cx="28803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12160" y="2214207"/>
            <a:ext cx="2376264" cy="646331"/>
          </a:xfrm>
          <a:prstGeom prst="rect">
            <a:avLst/>
          </a:prstGeom>
          <a:noFill/>
        </p:spPr>
        <p:txBody>
          <a:bodyPr wrap="square" rtlCol="0">
            <a:spAutoFit/>
          </a:bodyPr>
          <a:lstStyle/>
          <a:p>
            <a:pPr algn="ctr"/>
            <a:r>
              <a:rPr lang="en-IN" dirty="0"/>
              <a:t>File containing values for parameters</a:t>
            </a:r>
          </a:p>
        </p:txBody>
      </p:sp>
      <p:cxnSp>
        <p:nvCxnSpPr>
          <p:cNvPr id="17" name="Straight Arrow Connector 16"/>
          <p:cNvCxnSpPr/>
          <p:nvPr/>
        </p:nvCxnSpPr>
        <p:spPr>
          <a:xfrm>
            <a:off x="7092280" y="2715593"/>
            <a:ext cx="21602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19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97" y="0"/>
            <a:ext cx="8229600" cy="638944"/>
          </a:xfrm>
        </p:spPr>
        <p:txBody>
          <a:bodyPr>
            <a:noAutofit/>
          </a:bodyPr>
          <a:lstStyle/>
          <a:p>
            <a:r>
              <a:rPr lang="en-IN" sz="2800" dirty="0"/>
              <a:t> </a:t>
            </a:r>
            <a:r>
              <a:rPr lang="en-IN" sz="2800" b="1" dirty="0"/>
              <a:t>Pass context variables from Parent Job to Child Job</a:t>
            </a:r>
            <a:endParaRPr lang="en-IN" sz="2400" b="1" dirty="0"/>
          </a:p>
        </p:txBody>
      </p:sp>
      <p:sp>
        <p:nvSpPr>
          <p:cNvPr id="3" name="Content Placeholder 2"/>
          <p:cNvSpPr>
            <a:spLocks noGrp="1"/>
          </p:cNvSpPr>
          <p:nvPr>
            <p:ph idx="1"/>
          </p:nvPr>
        </p:nvSpPr>
        <p:spPr>
          <a:xfrm>
            <a:off x="448453" y="490038"/>
            <a:ext cx="8229600" cy="1189878"/>
          </a:xfrm>
        </p:spPr>
        <p:txBody>
          <a:bodyPr>
            <a:normAutofit/>
          </a:bodyPr>
          <a:lstStyle/>
          <a:p>
            <a:pPr>
              <a:buNone/>
            </a:pPr>
            <a:r>
              <a:rPr lang="en-IN" sz="2000" dirty="0"/>
              <a:t>We can pass context variables’ values from main job to sub jobs two ways:</a:t>
            </a:r>
          </a:p>
          <a:p>
            <a:pPr>
              <a:buNone/>
            </a:pPr>
            <a:r>
              <a:rPr lang="en-IN" sz="2000" dirty="0"/>
              <a:t> </a:t>
            </a:r>
            <a:r>
              <a:rPr lang="en-IN" sz="2000" b="1" u="sng" dirty="0"/>
              <a:t>Partially</a:t>
            </a:r>
            <a:r>
              <a:rPr lang="en-IN" sz="2000" dirty="0"/>
              <a:t> : Pass each parameter in the “context param” part of Component window for the subjob</a:t>
            </a:r>
            <a:endParaRPr lang="en-IN" dirty="0"/>
          </a:p>
          <a:p>
            <a:pPr>
              <a:buNone/>
            </a:pP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179512" y="1679915"/>
            <a:ext cx="8767482" cy="2389629"/>
          </a:xfrm>
          <a:prstGeom prst="rect">
            <a:avLst/>
          </a:prstGeom>
          <a:noFill/>
          <a:ln w="9525">
            <a:noFill/>
            <a:miter lim="800000"/>
            <a:headEnd/>
            <a:tailEnd/>
          </a:ln>
        </p:spPr>
      </p:pic>
    </p:spTree>
    <p:extLst>
      <p:ext uri="{BB962C8B-B14F-4D97-AF65-F5344CB8AC3E}">
        <p14:creationId xmlns:p14="http://schemas.microsoft.com/office/powerpoint/2010/main" val="320108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376" y="0"/>
            <a:ext cx="8229600" cy="350912"/>
          </a:xfrm>
        </p:spPr>
        <p:txBody>
          <a:bodyPr>
            <a:noAutofit/>
          </a:bodyPr>
          <a:lstStyle/>
          <a:p>
            <a:r>
              <a:rPr lang="en-IN" sz="2800" b="1" dirty="0"/>
              <a:t>Pass context variables from Parent Job to Child Job</a:t>
            </a:r>
            <a:endParaRPr lang="en-IN" sz="3200" b="1" dirty="0"/>
          </a:p>
        </p:txBody>
      </p:sp>
      <p:sp>
        <p:nvSpPr>
          <p:cNvPr id="3" name="Content Placeholder 2"/>
          <p:cNvSpPr>
            <a:spLocks noGrp="1"/>
          </p:cNvSpPr>
          <p:nvPr>
            <p:ph idx="1"/>
          </p:nvPr>
        </p:nvSpPr>
        <p:spPr>
          <a:xfrm>
            <a:off x="698376" y="610364"/>
            <a:ext cx="8229600" cy="423306"/>
          </a:xfrm>
        </p:spPr>
        <p:txBody>
          <a:bodyPr/>
          <a:lstStyle/>
          <a:p>
            <a:pPr>
              <a:buNone/>
            </a:pPr>
            <a:r>
              <a:rPr lang="en-IN" sz="2000" dirty="0"/>
              <a:t> </a:t>
            </a:r>
            <a:r>
              <a:rPr lang="en-IN" sz="2000" b="1" u="sng" dirty="0"/>
              <a:t>Fully</a:t>
            </a:r>
            <a:r>
              <a:rPr lang="en-IN" sz="2000" dirty="0"/>
              <a:t> : Full context is transferred from main job to sub job.</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323528" y="1293122"/>
            <a:ext cx="8604448" cy="2592288"/>
          </a:xfrm>
          <a:prstGeom prst="rect">
            <a:avLst/>
          </a:prstGeom>
          <a:noFill/>
          <a:ln w="9525">
            <a:noFill/>
            <a:miter lim="800000"/>
            <a:headEnd/>
            <a:tailEnd/>
          </a:ln>
        </p:spPr>
      </p:pic>
    </p:spTree>
    <p:extLst>
      <p:ext uri="{BB962C8B-B14F-4D97-AF65-F5344CB8AC3E}">
        <p14:creationId xmlns:p14="http://schemas.microsoft.com/office/powerpoint/2010/main" val="1546775854"/>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7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2D050">
            <a:alpha val="89803"/>
          </a:srgbClr>
        </a:solidFill>
        <a:ln>
          <a:noFill/>
        </a:ln>
        <a:extLst/>
      </a:spPr>
      <a:bodyPr/>
      <a:lstStyle>
        <a:defPPr algn="l">
          <a:defRPr sz="1800" b="1">
            <a:solidFill>
              <a:srgbClr val="FFCB05"/>
            </a:solidFill>
            <a:latin typeface="Calibri" pitchFamily="34" charset="0"/>
            <a:ea typeface="+mn-ea"/>
            <a:cs typeface="Calibri" pitchFamily="34" charset="0"/>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5.xml><?xml version="1.0" encoding="utf-8"?>
<a:theme xmlns:a="http://schemas.openxmlformats.org/drawingml/2006/main" name="1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D0D4CB51882E44822A7987C79C32DA" ma:contentTypeVersion="9" ma:contentTypeDescription="Create a new document." ma:contentTypeScope="" ma:versionID="268d7d5dd9b2c3741d2ad41b627c3cf9">
  <xsd:schema xmlns:xsd="http://www.w3.org/2001/XMLSchema" xmlns:xs="http://www.w3.org/2001/XMLSchema" xmlns:p="http://schemas.microsoft.com/office/2006/metadata/properties" xmlns:ns2="15b50f1c-fe35-411b-97c8-2d455c688f70" xmlns:ns3="8106f984-e4b1-4b7b-87ad-03bde39b99bc" targetNamespace="http://schemas.microsoft.com/office/2006/metadata/properties" ma:root="true" ma:fieldsID="7f567a18660022c5d3520c936c61ac57" ns2:_="" ns3:_="">
    <xsd:import namespace="15b50f1c-fe35-411b-97c8-2d455c688f70"/>
    <xsd:import namespace="8106f984-e4b1-4b7b-87ad-03bde39b99bc"/>
    <xsd:element name="properties">
      <xsd:complexType>
        <xsd:sequence>
          <xsd:element name="documentManagement">
            <xsd:complexType>
              <xsd:all>
                <xsd:element ref="ns2:Path" minOccurs="0"/>
                <xsd:element ref="ns3:Industry" minOccurs="0"/>
                <xsd:element ref="ns3:Technology" minOccurs="0"/>
                <xsd:element ref="ns3:Type_x0020_of_x0020_Project" minOccurs="0"/>
                <xsd:element ref="ns3:Service_x0020_Offerings" minOccurs="0"/>
                <xsd:element ref="ns3:Type_x0020_of_x0020_Cont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b50f1c-fe35-411b-97c8-2d455c688f70" elementFormDefault="qualified">
    <xsd:import namespace="http://schemas.microsoft.com/office/2006/documentManagement/types"/>
    <xsd:import namespace="http://schemas.microsoft.com/office/infopath/2007/PartnerControls"/>
    <xsd:element name="Path" ma:index="8" nillable="true" ma:displayName="Path" ma:internalName="Path">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106f984-e4b1-4b7b-87ad-03bde39b99bc" elementFormDefault="qualified">
    <xsd:import namespace="http://schemas.microsoft.com/office/2006/documentManagement/types"/>
    <xsd:import namespace="http://schemas.microsoft.com/office/infopath/2007/PartnerControls"/>
    <xsd:element name="Industry" ma:index="9" nillable="true" ma:displayName="Industry" ma:default="CPG / Retail / Pharmaceuticals / Life science" ma:format="Dropdown" ma:internalName="Industry">
      <xsd:simpleType>
        <xsd:restriction base="dms:Choice">
          <xsd:enumeration value="CPG / Retail / Pharmaceuticals / Life science"/>
          <xsd:enumeration value="Media and Entertainment"/>
          <xsd:enumeration value="Banking and Financial Services"/>
          <xsd:enumeration value="Insurance"/>
          <xsd:enumeration value="Oil and Gas"/>
          <xsd:enumeration value="Manufacturing"/>
          <xsd:enumeration value="Governmental Organizations"/>
          <xsd:enumeration value="Utilities"/>
          <xsd:enumeration value="ALL"/>
        </xsd:restriction>
      </xsd:simpleType>
    </xsd:element>
    <xsd:element name="Technology" ma:index="10" nillable="true" ma:displayName="Technology" ma:default="Ab Initio" ma:internalName="Technology">
      <xsd:complexType>
        <xsd:complexContent>
          <xsd:extension base="dms:MultiChoice">
            <xsd:sequence>
              <xsd:element name="Value" maxOccurs="unbounded" minOccurs="0" nillable="true">
                <xsd:simpleType>
                  <xsd:restriction base="dms:Choice">
                    <xsd:enumeration value="Ab Initio"/>
                    <xsd:enumeration value="Actuate / BIRT"/>
                    <xsd:enumeration value="AWS RedShift"/>
                    <xsd:enumeration value="Cloudera"/>
                    <xsd:enumeration value="Cognos"/>
                    <xsd:enumeration value="Cognos TM1"/>
                    <xsd:enumeration value="Crystal Reports"/>
                    <xsd:enumeration value="Hadoop"/>
                    <xsd:enumeration value="Hbase"/>
                    <xsd:enumeration value="Hortonworks"/>
                    <xsd:enumeration value="Hyperion"/>
                    <xsd:enumeration value="IBM Infosphere DataStage"/>
                    <xsd:enumeration value="IBM Netezza"/>
                    <xsd:enumeration value="Informatica"/>
                    <xsd:enumeration value="Kafka"/>
                    <xsd:enumeration value="Khalix LongView"/>
                    <xsd:enumeration value="Lexis Nexis HPCC"/>
                    <xsd:enumeration value="MapR"/>
                    <xsd:enumeration value="Microsoft Azure"/>
                    <xsd:enumeration value="Microsoft PowerBI"/>
                    <xsd:enumeration value="Microsoft SQL"/>
                    <xsd:enumeration value="Microsoft SSAS"/>
                    <xsd:enumeration value="Microsoft SSIS"/>
                    <xsd:enumeration value="Microsoft SSRS"/>
                    <xsd:enumeration value="Microstrategy"/>
                    <xsd:enumeration value="MongoDB"/>
                    <xsd:enumeration value="Mosaic Decisions"/>
                    <xsd:enumeration value="Oracle"/>
                    <xsd:enumeration value="Oracle OBIEE"/>
                    <xsd:enumeration value="Python"/>
                    <xsd:enumeration value="QlikSense"/>
                    <xsd:enumeration value="QlikView"/>
                    <xsd:enumeration value="R"/>
                    <xsd:enumeration value="Reltio"/>
                    <xsd:enumeration value="Riversand"/>
                    <xsd:enumeration value="SAP Business Objects"/>
                    <xsd:enumeration value="SAP DI"/>
                    <xsd:enumeration value="SAP HANA"/>
                    <xsd:enumeration value="SAS BI Dashboard"/>
                    <xsd:enumeration value="SAS E Miner"/>
                    <xsd:enumeration value="SAS Enterprise Guide"/>
                    <xsd:enumeration value="SAS Information Map Studio"/>
                    <xsd:enumeration value="SAS Macros"/>
                    <xsd:enumeration value="SAS Web Report Studio"/>
                    <xsd:enumeration value="SolR"/>
                    <xsd:enumeration value="Spark"/>
                    <xsd:enumeration value="Splunk"/>
                    <xsd:enumeration value="SPSS"/>
                    <xsd:enumeration value="Sqoop"/>
                    <xsd:enumeration value="Tableau"/>
                    <xsd:enumeration value="TalenD"/>
                    <xsd:enumeration value="Teradata"/>
                    <xsd:enumeration value="Tibco Spotfire"/>
                    <xsd:enumeration value="Others"/>
                  </xsd:restriction>
                </xsd:simpleType>
              </xsd:element>
            </xsd:sequence>
          </xsd:extension>
        </xsd:complexContent>
      </xsd:complexType>
    </xsd:element>
    <xsd:element name="Type_x0020_of_x0020_Project" ma:index="11" nillable="true" ma:displayName="Type of Project" ma:default="Development" ma:format="Dropdown" ma:internalName="Type_x0020_of_x0020_Project">
      <xsd:simpleType>
        <xsd:restriction base="dms:Choice">
          <xsd:enumeration value="Development"/>
          <xsd:enumeration value="Support and Maintenance"/>
          <xsd:enumeration value="Development and Maintenance"/>
          <xsd:enumeration value="Consulting"/>
          <xsd:enumeration value="ALL"/>
        </xsd:restriction>
      </xsd:simpleType>
    </xsd:element>
    <xsd:element name="Service_x0020_Offerings" ma:index="12" nillable="true" ma:displayName="Service Offerings" ma:default="Data Warehouse / Data appliances" ma:internalName="Service_x0020_Offerings">
      <xsd:complexType>
        <xsd:complexContent>
          <xsd:extension base="dms:MultiChoice">
            <xsd:sequence>
              <xsd:element name="Value" maxOccurs="unbounded" minOccurs="0" nillable="true">
                <xsd:simpleType>
                  <xsd:restriction base="dms:Choice">
                    <xsd:enumeration value="Data Warehouse / Data appliances"/>
                    <xsd:enumeration value="MDM"/>
                    <xsd:enumeration value="Business Intelligence / Reporting"/>
                    <xsd:enumeration value="Advanced Analytics"/>
                    <xsd:enumeration value="Big data"/>
                    <xsd:enumeration value="Mosaic Decisions"/>
                    <xsd:enumeration value="ALL"/>
                  </xsd:restriction>
                </xsd:simpleType>
              </xsd:element>
            </xsd:sequence>
          </xsd:extension>
        </xsd:complexContent>
      </xsd:complexType>
    </xsd:element>
    <xsd:element name="Type_x0020_of_x0020_Content" ma:index="13" nillable="true" ma:displayName="Type of Content" ma:default="Technology Capability / Competence" ma:internalName="Type_x0020_of_x0020_Content">
      <xsd:complexType>
        <xsd:complexContent>
          <xsd:extension base="dms:MultiChoice">
            <xsd:sequence>
              <xsd:element name="Value" maxOccurs="unbounded" minOccurs="0" nillable="true">
                <xsd:simpleType>
                  <xsd:restriction base="dms:Choice">
                    <xsd:enumeration value="Technology Capability / Competence"/>
                    <xsd:enumeration value="Domain Capability / Competence"/>
                    <xsd:enumeration value="Client Deck"/>
                    <xsd:enumeration value="Client Visit"/>
                    <xsd:enumeration value="RFP / RFI / PoC"/>
                    <xsd:enumeration value="Case Study"/>
                    <xsd:enumeration value="Analyst Response"/>
                    <xsd:enumeration value="Consulting ToolKit"/>
                    <xsd:enumeration value="Market Research"/>
                    <xsd:enumeration value="Brochure / Flyer / Marketing / Standee"/>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ath xmlns="15b50f1c-fe35-411b-97c8-2d455c688f70">Competence - Technology Competence - Data Appliances</Path>
    <Industry xmlns="8106f984-e4b1-4b7b-87ad-03bde39b99bc">ALL</Industry>
    <Type_x0020_of_x0020_Project xmlns="8106f984-e4b1-4b7b-87ad-03bde39b99bc">ALL</Type_x0020_of_x0020_Project>
    <Technology xmlns="8106f984-e4b1-4b7b-87ad-03bde39b99bc">
      <Value>MongoDB</Value>
    </Technology>
    <Service_x0020_Offerings xmlns="8106f984-e4b1-4b7b-87ad-03bde39b99bc">
      <Value>Data Warehouse / Data appliances</Value>
      <Value>Big data</Value>
    </Service_x0020_Offerings>
    <Type_x0020_of_x0020_Content xmlns="8106f984-e4b1-4b7b-87ad-03bde39b99bc">
      <Value>Technology Capability / Competence</Value>
    </Type_x0020_of_x0020_Content>
  </documentManagement>
</p:properties>
</file>

<file path=customXml/itemProps1.xml><?xml version="1.0" encoding="utf-8"?>
<ds:datastoreItem xmlns:ds="http://schemas.openxmlformats.org/officeDocument/2006/customXml" ds:itemID="{4F1D9F50-BEF4-477C-8D40-0C7413F8FF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b50f1c-fe35-411b-97c8-2d455c688f70"/>
    <ds:schemaRef ds:uri="8106f984-e4b1-4b7b-87ad-03bde39b99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http://purl.org/dc/terms/"/>
    <ds:schemaRef ds:uri="http://schemas.microsoft.com/office/2006/documentManagement/types"/>
    <ds:schemaRef ds:uri="http://www.w3.org/XML/1998/namespace"/>
    <ds:schemaRef ds:uri="http://purl.org/dc/dcmitype/"/>
    <ds:schemaRef ds:uri="http://schemas.microsoft.com/office/2006/metadata/properties"/>
    <ds:schemaRef ds:uri="15b50f1c-fe35-411b-97c8-2d455c688f70"/>
    <ds:schemaRef ds:uri="http://schemas.microsoft.com/office/infopath/2007/PartnerControls"/>
    <ds:schemaRef ds:uri="http://schemas.openxmlformats.org/package/2006/metadata/core-properties"/>
    <ds:schemaRef ds:uri="8106f984-e4b1-4b7b-87ad-03bde39b99bc"/>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27369</TotalTime>
  <Words>564</Words>
  <Application>Microsoft Office PowerPoint</Application>
  <PresentationFormat>On-screen Show (16:9)</PresentationFormat>
  <Paragraphs>66</Paragraphs>
  <Slides>12</Slides>
  <Notes>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12</vt:i4>
      </vt:variant>
    </vt:vector>
  </HeadingPairs>
  <TitlesOfParts>
    <vt:vector size="25" baseType="lpstr">
      <vt:lpstr>Arial</vt:lpstr>
      <vt:lpstr>Calibri Light</vt:lpstr>
      <vt:lpstr>Geneva</vt:lpstr>
      <vt:lpstr>STKaiti</vt:lpstr>
      <vt:lpstr>Symbol</vt:lpstr>
      <vt:lpstr>Trebuchet MS</vt:lpstr>
      <vt:lpstr>Wingdings</vt:lpstr>
      <vt:lpstr>ヒラギノ角ゴ Pro W3</vt:lpstr>
      <vt:lpstr>L&amp;T Infotech</vt:lpstr>
      <vt:lpstr>Custom Design</vt:lpstr>
      <vt:lpstr>3_L&amp;T Infotech</vt:lpstr>
      <vt:lpstr>7_L&amp;T Infotech</vt:lpstr>
      <vt:lpstr>1_L&amp;T Infotech</vt:lpstr>
      <vt:lpstr>  Understanding Global Variables and Contexts</vt:lpstr>
      <vt:lpstr>Understanding Global Variables and Contexts</vt:lpstr>
      <vt:lpstr>Understand Global variables and their usage</vt:lpstr>
      <vt:lpstr>What are Context variables?  Define their values inside the Job </vt:lpstr>
      <vt:lpstr>Context Groups</vt:lpstr>
      <vt:lpstr>Define context variables in repository</vt:lpstr>
      <vt:lpstr>Populate the values of context variables from file</vt:lpstr>
      <vt:lpstr> Pass context variables from Parent Job to Child Job</vt:lpstr>
      <vt:lpstr>Pass context variables from Parent Job to Child Job</vt:lpstr>
      <vt:lpstr>Pass the Context Parameters value from command Line </vt:lpstr>
      <vt:lpstr>PowerPoint Presentation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Competence - No SQL data base</dc:title>
  <dc:creator>Rowsell, Karen [CCC-OT_OP]</dc:creator>
  <cp:lastModifiedBy>Vikas Pandey</cp:lastModifiedBy>
  <cp:revision>2086</cp:revision>
  <cp:lastPrinted>2015-11-28T12:28:20Z</cp:lastPrinted>
  <dcterms:created xsi:type="dcterms:W3CDTF">2007-05-25T22:38:05Z</dcterms:created>
  <dcterms:modified xsi:type="dcterms:W3CDTF">2018-02-15T16:50:16Z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0x01010016D0D4CB51882E44822A7987C79C32DA</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