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741" r:id="rId6"/>
    <p:sldMasterId id="2147483746" r:id="rId7"/>
    <p:sldMasterId id="2147483754" r:id="rId8"/>
  </p:sldMasterIdLst>
  <p:notesMasterIdLst>
    <p:notesMasterId r:id="rId25"/>
  </p:notesMasterIdLst>
  <p:handoutMasterIdLst>
    <p:handoutMasterId r:id="rId26"/>
  </p:handoutMasterIdLst>
  <p:sldIdLst>
    <p:sldId id="256" r:id="rId9"/>
    <p:sldId id="297" r:id="rId10"/>
    <p:sldId id="322" r:id="rId11"/>
    <p:sldId id="321" r:id="rId12"/>
    <p:sldId id="312" r:id="rId13"/>
    <p:sldId id="313" r:id="rId14"/>
    <p:sldId id="319" r:id="rId15"/>
    <p:sldId id="324" r:id="rId16"/>
    <p:sldId id="325" r:id="rId17"/>
    <p:sldId id="326" r:id="rId18"/>
    <p:sldId id="327" r:id="rId19"/>
    <p:sldId id="328" r:id="rId20"/>
    <p:sldId id="329" r:id="rId21"/>
    <p:sldId id="323" r:id="rId22"/>
    <p:sldId id="330" r:id="rId23"/>
    <p:sldId id="269" r:id="rId24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EBB1E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5978" autoAdjust="0"/>
  </p:normalViewPr>
  <p:slideViewPr>
    <p:cSldViewPr snapToGrid="0">
      <p:cViewPr varScale="1">
        <p:scale>
          <a:sx n="82" d="100"/>
          <a:sy n="82" d="100"/>
        </p:scale>
        <p:origin x="1020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-209550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90563" indent="-233363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4400" indent="-223838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7763" indent="-223838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5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295543\Desktop\GettyImages-532100863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0" y="1308101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358" tIns="45679" rIns="91358" bIns="45679" numCol="1" rtlCol="0" anchor="ctr" anchorCtr="0" compatLnSpc="1">
            <a:prstTxWarp prst="textNoShape">
              <a:avLst/>
            </a:prstTxWarp>
          </a:bodyPr>
          <a:lstStyle/>
          <a:p>
            <a:pPr defTabSz="913478"/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60" y="4705350"/>
            <a:ext cx="4138501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64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6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6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117" indent="-233117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6710" indent="-209345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89866" indent="-233117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3478" indent="-223592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6594" indent="-223592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812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41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32285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 sz="1425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53" y="109540"/>
            <a:ext cx="6215063" cy="477052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52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4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552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0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594260" cy="38472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4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9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028D55-8EE5-4EF3-A834-B285C6B92E86}" type="datetime1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2/15/2018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4E20EE1-9F3A-4444-A409-BC55FA34097F}" type="slidenum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610354\Desktop\pptx_bgIm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00" y="4705350"/>
            <a:ext cx="4138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4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7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3" r:id="rId3"/>
    <p:sldLayoutId id="2147483680" r:id="rId4"/>
    <p:sldLayoutId id="2147483740" r:id="rId5"/>
    <p:sldLayoutId id="2147483753" r:id="rId6"/>
    <p:sldLayoutId id="214748376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17" y="973666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19431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746" y="4827360"/>
            <a:ext cx="2959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0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223" y="481966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720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19917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600" indent="-22860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4025" indent="-225425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8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44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30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20" y="973721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22" y="19448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4162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819" y="4827360"/>
            <a:ext cx="2959099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1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320" y="4819861"/>
            <a:ext cx="335183" cy="246138"/>
          </a:xfrm>
          <a:prstGeom prst="rect">
            <a:avLst/>
          </a:prstGeom>
        </p:spPr>
        <p:txBody>
          <a:bodyPr wrap="none" lIns="91358" tIns="45679" rIns="91358" bIns="45679">
            <a:spAutoFit/>
          </a:bodyPr>
          <a:lstStyle/>
          <a:p>
            <a:pPr defTabSz="45671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671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20121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25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845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76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690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354" indent="-228354" algn="l" defTabSz="1565022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3574" indent="-225179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103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3478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1832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4968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4205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3434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2657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55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04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5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57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8548" y="3556787"/>
            <a:ext cx="5556738" cy="221456"/>
          </a:xfrm>
        </p:spPr>
        <p:txBody>
          <a:bodyPr/>
          <a:lstStyle/>
          <a:p>
            <a:fld id="{B334B7EA-1AE1-45F2-8BE5-CF21376D5D61}" type="datetime4">
              <a:rPr lang="en-US" b="1" smtClean="0"/>
              <a:t>February 15, 2018</a:t>
            </a:fld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2908549" y="4103077"/>
            <a:ext cx="3210898" cy="79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Presenter :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08343" y="1727987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Managing Jobs using TOS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6713" y="0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Exporting a job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84371"/>
            <a:ext cx="3538736" cy="4389120"/>
          </a:xfrm>
        </p:spPr>
        <p:txBody>
          <a:bodyPr>
            <a:normAutofit/>
          </a:bodyPr>
          <a:lstStyle/>
          <a:p>
            <a:r>
              <a:rPr lang="en-IN" dirty="0"/>
              <a:t>In the </a:t>
            </a:r>
            <a:r>
              <a:rPr lang="en-IN" b="1" dirty="0"/>
              <a:t>Repository </a:t>
            </a:r>
            <a:r>
              <a:rPr lang="en-IN" dirty="0"/>
              <a:t>window, expand the</a:t>
            </a:r>
            <a:r>
              <a:rPr lang="en-IN" b="1" dirty="0"/>
              <a:t> Job Design </a:t>
            </a:r>
            <a:r>
              <a:rPr lang="en-IN" dirty="0"/>
              <a:t>section and select a job to export.</a:t>
            </a:r>
          </a:p>
          <a:p>
            <a:r>
              <a:rPr lang="en-IN" dirty="0"/>
              <a:t>Right-click on the job and select </a:t>
            </a:r>
            <a:r>
              <a:rPr lang="en-IN" b="1" dirty="0"/>
              <a:t>Export items. The Export items </a:t>
            </a:r>
            <a:r>
              <a:rPr lang="en-IN" dirty="0"/>
              <a:t>pop-up window will appear.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5275" y="393716"/>
            <a:ext cx="4472195" cy="447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31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05" y="0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Exporting a job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571500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/>
              <a:t>The job that you chose to work with will be pre-selected, but you also have the option to select additional jobs at this point if you wish. 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You can choose to export the job as a set of files in a directory or a set of files  in a zipped archive. </a:t>
            </a:r>
          </a:p>
          <a:p>
            <a:endParaRPr lang="en-IN" dirty="0"/>
          </a:p>
          <a:p>
            <a:r>
              <a:rPr lang="en-IN" dirty="0"/>
              <a:t>We can also, optionally, decide to export any dependencies of the job. </a:t>
            </a:r>
          </a:p>
          <a:p>
            <a:endParaRPr lang="en-IN" dirty="0"/>
          </a:p>
          <a:p>
            <a:r>
              <a:rPr lang="en-IN" dirty="0"/>
              <a:t>Click on </a:t>
            </a:r>
            <a:r>
              <a:rPr lang="en-IN" b="1" dirty="0"/>
              <a:t>Finish</a:t>
            </a:r>
            <a:r>
              <a:rPr lang="en-IN" dirty="0"/>
              <a:t> to run the export process.</a:t>
            </a:r>
          </a:p>
        </p:txBody>
      </p:sp>
    </p:spTree>
    <p:extLst>
      <p:ext uri="{BB962C8B-B14F-4D97-AF65-F5344CB8AC3E}">
        <p14:creationId xmlns:p14="http://schemas.microsoft.com/office/powerpoint/2010/main" val="263038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605" y="0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Importing jobs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917" y="589033"/>
            <a:ext cx="4690864" cy="4389120"/>
          </a:xfrm>
        </p:spPr>
        <p:txBody>
          <a:bodyPr>
            <a:normAutofit/>
          </a:bodyPr>
          <a:lstStyle/>
          <a:p>
            <a:r>
              <a:rPr lang="en-IN" dirty="0"/>
              <a:t>In the </a:t>
            </a:r>
            <a:r>
              <a:rPr lang="en-IN" b="1" dirty="0"/>
              <a:t>Repository </a:t>
            </a:r>
            <a:r>
              <a:rPr lang="en-IN" dirty="0"/>
              <a:t>window, right-click on</a:t>
            </a:r>
            <a:r>
              <a:rPr lang="en-IN" b="1" dirty="0"/>
              <a:t> Job Designs </a:t>
            </a:r>
            <a:r>
              <a:rPr lang="en-IN" dirty="0"/>
              <a:t>and select </a:t>
            </a:r>
            <a:r>
              <a:rPr lang="en-IN" b="1" dirty="0"/>
              <a:t>Import items.</a:t>
            </a:r>
          </a:p>
          <a:p>
            <a:pPr>
              <a:buNone/>
            </a:pPr>
            <a:endParaRPr lang="en-IN" b="1" dirty="0"/>
          </a:p>
          <a:p>
            <a:r>
              <a:rPr lang="en-IN" dirty="0"/>
              <a:t>Click on the </a:t>
            </a:r>
            <a:r>
              <a:rPr lang="en-IN" b="1" dirty="0"/>
              <a:t>Browse </a:t>
            </a:r>
            <a:r>
              <a:rPr lang="en-IN" dirty="0"/>
              <a:t>button of</a:t>
            </a:r>
            <a:r>
              <a:rPr lang="en-IN" b="1" dirty="0"/>
              <a:t> Select root directory </a:t>
            </a:r>
            <a:r>
              <a:rPr lang="en-IN" dirty="0"/>
              <a:t>and browse to the directory where your job export is stored.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Click on </a:t>
            </a:r>
            <a:r>
              <a:rPr lang="en-IN" b="1" dirty="0"/>
              <a:t>OK </a:t>
            </a:r>
            <a:r>
              <a:rPr lang="en-IN" dirty="0"/>
              <a:t>and the job will appear in the</a:t>
            </a:r>
            <a:r>
              <a:rPr lang="en-IN" b="1" dirty="0"/>
              <a:t> Items List </a:t>
            </a:r>
            <a:r>
              <a:rPr lang="en-IN" dirty="0"/>
              <a:t>window</a:t>
            </a:r>
            <a:r>
              <a:rPr lang="en-IN" b="1" dirty="0"/>
              <a:t>.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8773" y="426369"/>
            <a:ext cx="3888432" cy="435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247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17" y="0"/>
            <a:ext cx="8229600" cy="1143000"/>
          </a:xfrm>
        </p:spPr>
        <p:txBody>
          <a:bodyPr/>
          <a:lstStyle/>
          <a:p>
            <a:r>
              <a:rPr lang="en-IN" b="1" dirty="0"/>
              <a:t>Exporting a job for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19" y="376946"/>
            <a:ext cx="4474840" cy="4661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  In this type of export, the Studio compiles the code into a standalone executable format and packages up all of the necessary files to support this.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Choose a job from the </a:t>
            </a:r>
            <a:r>
              <a:rPr lang="en-IN" b="1" dirty="0"/>
              <a:t>Repository </a:t>
            </a:r>
            <a:r>
              <a:rPr lang="en-IN" dirty="0"/>
              <a:t>window and right-click on it, selecting </a:t>
            </a:r>
            <a:r>
              <a:rPr lang="en-IN" b="1" dirty="0"/>
              <a:t>Build Job. 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Click on the </a:t>
            </a:r>
            <a:r>
              <a:rPr lang="en-IN" b="1" dirty="0"/>
              <a:t>Browse button to select a directory and archive the file</a:t>
            </a:r>
            <a:r>
              <a:rPr lang="en-IN" dirty="0"/>
              <a:t> to export to.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Select from the </a:t>
            </a:r>
            <a:r>
              <a:rPr lang="en-IN" b="1" dirty="0"/>
              <a:t>Job Version drop-down box to make your choice.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759" y="358298"/>
            <a:ext cx="4008487" cy="443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06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4067" y="0"/>
            <a:ext cx="8229600" cy="1143000"/>
          </a:xfrm>
        </p:spPr>
        <p:txBody>
          <a:bodyPr/>
          <a:lstStyle/>
          <a:p>
            <a:r>
              <a:rPr lang="en-IN" b="1" dirty="0"/>
              <a:t>Exporting a job for execution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4461" y="392008"/>
            <a:ext cx="4474840" cy="4661872"/>
          </a:xfrm>
        </p:spPr>
        <p:txBody>
          <a:bodyPr>
            <a:normAutofit/>
          </a:bodyPr>
          <a:lstStyle/>
          <a:p>
            <a:r>
              <a:rPr lang="en-IN" dirty="0"/>
              <a:t>Click on the </a:t>
            </a:r>
            <a:r>
              <a:rPr lang="en-IN" b="1" dirty="0"/>
              <a:t>Export Type </a:t>
            </a:r>
            <a:r>
              <a:rPr lang="en-IN" dirty="0"/>
              <a:t>drop-down menu to see the options. 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The export process</a:t>
            </a:r>
          </a:p>
          <a:p>
            <a:pPr>
              <a:buNone/>
            </a:pPr>
            <a:r>
              <a:rPr lang="en-IN" dirty="0"/>
              <a:t>     creates a .bat file (for Windows) or a .</a:t>
            </a:r>
            <a:r>
              <a:rPr lang="en-IN" dirty="0" err="1"/>
              <a:t>sh</a:t>
            </a:r>
            <a:r>
              <a:rPr lang="en-IN" dirty="0"/>
              <a:t> file (for Linux/Unix) that can be used to execute the job in a standalone manner. 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Click on </a:t>
            </a:r>
            <a:r>
              <a:rPr lang="en-IN" b="1" dirty="0"/>
              <a:t>Finish.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9301" y="373360"/>
            <a:ext cx="4008487" cy="44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8243" y="6120680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834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2773488" y="1484582"/>
            <a:ext cx="3453008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sz="2800" b="1" kern="0" dirty="0"/>
              <a:t>Questions?</a:t>
            </a:r>
            <a:endParaRPr lang="en-IN" sz="2800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5554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8353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Managing Jobs using TOS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34892" y="474431"/>
            <a:ext cx="8229600" cy="4389120"/>
          </a:xfrm>
          <a:prstGeom prst="rect">
            <a:avLst/>
          </a:prstGeom>
        </p:spPr>
        <p:txBody>
          <a:bodyPr/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kern="0" dirty="0"/>
          </a:p>
          <a:p>
            <a:r>
              <a:rPr lang="en-IN" kern="0" dirty="0"/>
              <a:t>Job versions </a:t>
            </a:r>
          </a:p>
          <a:p>
            <a:r>
              <a:rPr lang="en-IN" kern="0" dirty="0"/>
              <a:t>Exporting a project </a:t>
            </a:r>
          </a:p>
          <a:p>
            <a:r>
              <a:rPr lang="en-IN" kern="0" dirty="0"/>
              <a:t>Importing a project </a:t>
            </a:r>
          </a:p>
          <a:p>
            <a:r>
              <a:rPr lang="en-IN" kern="0" dirty="0"/>
              <a:t>Exporting jobs </a:t>
            </a:r>
          </a:p>
          <a:p>
            <a:r>
              <a:rPr lang="en-IN" kern="0" dirty="0"/>
              <a:t>Importing jobs </a:t>
            </a:r>
          </a:p>
          <a:p>
            <a:r>
              <a:rPr lang="en-IN" kern="0" dirty="0"/>
              <a:t>Build a job for execution </a:t>
            </a:r>
          </a:p>
          <a:p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2850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536" y="11968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Job versions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8847" y="394921"/>
            <a:ext cx="4402832" cy="4389120"/>
          </a:xfrm>
          <a:prstGeom prst="rect">
            <a:avLst/>
          </a:prstGeom>
        </p:spPr>
        <p:txBody>
          <a:bodyPr>
            <a:no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IN" sz="2000" kern="0" dirty="0"/>
              <a:t>    While the Studio does not contain a full-featured version control system, it does have some features which allow developers to manage software versions. </a:t>
            </a:r>
          </a:p>
          <a:p>
            <a:pPr>
              <a:buFont typeface="Wingdings" charset="2"/>
              <a:buNone/>
            </a:pPr>
            <a:endParaRPr lang="en-IN" sz="2000" kern="0" dirty="0"/>
          </a:p>
          <a:p>
            <a:pPr>
              <a:buFont typeface="Wingdings" charset="2"/>
              <a:buNone/>
            </a:pPr>
            <a:r>
              <a:rPr lang="en-IN" sz="2000" kern="0" dirty="0"/>
              <a:t>    We can create a new version of this job by right-clicking on the job in the </a:t>
            </a:r>
            <a:r>
              <a:rPr lang="en-IN" sz="2000" b="1" kern="0" dirty="0"/>
              <a:t>Repository view </a:t>
            </a:r>
            <a:r>
              <a:rPr lang="en-IN" sz="2000" kern="0" dirty="0"/>
              <a:t>and selecting</a:t>
            </a:r>
            <a:r>
              <a:rPr lang="en-IN" sz="2000" b="1" kern="0" dirty="0"/>
              <a:t> Open another version. </a:t>
            </a:r>
            <a:r>
              <a:rPr lang="en-IN" sz="2000" kern="0" dirty="0"/>
              <a:t>This will open the job</a:t>
            </a:r>
            <a:r>
              <a:rPr lang="en-IN" sz="2000" b="1" kern="0" dirty="0"/>
              <a:t> </a:t>
            </a:r>
            <a:r>
              <a:rPr lang="en-IN" sz="2000" kern="0" dirty="0"/>
              <a:t>version pop-up window.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4785" y="438342"/>
            <a:ext cx="396044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30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11968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Job </a:t>
            </a:r>
            <a:r>
              <a:rPr lang="en-IN" b="1"/>
              <a:t>Versions continued...</a:t>
            </a:r>
            <a:endParaRPr lang="en-IN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8542" y="534062"/>
            <a:ext cx="4618856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     </a:t>
            </a:r>
            <a:r>
              <a:rPr lang="en-IN" sz="1800" dirty="0"/>
              <a:t>If we want</a:t>
            </a:r>
            <a:r>
              <a:rPr lang="en-IN" sz="1800" b="1" dirty="0"/>
              <a:t> </a:t>
            </a:r>
            <a:r>
              <a:rPr lang="en-IN" sz="1800" dirty="0"/>
              <a:t>to create a new version, tick the checkbox labelled </a:t>
            </a:r>
            <a:r>
              <a:rPr lang="en-IN" sz="1800" b="1" dirty="0"/>
              <a:t>Create a new version and open it? </a:t>
            </a:r>
            <a:r>
              <a:rPr lang="en-IN" sz="1800" dirty="0"/>
              <a:t> and click the </a:t>
            </a:r>
            <a:r>
              <a:rPr lang="en-IN" sz="1800" b="1" dirty="0"/>
              <a:t>m or M button to increment the version number.</a:t>
            </a:r>
          </a:p>
          <a:p>
            <a:pPr>
              <a:buNone/>
            </a:pPr>
            <a:endParaRPr lang="en-IN" sz="1800" b="1" dirty="0"/>
          </a:p>
          <a:p>
            <a:pPr>
              <a:buNone/>
            </a:pPr>
            <a:r>
              <a:rPr lang="en-IN" sz="1800" dirty="0"/>
              <a:t>      m – minor increment in version, 0.2 from 0.1 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      M – increments the major version, that is 1.0, 2.0, 3.0, and  so on</a:t>
            </a:r>
            <a:endParaRPr lang="en-IN" sz="1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5390" y="401016"/>
            <a:ext cx="3816424" cy="445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534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63892" y="0"/>
            <a:ext cx="8229600" cy="1143000"/>
          </a:xfrm>
        </p:spPr>
        <p:txBody>
          <a:bodyPr/>
          <a:lstStyle/>
          <a:p>
            <a:r>
              <a:rPr lang="en-IN" b="1" dirty="0"/>
              <a:t>Job Versions – Some key points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3892" y="897969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Some key points to note are as follows:</a:t>
            </a:r>
          </a:p>
          <a:p>
            <a:r>
              <a:rPr lang="en-IN" dirty="0"/>
              <a:t> New versions are created from the latest version only. </a:t>
            </a:r>
          </a:p>
          <a:p>
            <a:r>
              <a:rPr lang="en-IN" dirty="0"/>
              <a:t> Should you want to revert back to an older version (for example, version 0.3 based on version 0.1) you can create a new version, delete all of its components, open version 0.1, and copy and paste the components from version 0.1 into version 0.3.</a:t>
            </a:r>
          </a:p>
          <a:p>
            <a:r>
              <a:rPr lang="en-IN" dirty="0"/>
              <a:t> Only the latest version of a job can be edited. All other older versions  are </a:t>
            </a:r>
            <a:r>
              <a:rPr lang="en-IN" i="1" dirty="0"/>
              <a:t>read only.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19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5192" y="0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Exporting Project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4626" y="505477"/>
            <a:ext cx="4680520" cy="468052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1400" dirty="0"/>
              <a:t>Click on the </a:t>
            </a:r>
            <a:r>
              <a:rPr lang="en-IN" sz="1400" b="1" dirty="0"/>
              <a:t>Export Talend projects</a:t>
            </a:r>
            <a:r>
              <a:rPr lang="en-IN" sz="1400" dirty="0"/>
              <a:t> toolbar button above the</a:t>
            </a:r>
            <a:r>
              <a:rPr lang="en-IN" sz="1400" b="1" dirty="0"/>
              <a:t> Repository </a:t>
            </a:r>
            <a:r>
              <a:rPr lang="en-IN" sz="1400" dirty="0"/>
              <a:t>window. </a:t>
            </a:r>
          </a:p>
          <a:p>
            <a:pPr marL="514350" indent="-514350">
              <a:buAutoNum type="arabicPeriod" startAt="2"/>
            </a:pPr>
            <a:r>
              <a:rPr lang="en-IN" sz="1400" dirty="0"/>
              <a:t>Click on the project to highlight it. </a:t>
            </a:r>
          </a:p>
          <a:p>
            <a:pPr marL="514350" indent="-514350">
              <a:buAutoNum type="arabicPeriod" startAt="2"/>
            </a:pPr>
            <a:r>
              <a:rPr lang="en-IN" sz="1400" dirty="0"/>
              <a:t>Click on the </a:t>
            </a:r>
            <a:r>
              <a:rPr lang="en-IN" sz="1400" b="1" dirty="0"/>
              <a:t>Browse... </a:t>
            </a:r>
            <a:r>
              <a:rPr lang="en-IN" sz="1400" dirty="0"/>
              <a:t>button and browse the directory where you want to save  the project export.</a:t>
            </a:r>
          </a:p>
          <a:p>
            <a:pPr marL="514350" indent="-514350">
              <a:buAutoNum type="arabicPeriod" startAt="2"/>
            </a:pPr>
            <a:r>
              <a:rPr lang="en-IN" sz="1400" dirty="0"/>
              <a:t>Finally, click on </a:t>
            </a:r>
            <a:r>
              <a:rPr lang="en-IN" sz="1400" b="1" dirty="0"/>
              <a:t>Finish </a:t>
            </a:r>
            <a:r>
              <a:rPr lang="en-IN" sz="1400" dirty="0"/>
              <a:t>to run the export process.</a:t>
            </a:r>
          </a:p>
          <a:p>
            <a:pPr marL="514350" indent="-514350">
              <a:buAutoNum type="arabicPeriod"/>
            </a:pPr>
            <a:endParaRPr lang="en-IN" sz="1400" dirty="0"/>
          </a:p>
          <a:p>
            <a:pPr marL="514350" indent="-514350">
              <a:buAutoNum type="arabicPeriod"/>
            </a:pPr>
            <a:endParaRPr lang="en-IN" sz="1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20888"/>
            <a:ext cx="238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4902" y="393713"/>
            <a:ext cx="3811554" cy="442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1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357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Importing project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581141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IN" dirty="0"/>
              <a:t>   There are two ways in which developers can import a project into the Studio.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from the Studio start up screen</a:t>
            </a:r>
          </a:p>
          <a:p>
            <a:r>
              <a:rPr lang="en-IN" dirty="0"/>
              <a:t> from within the Studio itself.</a:t>
            </a:r>
          </a:p>
        </p:txBody>
      </p:sp>
    </p:spTree>
    <p:extLst>
      <p:ext uri="{BB962C8B-B14F-4D97-AF65-F5344CB8AC3E}">
        <p14:creationId xmlns:p14="http://schemas.microsoft.com/office/powerpoint/2010/main" val="3981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2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/>
              <a:t>Importing project – </a:t>
            </a:r>
            <a:r>
              <a:rPr lang="en-IN" b="1" dirty="0" err="1"/>
              <a:t>startup</a:t>
            </a:r>
            <a:r>
              <a:rPr lang="en-IN" b="1" dirty="0"/>
              <a:t>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87" y="592934"/>
            <a:ext cx="8229600" cy="4389120"/>
          </a:xfrm>
        </p:spPr>
        <p:txBody>
          <a:bodyPr/>
          <a:lstStyle/>
          <a:p>
            <a:pPr marL="514350" indent="-514350">
              <a:buNone/>
            </a:pPr>
            <a:r>
              <a:rPr lang="en-IN" dirty="0"/>
              <a:t>1.    Start up the Studio and on the logon screen, click on </a:t>
            </a:r>
            <a:r>
              <a:rPr lang="en-IN" b="1" dirty="0"/>
              <a:t>Import.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287" y="1446303"/>
            <a:ext cx="63055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0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23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/>
              <a:t>Importing project – </a:t>
            </a:r>
            <a:r>
              <a:rPr lang="en-IN" b="1" dirty="0" err="1"/>
              <a:t>startup</a:t>
            </a:r>
            <a:r>
              <a:rPr lang="en-IN" b="1" dirty="0"/>
              <a:t>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48" y="504245"/>
            <a:ext cx="4258816" cy="43891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sz="1800" dirty="0"/>
              <a:t>2.    Enter a new project name and click on the </a:t>
            </a:r>
            <a:r>
              <a:rPr lang="en-IN" sz="1800" b="1" dirty="0"/>
              <a:t>Browse </a:t>
            </a:r>
            <a:r>
              <a:rPr lang="en-IN" sz="1800" dirty="0"/>
              <a:t>button of</a:t>
            </a:r>
            <a:r>
              <a:rPr lang="en-IN" sz="1800" b="1" dirty="0"/>
              <a:t> Select root directory </a:t>
            </a:r>
            <a:r>
              <a:rPr lang="en-IN" sz="1800" dirty="0"/>
              <a:t>to browse to your previously exported project files</a:t>
            </a:r>
            <a:r>
              <a:rPr lang="en-IN" sz="1800" b="1" dirty="0"/>
              <a:t>.</a:t>
            </a:r>
          </a:p>
          <a:p>
            <a:pPr marL="514350" indent="-514350">
              <a:buNone/>
            </a:pPr>
            <a:endParaRPr lang="en-IN" sz="1800" b="1" dirty="0"/>
          </a:p>
          <a:p>
            <a:pPr>
              <a:buNone/>
            </a:pPr>
            <a:r>
              <a:rPr lang="en-IN" sz="1800" dirty="0"/>
              <a:t>3.    Click on </a:t>
            </a:r>
            <a:r>
              <a:rPr lang="en-IN" sz="1800" b="1" dirty="0"/>
              <a:t>Finish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     If your project export is contained in an archive file, you can choose the second option </a:t>
            </a:r>
            <a:r>
              <a:rPr lang="en-IN" sz="1800" b="1" dirty="0"/>
              <a:t>Select archive file, </a:t>
            </a:r>
            <a:r>
              <a:rPr lang="en-IN" sz="1800" dirty="0"/>
              <a:t>rather</a:t>
            </a:r>
            <a:r>
              <a:rPr lang="en-IN" sz="1800" b="1" dirty="0"/>
              <a:t> </a:t>
            </a:r>
            <a:r>
              <a:rPr lang="en-IN" sz="1800" dirty="0"/>
              <a:t>than </a:t>
            </a:r>
            <a:r>
              <a:rPr lang="en-IN" sz="1800" b="1" dirty="0"/>
              <a:t>Select root directory.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6280" y="371399"/>
            <a:ext cx="3995936" cy="435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1720" y="6597352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4677585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7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89803"/>
          </a:srgbClr>
        </a:solidFill>
        <a:ln>
          <a:noFill/>
        </a:ln>
        <a:extLst/>
      </a:spPr>
      <a:bodyPr/>
      <a:lstStyle>
        <a:defPPr algn="l">
          <a:defRPr sz="1800" b="1">
            <a:solidFill>
              <a:srgbClr val="FFCB05"/>
            </a:solidFill>
            <a:latin typeface="Calibri" pitchFamily="34" charset="0"/>
            <a:ea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0D4CB51882E44822A7987C79C32DA" ma:contentTypeVersion="9" ma:contentTypeDescription="Create a new document." ma:contentTypeScope="" ma:versionID="268d7d5dd9b2c3741d2ad41b627c3cf9">
  <xsd:schema xmlns:xsd="http://www.w3.org/2001/XMLSchema" xmlns:xs="http://www.w3.org/2001/XMLSchema" xmlns:p="http://schemas.microsoft.com/office/2006/metadata/properties" xmlns:ns2="15b50f1c-fe35-411b-97c8-2d455c688f70" xmlns:ns3="8106f984-e4b1-4b7b-87ad-03bde39b99bc" targetNamespace="http://schemas.microsoft.com/office/2006/metadata/properties" ma:root="true" ma:fieldsID="7f567a18660022c5d3520c936c61ac57" ns2:_="" ns3:_="">
    <xsd:import namespace="15b50f1c-fe35-411b-97c8-2d455c688f70"/>
    <xsd:import namespace="8106f984-e4b1-4b7b-87ad-03bde39b99bc"/>
    <xsd:element name="properties">
      <xsd:complexType>
        <xsd:sequence>
          <xsd:element name="documentManagement">
            <xsd:complexType>
              <xsd:all>
                <xsd:element ref="ns2:Path" minOccurs="0"/>
                <xsd:element ref="ns3:Industry" minOccurs="0"/>
                <xsd:element ref="ns3:Technology" minOccurs="0"/>
                <xsd:element ref="ns3:Type_x0020_of_x0020_Project" minOccurs="0"/>
                <xsd:element ref="ns3:Service_x0020_Offerings" minOccurs="0"/>
                <xsd:element ref="ns3:Type_x0020_of_x0020_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0f1c-fe35-411b-97c8-2d455c688f70" elementFormDefault="qualified">
    <xsd:import namespace="http://schemas.microsoft.com/office/2006/documentManagement/types"/>
    <xsd:import namespace="http://schemas.microsoft.com/office/infopath/2007/PartnerControls"/>
    <xsd:element name="Path" ma:index="8" nillable="true" ma:displayName="Path" ma:internalName="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6f984-e4b1-4b7b-87ad-03bde39b99bc" elementFormDefault="qualified">
    <xsd:import namespace="http://schemas.microsoft.com/office/2006/documentManagement/types"/>
    <xsd:import namespace="http://schemas.microsoft.com/office/infopath/2007/PartnerControls"/>
    <xsd:element name="Industry" ma:index="9" nillable="true" ma:displayName="Industry" ma:default="CPG / Retail / Pharmaceuticals / Life science" ma:format="Dropdown" ma:internalName="Industry">
      <xsd:simpleType>
        <xsd:restriction base="dms:Choice">
          <xsd:enumeration value="CPG / Retail / Pharmaceuticals / Life science"/>
          <xsd:enumeration value="Media and Entertainment"/>
          <xsd:enumeration value="Banking and Financial Services"/>
          <xsd:enumeration value="Insurance"/>
          <xsd:enumeration value="Oil and Gas"/>
          <xsd:enumeration value="Manufacturing"/>
          <xsd:enumeration value="Governmental Organizations"/>
          <xsd:enumeration value="Utilities"/>
          <xsd:enumeration value="ALL"/>
        </xsd:restriction>
      </xsd:simpleType>
    </xsd:element>
    <xsd:element name="Technology" ma:index="10" nillable="true" ma:displayName="Technology" ma:default="Ab Initio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 Initio"/>
                    <xsd:enumeration value="Actuate / BIRT"/>
                    <xsd:enumeration value="AWS RedShift"/>
                    <xsd:enumeration value="Cloudera"/>
                    <xsd:enumeration value="Cognos"/>
                    <xsd:enumeration value="Cognos TM1"/>
                    <xsd:enumeration value="Crystal Reports"/>
                    <xsd:enumeration value="Hadoop"/>
                    <xsd:enumeration value="Hbase"/>
                    <xsd:enumeration value="Hortonworks"/>
                    <xsd:enumeration value="Hyperion"/>
                    <xsd:enumeration value="IBM Infosphere DataStage"/>
                    <xsd:enumeration value="IBM Netezza"/>
                    <xsd:enumeration value="Informatica"/>
                    <xsd:enumeration value="Kafka"/>
                    <xsd:enumeration value="Khalix LongView"/>
                    <xsd:enumeration value="Lexis Nexis HPCC"/>
                    <xsd:enumeration value="MapR"/>
                    <xsd:enumeration value="Microsoft Azure"/>
                    <xsd:enumeration value="Microsoft PowerBI"/>
                    <xsd:enumeration value="Microsoft SQL"/>
                    <xsd:enumeration value="Microsoft SSAS"/>
                    <xsd:enumeration value="Microsoft SSIS"/>
                    <xsd:enumeration value="Microsoft SSRS"/>
                    <xsd:enumeration value="Microstrategy"/>
                    <xsd:enumeration value="MongoDB"/>
                    <xsd:enumeration value="Mosaic Decisions"/>
                    <xsd:enumeration value="Oracle"/>
                    <xsd:enumeration value="Oracle OBIEE"/>
                    <xsd:enumeration value="Python"/>
                    <xsd:enumeration value="QlikSense"/>
                    <xsd:enumeration value="QlikView"/>
                    <xsd:enumeration value="R"/>
                    <xsd:enumeration value="Reltio"/>
                    <xsd:enumeration value="Riversand"/>
                    <xsd:enumeration value="SAP Business Objects"/>
                    <xsd:enumeration value="SAP DI"/>
                    <xsd:enumeration value="SAP HANA"/>
                    <xsd:enumeration value="SAS BI Dashboard"/>
                    <xsd:enumeration value="SAS E Miner"/>
                    <xsd:enumeration value="SAS Enterprise Guide"/>
                    <xsd:enumeration value="SAS Information Map Studio"/>
                    <xsd:enumeration value="SAS Macros"/>
                    <xsd:enumeration value="SAS Web Report Studio"/>
                    <xsd:enumeration value="SolR"/>
                    <xsd:enumeration value="Spark"/>
                    <xsd:enumeration value="Splunk"/>
                    <xsd:enumeration value="SPSS"/>
                    <xsd:enumeration value="Sqoop"/>
                    <xsd:enumeration value="Tableau"/>
                    <xsd:enumeration value="TalenD"/>
                    <xsd:enumeration value="Teradata"/>
                    <xsd:enumeration value="Tibco Spotfir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of_x0020_Project" ma:index="11" nillable="true" ma:displayName="Type of Project" ma:default="Development" ma:format="Dropdown" ma:internalName="Type_x0020_of_x0020_Project">
      <xsd:simpleType>
        <xsd:restriction base="dms:Choice">
          <xsd:enumeration value="Development"/>
          <xsd:enumeration value="Support and Maintenance"/>
          <xsd:enumeration value="Development and Maintenance"/>
          <xsd:enumeration value="Consulting"/>
          <xsd:enumeration value="ALL"/>
        </xsd:restriction>
      </xsd:simpleType>
    </xsd:element>
    <xsd:element name="Service_x0020_Offerings" ma:index="12" nillable="true" ma:displayName="Service Offerings" ma:default="Data Warehouse / Data appliances" ma:internalName="Service_x0020_Offerin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 Warehouse / Data appliances"/>
                    <xsd:enumeration value="MDM"/>
                    <xsd:enumeration value="Business Intelligence / Reporting"/>
                    <xsd:enumeration value="Advanced Analytics"/>
                    <xsd:enumeration value="Big data"/>
                    <xsd:enumeration value="Mosaic Decisions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Type_x0020_of_x0020_Content" ma:index="13" nillable="true" ma:displayName="Type of Content" ma:default="Technology Capability / Competence" ma:internalName="Type_x0020_of_x0020_Cont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logy Capability / Competence"/>
                    <xsd:enumeration value="Domain Capability / Competence"/>
                    <xsd:enumeration value="Client Deck"/>
                    <xsd:enumeration value="Client Visit"/>
                    <xsd:enumeration value="RFP / RFI / PoC"/>
                    <xsd:enumeration value="Case Study"/>
                    <xsd:enumeration value="Analyst Response"/>
                    <xsd:enumeration value="Consulting ToolKit"/>
                    <xsd:enumeration value="Market Research"/>
                    <xsd:enumeration value="Brochure / Flyer / Marketing / Stande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ath xmlns="15b50f1c-fe35-411b-97c8-2d455c688f70">Competence - Technology Competence - Data Appliances</Path>
    <Industry xmlns="8106f984-e4b1-4b7b-87ad-03bde39b99bc">ALL</Industry>
    <Type_x0020_of_x0020_Project xmlns="8106f984-e4b1-4b7b-87ad-03bde39b99bc">ALL</Type_x0020_of_x0020_Project>
    <Technology xmlns="8106f984-e4b1-4b7b-87ad-03bde39b99bc">
      <Value>MongoDB</Value>
    </Technology>
    <Service_x0020_Offerings xmlns="8106f984-e4b1-4b7b-87ad-03bde39b99bc">
      <Value>Data Warehouse / Data appliances</Value>
      <Value>Big data</Value>
    </Service_x0020_Offerings>
    <Type_x0020_of_x0020_Content xmlns="8106f984-e4b1-4b7b-87ad-03bde39b99bc">
      <Value>Technology Capability / Competence</Value>
    </Type_x0020_of_x0020_Content>
  </documentManagement>
</p:properties>
</file>

<file path=customXml/itemProps1.xml><?xml version="1.0" encoding="utf-8"?>
<ds:datastoreItem xmlns:ds="http://schemas.openxmlformats.org/officeDocument/2006/customXml" ds:itemID="{4F1D9F50-BEF4-477C-8D40-0C7413F8F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0f1c-fe35-411b-97c8-2d455c688f70"/>
    <ds:schemaRef ds:uri="8106f984-e4b1-4b7b-87ad-03bde39b9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15b50f1c-fe35-411b-97c8-2d455c688f70"/>
    <ds:schemaRef ds:uri="http://schemas.microsoft.com/office/infopath/2007/PartnerControls"/>
    <ds:schemaRef ds:uri="http://schemas.openxmlformats.org/package/2006/metadata/core-properties"/>
    <ds:schemaRef ds:uri="8106f984-e4b1-4b7b-87ad-03bde39b99b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27398</TotalTime>
  <Words>780</Words>
  <Application>Microsoft Office PowerPoint</Application>
  <PresentationFormat>On-screen Show (16:9)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 Light</vt:lpstr>
      <vt:lpstr>Geneva</vt:lpstr>
      <vt:lpstr>STKaiti</vt:lpstr>
      <vt:lpstr>Symbol</vt:lpstr>
      <vt:lpstr>Trebuchet MS</vt:lpstr>
      <vt:lpstr>Wingdings</vt:lpstr>
      <vt:lpstr>ヒラギノ角ゴ Pro W3</vt:lpstr>
      <vt:lpstr>L&amp;T Infotech</vt:lpstr>
      <vt:lpstr>Custom Design</vt:lpstr>
      <vt:lpstr>3_L&amp;T Infotech</vt:lpstr>
      <vt:lpstr>7_L&amp;T Infotech</vt:lpstr>
      <vt:lpstr>1_L&amp;T Infotech</vt:lpstr>
      <vt:lpstr>Managing Jobs using TOS</vt:lpstr>
      <vt:lpstr>Managing Jobs using TOS</vt:lpstr>
      <vt:lpstr>Job versions</vt:lpstr>
      <vt:lpstr>Job Versions continued...</vt:lpstr>
      <vt:lpstr>Job Versions – Some key points</vt:lpstr>
      <vt:lpstr>Exporting Project</vt:lpstr>
      <vt:lpstr>Importing project</vt:lpstr>
      <vt:lpstr>Importing project – startup screen</vt:lpstr>
      <vt:lpstr>Importing project – startup screen</vt:lpstr>
      <vt:lpstr>Exporting a job</vt:lpstr>
      <vt:lpstr>Exporting a job</vt:lpstr>
      <vt:lpstr>Importing jobs</vt:lpstr>
      <vt:lpstr>Exporting a job for execution</vt:lpstr>
      <vt:lpstr>Exporting a job for execution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Competence - No SQL data base</dc:title>
  <dc:creator>Rowsell, Karen [CCC-OT_OP]</dc:creator>
  <cp:lastModifiedBy>Vikas Pandey</cp:lastModifiedBy>
  <cp:revision>2087</cp:revision>
  <cp:lastPrinted>2015-11-28T12:28:20Z</cp:lastPrinted>
  <dcterms:created xsi:type="dcterms:W3CDTF">2007-05-25T22:38:05Z</dcterms:created>
  <dcterms:modified xsi:type="dcterms:W3CDTF">2018-02-15T16:49:24Z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0x01010016D0D4CB51882E44822A7987C79C32DA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