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  <p:sldMasterId id="2147483741" r:id="rId6"/>
    <p:sldMasterId id="2147483746" r:id="rId7"/>
    <p:sldMasterId id="2147483754" r:id="rId8"/>
  </p:sldMasterIdLst>
  <p:notesMasterIdLst>
    <p:notesMasterId r:id="rId24"/>
  </p:notesMasterIdLst>
  <p:handoutMasterIdLst>
    <p:handoutMasterId r:id="rId25"/>
  </p:handoutMasterIdLst>
  <p:sldIdLst>
    <p:sldId id="256" r:id="rId9"/>
    <p:sldId id="297" r:id="rId10"/>
    <p:sldId id="322" r:id="rId11"/>
    <p:sldId id="321" r:id="rId12"/>
    <p:sldId id="312" r:id="rId13"/>
    <p:sldId id="313" r:id="rId14"/>
    <p:sldId id="319" r:id="rId15"/>
    <p:sldId id="324" r:id="rId16"/>
    <p:sldId id="325" r:id="rId17"/>
    <p:sldId id="326" r:id="rId18"/>
    <p:sldId id="327" r:id="rId19"/>
    <p:sldId id="328" r:id="rId20"/>
    <p:sldId id="329" r:id="rId21"/>
    <p:sldId id="323" r:id="rId22"/>
    <p:sldId id="269" r:id="rId2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6E00"/>
    <a:srgbClr val="FEBB1E"/>
    <a:srgbClr val="00008C"/>
    <a:srgbClr val="FFCC00"/>
    <a:srgbClr val="00CCFF"/>
    <a:srgbClr val="001EFF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3542" autoAdjust="0"/>
  </p:normalViewPr>
  <p:slideViewPr>
    <p:cSldViewPr snapToGrid="0">
      <p:cViewPr varScale="1">
        <p:scale>
          <a:sx n="97" d="100"/>
          <a:sy n="97" d="100"/>
        </p:scale>
        <p:origin x="570" y="78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7200" indent="-209550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90563" indent="-233363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4400" indent="-223838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7763" indent="-223838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259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64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20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295543\Desktop\GettyImages-532100863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0" y="1308101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358" tIns="45679" rIns="91358" bIns="45679" numCol="1" rtlCol="0" anchor="ctr" anchorCtr="0" compatLnSpc="1">
            <a:prstTxWarp prst="textNoShape">
              <a:avLst/>
            </a:prstTxWarp>
          </a:bodyPr>
          <a:lstStyle/>
          <a:p>
            <a:pPr defTabSz="913478"/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60" y="4705350"/>
            <a:ext cx="4138501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64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6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61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117" indent="-233117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6710" indent="-209345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89866" indent="-233117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3478" indent="-223592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6594" indent="-223592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05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8122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541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32285"/>
            <a:ext cx="8229600" cy="3394472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 sz="1425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8753" y="109540"/>
            <a:ext cx="6215063" cy="477052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552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1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40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7552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007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594260" cy="38472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4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79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C028D55-8EE5-4EF3-A834-B285C6B92E86}" type="datetime1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2/16/2018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4E20EE1-9F3A-4444-A409-BC55FA34097F}" type="slidenum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0610354\Desktop\pptx_bgIm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2" y="1308100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00" y="4705350"/>
            <a:ext cx="4138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4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7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63" r:id="rId3"/>
    <p:sldLayoutId id="2147483680" r:id="rId4"/>
    <p:sldLayoutId id="2147483740" r:id="rId5"/>
    <p:sldLayoutId id="2147483753" r:id="rId6"/>
    <p:sldLayoutId id="2147483762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17" y="973666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19431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3958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746" y="4827360"/>
            <a:ext cx="2959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0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223" y="4819666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720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19917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600" indent="-22860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4025" indent="-225425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8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44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30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20" y="973721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22" y="19448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4162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819" y="4827360"/>
            <a:ext cx="2959099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1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320" y="4819861"/>
            <a:ext cx="335183" cy="246138"/>
          </a:xfrm>
          <a:prstGeom prst="rect">
            <a:avLst/>
          </a:prstGeom>
        </p:spPr>
        <p:txBody>
          <a:bodyPr wrap="none" lIns="91358" tIns="45679" rIns="91358" bIns="45679">
            <a:spAutoFit/>
          </a:bodyPr>
          <a:lstStyle/>
          <a:p>
            <a:pPr defTabSz="45671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671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20121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6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25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845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7689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6904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354" indent="-228354" algn="l" defTabSz="1565022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3574" indent="-225179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103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3478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1832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4968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4205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3434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2657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255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45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68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904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15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357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59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81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08548" y="3556787"/>
            <a:ext cx="5556738" cy="221456"/>
          </a:xfrm>
        </p:spPr>
        <p:txBody>
          <a:bodyPr/>
          <a:lstStyle/>
          <a:p>
            <a:fld id="{B334B7EA-1AE1-45F2-8BE5-CF21376D5D61}" type="datetime4">
              <a:rPr lang="en-US" b="1" smtClean="0"/>
              <a:t>February 16, 2018</a:t>
            </a:fld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gray">
          <a:xfrm>
            <a:off x="0" y="3180498"/>
            <a:ext cx="785469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kern="0" dirty="0"/>
          </a:p>
          <a:p>
            <a:pPr algn="ctr"/>
            <a:endParaRPr lang="en-IN" kern="0" dirty="0"/>
          </a:p>
          <a:p>
            <a:pPr algn="ctr"/>
            <a:endParaRPr lang="en-IN" kern="0" dirty="0"/>
          </a:p>
          <a:p>
            <a:pPr algn="ctr"/>
            <a:r>
              <a:rPr lang="en-IN" kern="0" dirty="0"/>
              <a:t>Presenter: 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3656" y="2227998"/>
            <a:ext cx="6271361" cy="1828800"/>
          </a:xfrm>
        </p:spPr>
        <p:txBody>
          <a:bodyPr>
            <a:normAutofit/>
          </a:bodyPr>
          <a:lstStyle/>
          <a:p>
            <a:pPr algn="ctr"/>
            <a:br>
              <a:rPr lang="en-IN" dirty="0"/>
            </a:br>
            <a:r>
              <a:rPr lang="en-IN" dirty="0"/>
              <a:t>Understanding Job Orchestration &amp; Triggers 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398033"/>
          </a:xfrm>
        </p:spPr>
        <p:txBody>
          <a:bodyPr/>
          <a:lstStyle/>
          <a:p>
            <a:pPr algn="ctr"/>
            <a:r>
              <a:rPr lang="en-IN" b="1" dirty="0"/>
              <a:t>Iterate Connections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467544" y="398033"/>
            <a:ext cx="8229600" cy="1753496"/>
          </a:xfrm>
        </p:spPr>
        <p:txBody>
          <a:bodyPr/>
          <a:lstStyle/>
          <a:p>
            <a:pPr>
              <a:buNone/>
            </a:pPr>
            <a:r>
              <a:rPr lang="en-IN" dirty="0"/>
              <a:t>   The Studio offers an Iterate flow option from its start components, that is, those that can commence a </a:t>
            </a:r>
            <a:r>
              <a:rPr lang="en-IN" dirty="0" err="1"/>
              <a:t>subjob</a:t>
            </a:r>
            <a:r>
              <a:rPr lang="en-IN" dirty="0"/>
              <a:t> or flow, often in addition to a </a:t>
            </a:r>
            <a:r>
              <a:rPr lang="en-IN" b="1" dirty="0"/>
              <a:t>Main flow.</a:t>
            </a:r>
          </a:p>
          <a:p>
            <a:pPr>
              <a:buNone/>
            </a:pPr>
            <a:r>
              <a:rPr lang="en-IN" b="1" dirty="0"/>
              <a:t>   </a:t>
            </a:r>
            <a:r>
              <a:rPr lang="en-IN" dirty="0"/>
              <a:t>This connection is used</a:t>
            </a:r>
            <a:r>
              <a:rPr lang="en-IN" b="1" dirty="0"/>
              <a:t> </a:t>
            </a:r>
            <a:r>
              <a:rPr lang="en-IN" dirty="0"/>
              <a:t>to iterate the flow between components, e.g. </a:t>
            </a:r>
          </a:p>
          <a:p>
            <a:pPr>
              <a:buNone/>
            </a:pPr>
            <a:r>
              <a:rPr lang="en-IN" dirty="0"/>
              <a:t>    iterating through the files in a directory and passing these filename values onwards one by one.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679" y="1894140"/>
            <a:ext cx="59436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31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4702"/>
            <a:ext cx="8229600" cy="500768"/>
          </a:xfrm>
        </p:spPr>
        <p:txBody>
          <a:bodyPr>
            <a:normAutofit/>
          </a:bodyPr>
          <a:lstStyle/>
          <a:p>
            <a:pPr algn="ctr"/>
            <a:r>
              <a:rPr lang="en-IN" b="1" dirty="0" err="1"/>
              <a:t>ForEach</a:t>
            </a:r>
            <a:r>
              <a:rPr lang="en-IN" b="1" dirty="0"/>
              <a:t> loop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926" y="1679539"/>
            <a:ext cx="8229600" cy="1429422"/>
          </a:xfrm>
        </p:spPr>
        <p:txBody>
          <a:bodyPr/>
          <a:lstStyle/>
          <a:p>
            <a:pPr>
              <a:buNone/>
            </a:pPr>
            <a:r>
              <a:rPr lang="en-IN" sz="2000" dirty="0"/>
              <a:t>   </a:t>
            </a:r>
            <a:r>
              <a:rPr lang="en-IN" sz="2000" dirty="0" err="1"/>
              <a:t>ForEach</a:t>
            </a:r>
            <a:r>
              <a:rPr lang="en-IN" sz="2000" dirty="0"/>
              <a:t> component allows us to loop through a set of values and pass these onto the next component using an iterate link.</a:t>
            </a:r>
          </a:p>
        </p:txBody>
      </p:sp>
    </p:spTree>
    <p:extLst>
      <p:ext uri="{BB962C8B-B14F-4D97-AF65-F5344CB8AC3E}">
        <p14:creationId xmlns:p14="http://schemas.microsoft.com/office/powerpoint/2010/main" val="263038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br>
              <a:rPr lang="en-IN" dirty="0"/>
            </a:br>
            <a:r>
              <a:rPr lang="en-IN" b="1" dirty="0"/>
              <a:t>Loop "n" times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061472"/>
          </a:xfrm>
        </p:spPr>
        <p:txBody>
          <a:bodyPr/>
          <a:lstStyle/>
          <a:p>
            <a:pPr marL="514350" indent="-514350">
              <a:buNone/>
            </a:pPr>
            <a:r>
              <a:rPr lang="en-IN" dirty="0"/>
              <a:t>      </a:t>
            </a:r>
            <a:r>
              <a:rPr lang="en-IN" dirty="0" err="1"/>
              <a:t>Talend’s</a:t>
            </a:r>
            <a:r>
              <a:rPr lang="en-IN" dirty="0"/>
              <a:t> </a:t>
            </a:r>
            <a:r>
              <a:rPr lang="en-IN" b="1" dirty="0" err="1"/>
              <a:t>tLoop</a:t>
            </a:r>
            <a:r>
              <a:rPr lang="en-IN" b="1" dirty="0"/>
              <a:t> </a:t>
            </a:r>
            <a:r>
              <a:rPr lang="en-IN" dirty="0"/>
              <a:t>component is used when logic</a:t>
            </a:r>
            <a:r>
              <a:rPr lang="en-IN" b="1" dirty="0"/>
              <a:t> </a:t>
            </a:r>
            <a:r>
              <a:rPr lang="en-IN" dirty="0"/>
              <a:t>want a process to execute a certain number of times</a:t>
            </a:r>
            <a:endParaRPr lang="en-IN" b="1" dirty="0"/>
          </a:p>
          <a:p>
            <a:pPr marL="514350" indent="-51435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47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b="1" dirty="0"/>
              <a:t>Infinite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061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  We can take the looping concept a step further by introducing an infinite loop for those jobs that you want to run forever. This can be done using Talend component </a:t>
            </a:r>
            <a:r>
              <a:rPr lang="en-IN" b="1" dirty="0" err="1"/>
              <a:t>tInfiniteLoop</a:t>
            </a:r>
            <a:r>
              <a:rPr lang="en-IN" b="1" dirty="0"/>
              <a:t>.</a:t>
            </a:r>
          </a:p>
          <a:p>
            <a:pPr marL="514350" indent="-51435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06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2773488" y="1484582"/>
            <a:ext cx="3453008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GB" sz="2800" b="1" kern="0" dirty="0"/>
              <a:t>Questions?</a:t>
            </a:r>
            <a:endParaRPr lang="en-IN" sz="2800" b="1" kern="0" dirty="0"/>
          </a:p>
        </p:txBody>
      </p:sp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3834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673629" y="0"/>
            <a:ext cx="8229600" cy="1143000"/>
          </a:xfrm>
        </p:spPr>
        <p:txBody>
          <a:bodyPr>
            <a:normAutofit/>
          </a:bodyPr>
          <a:lstStyle/>
          <a:p>
            <a:pPr algn="ctr"/>
            <a:br>
              <a:rPr lang="en-IN" dirty="0"/>
            </a:br>
            <a:r>
              <a:rPr lang="en-IN" b="1" dirty="0"/>
              <a:t>Understanding Job Orchestration &amp; Triggers 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57605" y="709531"/>
            <a:ext cx="3888432" cy="4032448"/>
          </a:xfrm>
          <a:prstGeom prst="rect">
            <a:avLst/>
          </a:prstGeom>
        </p:spPr>
        <p:txBody>
          <a:bodyPr>
            <a:no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kern="0" dirty="0"/>
              <a:t>What is a </a:t>
            </a:r>
            <a:r>
              <a:rPr lang="en-IN" sz="1800" kern="0" dirty="0" err="1"/>
              <a:t>subjob</a:t>
            </a:r>
            <a:r>
              <a:rPr lang="en-IN" sz="1800" kern="0" dirty="0"/>
              <a:t> </a:t>
            </a:r>
          </a:p>
          <a:p>
            <a:pPr>
              <a:buFont typeface="Wingdings" charset="2"/>
              <a:buNone/>
            </a:pPr>
            <a:r>
              <a:rPr lang="en-IN" sz="1800" kern="0" dirty="0"/>
              <a:t>		o A simple </a:t>
            </a:r>
            <a:r>
              <a:rPr lang="en-IN" sz="1800" kern="0" dirty="0" err="1"/>
              <a:t>subjob</a:t>
            </a:r>
            <a:r>
              <a:rPr lang="en-IN" sz="1800" kern="0" dirty="0"/>
              <a:t> </a:t>
            </a:r>
          </a:p>
          <a:p>
            <a:pPr>
              <a:buFont typeface="Wingdings" charset="2"/>
              <a:buNone/>
            </a:pPr>
            <a:r>
              <a:rPr lang="en-IN" sz="1800" kern="0" dirty="0"/>
              <a:t>		o Jobs as </a:t>
            </a:r>
            <a:r>
              <a:rPr lang="en-IN" sz="1800" kern="0" dirty="0" err="1"/>
              <a:t>subjobs</a:t>
            </a:r>
            <a:r>
              <a:rPr lang="en-IN" sz="1800" kern="0" dirty="0"/>
              <a:t> </a:t>
            </a:r>
          </a:p>
          <a:p>
            <a:r>
              <a:rPr lang="en-IN" sz="1800" kern="0" dirty="0"/>
              <a:t>Understanding Triggers </a:t>
            </a:r>
          </a:p>
          <a:p>
            <a:pPr>
              <a:buFont typeface="Wingdings" charset="2"/>
              <a:buNone/>
            </a:pPr>
            <a:r>
              <a:rPr lang="en-IN" sz="1800" kern="0" dirty="0"/>
              <a:t>		o On </a:t>
            </a:r>
            <a:r>
              <a:rPr lang="en-IN" sz="1800" kern="0" dirty="0" err="1"/>
              <a:t>Subjob</a:t>
            </a:r>
            <a:r>
              <a:rPr lang="en-IN" sz="1800" kern="0" dirty="0"/>
              <a:t> OK </a:t>
            </a:r>
          </a:p>
          <a:p>
            <a:pPr>
              <a:buFont typeface="Wingdings" charset="2"/>
              <a:buNone/>
            </a:pPr>
            <a:r>
              <a:rPr lang="en-IN" sz="1800" kern="0" dirty="0"/>
              <a:t>		o On Component OK </a:t>
            </a:r>
          </a:p>
          <a:p>
            <a:pPr>
              <a:buFont typeface="Wingdings" charset="2"/>
              <a:buNone/>
            </a:pPr>
            <a:r>
              <a:rPr lang="en-IN" sz="1800" kern="0" dirty="0"/>
              <a:t>		o On </a:t>
            </a:r>
            <a:r>
              <a:rPr lang="en-IN" sz="1800" kern="0" dirty="0" err="1"/>
              <a:t>Subjob</a:t>
            </a:r>
            <a:r>
              <a:rPr lang="en-IN" sz="1800" kern="0" dirty="0"/>
              <a:t> Error </a:t>
            </a:r>
          </a:p>
          <a:p>
            <a:pPr>
              <a:buFont typeface="Wingdings" charset="2"/>
              <a:buNone/>
            </a:pPr>
            <a:r>
              <a:rPr lang="en-IN" sz="1800" kern="0" dirty="0"/>
              <a:t>		o On Component Error </a:t>
            </a:r>
          </a:p>
          <a:p>
            <a:pPr>
              <a:buFont typeface="Wingdings" charset="2"/>
              <a:buNone/>
            </a:pPr>
            <a:r>
              <a:rPr lang="en-IN" sz="1800" kern="0" dirty="0"/>
              <a:t>		o Run If 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778085" y="781539"/>
            <a:ext cx="3888432" cy="403244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IN" sz="1800" dirty="0"/>
              <a:t> Iterating and looping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IN" sz="1800" dirty="0"/>
              <a:t>		o Iterate connections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IN" sz="1800" dirty="0"/>
              <a:t>		o </a:t>
            </a:r>
            <a:r>
              <a:rPr lang="en-IN" sz="1800" dirty="0" err="1"/>
              <a:t>ForEach</a:t>
            </a:r>
            <a:r>
              <a:rPr lang="en-IN" sz="1800" dirty="0"/>
              <a:t> loop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IN" sz="1800" dirty="0"/>
              <a:t>		o Loop "n" times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IN" sz="1800" dirty="0"/>
              <a:t>		o Infinite loop </a:t>
            </a:r>
          </a:p>
        </p:txBody>
      </p:sp>
    </p:spTree>
    <p:extLst>
      <p:ext uri="{BB962C8B-B14F-4D97-AF65-F5344CB8AC3E}">
        <p14:creationId xmlns:p14="http://schemas.microsoft.com/office/powerpoint/2010/main" val="28502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96956" y="325341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charset="2"/>
              <a:buNone/>
            </a:pPr>
            <a:endParaRPr lang="en-IN" sz="4400" b="1" kern="0"/>
          </a:p>
          <a:p>
            <a:pPr algn="ctr">
              <a:buFont typeface="Wingdings" charset="2"/>
              <a:buNone/>
            </a:pPr>
            <a:r>
              <a:rPr lang="en-IN" sz="4400" b="1" kern="0"/>
              <a:t>What is a Subjob?</a:t>
            </a:r>
            <a:endParaRPr lang="en-IN" sz="4400" b="1" kern="0" dirty="0"/>
          </a:p>
        </p:txBody>
      </p:sp>
    </p:spTree>
    <p:extLst>
      <p:ext uri="{BB962C8B-B14F-4D97-AF65-F5344CB8AC3E}">
        <p14:creationId xmlns:p14="http://schemas.microsoft.com/office/powerpoint/2010/main" val="55300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6896" y="0"/>
            <a:ext cx="8229600" cy="1143000"/>
          </a:xfrm>
        </p:spPr>
        <p:txBody>
          <a:bodyPr/>
          <a:lstStyle/>
          <a:p>
            <a:pPr algn="ctr"/>
            <a:r>
              <a:rPr lang="en-IN" b="1" dirty="0" err="1"/>
              <a:t>Subjob</a:t>
            </a:r>
            <a:endParaRPr lang="en-IN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7240" y="754380"/>
            <a:ext cx="8219256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/>
              <a:t>     A </a:t>
            </a:r>
            <a:r>
              <a:rPr lang="en-IN" sz="2000" dirty="0" err="1"/>
              <a:t>subjob</a:t>
            </a:r>
            <a:r>
              <a:rPr lang="en-IN" sz="2000" dirty="0"/>
              <a:t> is a subset of the components in a job. A </a:t>
            </a:r>
            <a:r>
              <a:rPr lang="en-IN" sz="2000" dirty="0" err="1"/>
              <a:t>subjob</a:t>
            </a:r>
            <a:r>
              <a:rPr lang="en-IN" sz="2000" dirty="0"/>
              <a:t> can be viewed as a grouping of components that undertake a discrete part of the overall integration job.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b="1" u="sng" dirty="0"/>
              <a:t>A Simple </a:t>
            </a:r>
            <a:r>
              <a:rPr lang="en-IN" sz="2000" b="1" u="sng" dirty="0" err="1"/>
              <a:t>Subjob</a:t>
            </a:r>
            <a:endParaRPr lang="en-IN" sz="2000" b="1" u="sng" dirty="0"/>
          </a:p>
          <a:p>
            <a:pPr>
              <a:buNone/>
            </a:pPr>
            <a:endParaRPr lang="en-IN" sz="2000" b="1" u="sng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1415" y="2120848"/>
            <a:ext cx="518457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534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9331"/>
            <a:ext cx="8229600" cy="1143000"/>
          </a:xfrm>
        </p:spPr>
        <p:txBody>
          <a:bodyPr/>
          <a:lstStyle/>
          <a:p>
            <a:pPr algn="ctr"/>
            <a:r>
              <a:rPr lang="en-IN" b="1" dirty="0"/>
              <a:t>Jobs as </a:t>
            </a:r>
            <a:r>
              <a:rPr lang="en-IN" b="1" dirty="0" err="1"/>
              <a:t>Subjob</a:t>
            </a:r>
            <a:endParaRPr lang="en-IN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85171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IN" dirty="0"/>
              <a:t>   Talend Open Studio allows developers to use jobs within jobs. This is a great technique to use if you have tasks that can be used over and over again in many integration jobs.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2919" y="1485595"/>
            <a:ext cx="627816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9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Understanding Triggers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9896" y="446247"/>
            <a:ext cx="8147248" cy="4115814"/>
          </a:xfrm>
        </p:spPr>
        <p:txBody>
          <a:bodyPr>
            <a:normAutofit/>
          </a:bodyPr>
          <a:lstStyle/>
          <a:p>
            <a:r>
              <a:rPr lang="en-IN" b="1" dirty="0" err="1"/>
              <a:t>OnSubjobOK</a:t>
            </a:r>
            <a:endParaRPr lang="en-IN" b="1" dirty="0"/>
          </a:p>
          <a:p>
            <a:pPr>
              <a:buNone/>
            </a:pPr>
            <a:r>
              <a:rPr lang="en-IN" b="1" dirty="0"/>
              <a:t>    </a:t>
            </a:r>
            <a:r>
              <a:rPr lang="en-IN" dirty="0"/>
              <a:t>This trigger means when the whole of the first </a:t>
            </a:r>
            <a:r>
              <a:rPr lang="en-IN" dirty="0" err="1"/>
              <a:t>subjob</a:t>
            </a:r>
            <a:r>
              <a:rPr lang="en-IN" dirty="0"/>
              <a:t> completes (without error), execute the second </a:t>
            </a:r>
            <a:r>
              <a:rPr lang="en-IN" dirty="0" err="1"/>
              <a:t>subjob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b="1" dirty="0" err="1"/>
              <a:t>OnSubjobError</a:t>
            </a:r>
            <a:endParaRPr lang="en-IN" b="1" dirty="0"/>
          </a:p>
          <a:p>
            <a:pPr>
              <a:buNone/>
            </a:pPr>
            <a:r>
              <a:rPr lang="en-IN" b="1" dirty="0"/>
              <a:t>   </a:t>
            </a:r>
            <a:r>
              <a:rPr lang="en-IN" dirty="0"/>
              <a:t>This trigger means when the first </a:t>
            </a:r>
            <a:r>
              <a:rPr lang="en-IN" dirty="0" err="1"/>
              <a:t>subjob</a:t>
            </a:r>
            <a:r>
              <a:rPr lang="en-IN" dirty="0"/>
              <a:t> exits with errors execute the second </a:t>
            </a:r>
            <a:r>
              <a:rPr lang="en-IN" dirty="0" err="1"/>
              <a:t>subjob</a:t>
            </a:r>
            <a:r>
              <a:rPr lang="en-IN" dirty="0"/>
              <a:t>.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8211" y="1245231"/>
            <a:ext cx="497128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018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671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Understanding Triggers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040560"/>
          </a:xfrm>
        </p:spPr>
        <p:txBody>
          <a:bodyPr>
            <a:normAutofit/>
          </a:bodyPr>
          <a:lstStyle/>
          <a:p>
            <a:r>
              <a:rPr lang="en-IN" b="1" dirty="0" err="1"/>
              <a:t>OnComponentOK</a:t>
            </a:r>
            <a:endParaRPr lang="en-IN" b="1" dirty="0"/>
          </a:p>
          <a:p>
            <a:pPr>
              <a:buNone/>
            </a:pPr>
            <a:r>
              <a:rPr lang="en-IN" dirty="0"/>
              <a:t>   When we require another </a:t>
            </a:r>
            <a:r>
              <a:rPr lang="en-IN" dirty="0" err="1"/>
              <a:t>subjob</a:t>
            </a:r>
            <a:r>
              <a:rPr lang="en-IN" dirty="0"/>
              <a:t> to commence as soon as  a specific component within a </a:t>
            </a:r>
            <a:r>
              <a:rPr lang="en-IN" dirty="0" err="1"/>
              <a:t>subjob</a:t>
            </a:r>
            <a:r>
              <a:rPr lang="en-IN" dirty="0"/>
              <a:t> is complete, rather than waiting until all of the components are complete, this trigger is used.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 err="1"/>
              <a:t>OnComponentError</a:t>
            </a:r>
            <a:endParaRPr lang="en-IN" dirty="0"/>
          </a:p>
          <a:p>
            <a:pPr>
              <a:buNone/>
            </a:pPr>
            <a:r>
              <a:rPr lang="en-IN" dirty="0"/>
              <a:t>   When we require another </a:t>
            </a:r>
            <a:r>
              <a:rPr lang="en-IN" dirty="0" err="1"/>
              <a:t>subjob</a:t>
            </a:r>
            <a:r>
              <a:rPr lang="en-IN" dirty="0"/>
              <a:t> to commence as soon as  a specific component within a </a:t>
            </a:r>
            <a:r>
              <a:rPr lang="en-IN" dirty="0" err="1"/>
              <a:t>subjob</a:t>
            </a:r>
            <a:r>
              <a:rPr lang="en-IN" dirty="0"/>
              <a:t> throws some error  </a:t>
            </a:r>
            <a:r>
              <a:rPr lang="en-IN" dirty="0" err="1"/>
              <a:t>OnComponentError</a:t>
            </a:r>
            <a:r>
              <a:rPr lang="en-IN" dirty="0"/>
              <a:t> trigger is used.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2165" y="1575656"/>
            <a:ext cx="4391025" cy="192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11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27383"/>
          </a:xfrm>
        </p:spPr>
        <p:txBody>
          <a:bodyPr/>
          <a:lstStyle/>
          <a:p>
            <a:pPr algn="ctr"/>
            <a:r>
              <a:rPr lang="en-IN" b="1" dirty="0"/>
              <a:t>Understanding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03041"/>
            <a:ext cx="8229600" cy="4533136"/>
          </a:xfrm>
        </p:spPr>
        <p:txBody>
          <a:bodyPr/>
          <a:lstStyle/>
          <a:p>
            <a:r>
              <a:rPr lang="en-IN" b="1" dirty="0" err="1"/>
              <a:t>RunIF</a:t>
            </a:r>
            <a:r>
              <a:rPr lang="en-IN" b="1" dirty="0"/>
              <a:t> </a:t>
            </a:r>
          </a:p>
          <a:p>
            <a:pPr>
              <a:buNone/>
            </a:pPr>
            <a:r>
              <a:rPr lang="en-IN" b="1" dirty="0"/>
              <a:t>   </a:t>
            </a:r>
            <a:r>
              <a:rPr lang="en-IN" dirty="0"/>
              <a:t>Run If triggers a </a:t>
            </a:r>
            <a:r>
              <a:rPr lang="en-IN" dirty="0" err="1"/>
              <a:t>subjob</a:t>
            </a:r>
            <a:r>
              <a:rPr lang="en-IN" dirty="0"/>
              <a:t> or component when a defined condition is met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203" y="1448679"/>
            <a:ext cx="8208912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10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78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Iterating and looping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8335"/>
            <a:ext cx="8229600" cy="37013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 Looping and iterating structures are common to most programming languages and Talend Open Studio is no different. Some ways in which Talend achieves them are:</a:t>
            </a:r>
          </a:p>
          <a:p>
            <a:r>
              <a:rPr lang="en-IN" dirty="0"/>
              <a:t> Iterate connections </a:t>
            </a:r>
          </a:p>
          <a:p>
            <a:r>
              <a:rPr lang="en-IN" dirty="0"/>
              <a:t> </a:t>
            </a:r>
            <a:r>
              <a:rPr lang="en-IN" dirty="0" err="1"/>
              <a:t>ForEach</a:t>
            </a:r>
            <a:r>
              <a:rPr lang="en-IN" dirty="0"/>
              <a:t> loop </a:t>
            </a:r>
          </a:p>
          <a:p>
            <a:r>
              <a:rPr lang="en-IN" dirty="0"/>
              <a:t> Loop "n" times </a:t>
            </a:r>
          </a:p>
          <a:p>
            <a:r>
              <a:rPr lang="en-IN" dirty="0"/>
              <a:t> Infinite loop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4677585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7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>
            <a:alpha val="89803"/>
          </a:srgbClr>
        </a:solidFill>
        <a:ln>
          <a:noFill/>
        </a:ln>
        <a:extLst/>
      </a:spPr>
      <a:bodyPr/>
      <a:lstStyle>
        <a:defPPr algn="l">
          <a:defRPr sz="1800" b="1">
            <a:solidFill>
              <a:srgbClr val="FFCB05"/>
            </a:solidFill>
            <a:latin typeface="Calibri" pitchFamily="34" charset="0"/>
            <a:ea typeface="+mn-ea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5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ath xmlns="15b50f1c-fe35-411b-97c8-2d455c688f70">Competence - Technology Competence - Data Appliances</Path>
    <Industry xmlns="8106f984-e4b1-4b7b-87ad-03bde39b99bc">ALL</Industry>
    <Type_x0020_of_x0020_Project xmlns="8106f984-e4b1-4b7b-87ad-03bde39b99bc">ALL</Type_x0020_of_x0020_Project>
    <Technology xmlns="8106f984-e4b1-4b7b-87ad-03bde39b99bc">
      <Value>MongoDB</Value>
    </Technology>
    <Service_x0020_Offerings xmlns="8106f984-e4b1-4b7b-87ad-03bde39b99bc">
      <Value>Data Warehouse / Data appliances</Value>
      <Value>Big data</Value>
    </Service_x0020_Offerings>
    <Type_x0020_of_x0020_Content xmlns="8106f984-e4b1-4b7b-87ad-03bde39b99bc">
      <Value>Technology Capability / Competence</Value>
    </Type_x0020_of_x0020_Conten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0D4CB51882E44822A7987C79C32DA" ma:contentTypeVersion="9" ma:contentTypeDescription="Create a new document." ma:contentTypeScope="" ma:versionID="268d7d5dd9b2c3741d2ad41b627c3cf9">
  <xsd:schema xmlns:xsd="http://www.w3.org/2001/XMLSchema" xmlns:xs="http://www.w3.org/2001/XMLSchema" xmlns:p="http://schemas.microsoft.com/office/2006/metadata/properties" xmlns:ns2="15b50f1c-fe35-411b-97c8-2d455c688f70" xmlns:ns3="8106f984-e4b1-4b7b-87ad-03bde39b99bc" targetNamespace="http://schemas.microsoft.com/office/2006/metadata/properties" ma:root="true" ma:fieldsID="7f567a18660022c5d3520c936c61ac57" ns2:_="" ns3:_="">
    <xsd:import namespace="15b50f1c-fe35-411b-97c8-2d455c688f70"/>
    <xsd:import namespace="8106f984-e4b1-4b7b-87ad-03bde39b99bc"/>
    <xsd:element name="properties">
      <xsd:complexType>
        <xsd:sequence>
          <xsd:element name="documentManagement">
            <xsd:complexType>
              <xsd:all>
                <xsd:element ref="ns2:Path" minOccurs="0"/>
                <xsd:element ref="ns3:Industry" minOccurs="0"/>
                <xsd:element ref="ns3:Technology" minOccurs="0"/>
                <xsd:element ref="ns3:Type_x0020_of_x0020_Project" minOccurs="0"/>
                <xsd:element ref="ns3:Service_x0020_Offerings" minOccurs="0"/>
                <xsd:element ref="ns3:Type_x0020_of_x0020_Cont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50f1c-fe35-411b-97c8-2d455c688f70" elementFormDefault="qualified">
    <xsd:import namespace="http://schemas.microsoft.com/office/2006/documentManagement/types"/>
    <xsd:import namespace="http://schemas.microsoft.com/office/infopath/2007/PartnerControls"/>
    <xsd:element name="Path" ma:index="8" nillable="true" ma:displayName="Path" ma:internalName="Pat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6f984-e4b1-4b7b-87ad-03bde39b99bc" elementFormDefault="qualified">
    <xsd:import namespace="http://schemas.microsoft.com/office/2006/documentManagement/types"/>
    <xsd:import namespace="http://schemas.microsoft.com/office/infopath/2007/PartnerControls"/>
    <xsd:element name="Industry" ma:index="9" nillable="true" ma:displayName="Industry" ma:default="CPG / Retail / Pharmaceuticals / Life science" ma:format="Dropdown" ma:internalName="Industry">
      <xsd:simpleType>
        <xsd:restriction base="dms:Choice">
          <xsd:enumeration value="CPG / Retail / Pharmaceuticals / Life science"/>
          <xsd:enumeration value="Media and Entertainment"/>
          <xsd:enumeration value="Banking and Financial Services"/>
          <xsd:enumeration value="Insurance"/>
          <xsd:enumeration value="Oil and Gas"/>
          <xsd:enumeration value="Manufacturing"/>
          <xsd:enumeration value="Governmental Organizations"/>
          <xsd:enumeration value="Utilities"/>
          <xsd:enumeration value="ALL"/>
        </xsd:restriction>
      </xsd:simpleType>
    </xsd:element>
    <xsd:element name="Technology" ma:index="10" nillable="true" ma:displayName="Technology" ma:default="Ab Initio" ma:internalName="Technolog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 Initio"/>
                    <xsd:enumeration value="Actuate / BIRT"/>
                    <xsd:enumeration value="AWS RedShift"/>
                    <xsd:enumeration value="Cloudera"/>
                    <xsd:enumeration value="Cognos"/>
                    <xsd:enumeration value="Cognos TM1"/>
                    <xsd:enumeration value="Crystal Reports"/>
                    <xsd:enumeration value="Hadoop"/>
                    <xsd:enumeration value="Hbase"/>
                    <xsd:enumeration value="Hortonworks"/>
                    <xsd:enumeration value="Hyperion"/>
                    <xsd:enumeration value="IBM Infosphere DataStage"/>
                    <xsd:enumeration value="IBM Netezza"/>
                    <xsd:enumeration value="Informatica"/>
                    <xsd:enumeration value="Kafka"/>
                    <xsd:enumeration value="Khalix LongView"/>
                    <xsd:enumeration value="Lexis Nexis HPCC"/>
                    <xsd:enumeration value="MapR"/>
                    <xsd:enumeration value="Microsoft Azure"/>
                    <xsd:enumeration value="Microsoft PowerBI"/>
                    <xsd:enumeration value="Microsoft SQL"/>
                    <xsd:enumeration value="Microsoft SSAS"/>
                    <xsd:enumeration value="Microsoft SSIS"/>
                    <xsd:enumeration value="Microsoft SSRS"/>
                    <xsd:enumeration value="Microstrategy"/>
                    <xsd:enumeration value="MongoDB"/>
                    <xsd:enumeration value="Mosaic Decisions"/>
                    <xsd:enumeration value="Oracle"/>
                    <xsd:enumeration value="Oracle OBIEE"/>
                    <xsd:enumeration value="Python"/>
                    <xsd:enumeration value="QlikSense"/>
                    <xsd:enumeration value="QlikView"/>
                    <xsd:enumeration value="R"/>
                    <xsd:enumeration value="Reltio"/>
                    <xsd:enumeration value="Riversand"/>
                    <xsd:enumeration value="SAP Business Objects"/>
                    <xsd:enumeration value="SAP DI"/>
                    <xsd:enumeration value="SAP HANA"/>
                    <xsd:enumeration value="SAS BI Dashboard"/>
                    <xsd:enumeration value="SAS E Miner"/>
                    <xsd:enumeration value="SAS Enterprise Guide"/>
                    <xsd:enumeration value="SAS Information Map Studio"/>
                    <xsd:enumeration value="SAS Macros"/>
                    <xsd:enumeration value="SAS Web Report Studio"/>
                    <xsd:enumeration value="SolR"/>
                    <xsd:enumeration value="Spark"/>
                    <xsd:enumeration value="Splunk"/>
                    <xsd:enumeration value="SPSS"/>
                    <xsd:enumeration value="Sqoop"/>
                    <xsd:enumeration value="Tableau"/>
                    <xsd:enumeration value="TalenD"/>
                    <xsd:enumeration value="Teradata"/>
                    <xsd:enumeration value="Tibco Spotfire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Type_x0020_of_x0020_Project" ma:index="11" nillable="true" ma:displayName="Type of Project" ma:default="Development" ma:format="Dropdown" ma:internalName="Type_x0020_of_x0020_Project">
      <xsd:simpleType>
        <xsd:restriction base="dms:Choice">
          <xsd:enumeration value="Development"/>
          <xsd:enumeration value="Support and Maintenance"/>
          <xsd:enumeration value="Development and Maintenance"/>
          <xsd:enumeration value="Consulting"/>
          <xsd:enumeration value="ALL"/>
        </xsd:restriction>
      </xsd:simpleType>
    </xsd:element>
    <xsd:element name="Service_x0020_Offerings" ma:index="12" nillable="true" ma:displayName="Service Offerings" ma:default="Data Warehouse / Data appliances" ma:internalName="Service_x0020_Offerin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ta Warehouse / Data appliances"/>
                    <xsd:enumeration value="MDM"/>
                    <xsd:enumeration value="Business Intelligence / Reporting"/>
                    <xsd:enumeration value="Advanced Analytics"/>
                    <xsd:enumeration value="Big data"/>
                    <xsd:enumeration value="Mosaic Decisions"/>
                    <xsd:enumeration value="ALL"/>
                  </xsd:restriction>
                </xsd:simpleType>
              </xsd:element>
            </xsd:sequence>
          </xsd:extension>
        </xsd:complexContent>
      </xsd:complexType>
    </xsd:element>
    <xsd:element name="Type_x0020_of_x0020_Content" ma:index="13" nillable="true" ma:displayName="Type of Content" ma:default="Technology Capability / Competence" ma:internalName="Type_x0020_of_x0020_Conten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echnology Capability / Competence"/>
                    <xsd:enumeration value="Domain Capability / Competence"/>
                    <xsd:enumeration value="Client Deck"/>
                    <xsd:enumeration value="Client Visit"/>
                    <xsd:enumeration value="RFP / RFI / PoC"/>
                    <xsd:enumeration value="Case Study"/>
                    <xsd:enumeration value="Analyst Response"/>
                    <xsd:enumeration value="Consulting ToolKit"/>
                    <xsd:enumeration value="Market Research"/>
                    <xsd:enumeration value="Brochure / Flyer / Marketing / Stande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15b50f1c-fe35-411b-97c8-2d455c688f70"/>
    <ds:schemaRef ds:uri="http://schemas.microsoft.com/office/infopath/2007/PartnerControls"/>
    <ds:schemaRef ds:uri="http://schemas.openxmlformats.org/package/2006/metadata/core-properties"/>
    <ds:schemaRef ds:uri="8106f984-e4b1-4b7b-87ad-03bde39b99b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F1D9F50-BEF4-477C-8D40-0C7413F8F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50f1c-fe35-411b-97c8-2d455c688f70"/>
    <ds:schemaRef ds:uri="8106f984-e4b1-4b7b-87ad-03bde39b9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27366</TotalTime>
  <Words>423</Words>
  <Application>Microsoft Office PowerPoint</Application>
  <PresentationFormat>On-screen Show (16:9)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Calibri Light</vt:lpstr>
      <vt:lpstr>Geneva</vt:lpstr>
      <vt:lpstr>STKaiti</vt:lpstr>
      <vt:lpstr>Symbol</vt:lpstr>
      <vt:lpstr>Trebuchet MS</vt:lpstr>
      <vt:lpstr>Wingdings</vt:lpstr>
      <vt:lpstr>Wingdings 2</vt:lpstr>
      <vt:lpstr>ヒラギノ角ゴ Pro W3</vt:lpstr>
      <vt:lpstr>L&amp;T Infotech</vt:lpstr>
      <vt:lpstr>Custom Design</vt:lpstr>
      <vt:lpstr>3_L&amp;T Infotech</vt:lpstr>
      <vt:lpstr>7_L&amp;T Infotech</vt:lpstr>
      <vt:lpstr>1_L&amp;T Infotech</vt:lpstr>
      <vt:lpstr> Understanding Job Orchestration &amp; Triggers </vt:lpstr>
      <vt:lpstr> Understanding Job Orchestration &amp; Triggers </vt:lpstr>
      <vt:lpstr>PowerPoint Presentation</vt:lpstr>
      <vt:lpstr>Subjob</vt:lpstr>
      <vt:lpstr>Jobs as Subjob</vt:lpstr>
      <vt:lpstr>Understanding Triggers </vt:lpstr>
      <vt:lpstr>Understanding Triggers</vt:lpstr>
      <vt:lpstr>Understanding Triggers</vt:lpstr>
      <vt:lpstr>Iterating and looping </vt:lpstr>
      <vt:lpstr>Iterate Connections</vt:lpstr>
      <vt:lpstr>ForEach loop </vt:lpstr>
      <vt:lpstr> Loop "n" times </vt:lpstr>
      <vt:lpstr>  Infinite loop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Competence - No SQL data base</dc:title>
  <dc:creator>Rowsell, Karen [CCC-OT_OP]</dc:creator>
  <cp:lastModifiedBy>Yogesh Shinde</cp:lastModifiedBy>
  <cp:revision>2085</cp:revision>
  <cp:lastPrinted>2015-11-28T12:28:20Z</cp:lastPrinted>
  <dcterms:created xsi:type="dcterms:W3CDTF">2007-05-25T22:38:05Z</dcterms:created>
  <dcterms:modified xsi:type="dcterms:W3CDTF">2018-02-16T10:16:28Z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0x01010016D0D4CB51882E44822A7987C79C32DA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