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2" r:id="rId5"/>
    <p:sldMasterId id="2147483741" r:id="rId6"/>
    <p:sldMasterId id="2147483746" r:id="rId7"/>
    <p:sldMasterId id="2147483754" r:id="rId8"/>
  </p:sldMasterIdLst>
  <p:notesMasterIdLst>
    <p:notesMasterId r:id="rId31"/>
  </p:notesMasterIdLst>
  <p:handoutMasterIdLst>
    <p:handoutMasterId r:id="rId32"/>
  </p:handoutMasterIdLst>
  <p:sldIdLst>
    <p:sldId id="256" r:id="rId9"/>
    <p:sldId id="297" r:id="rId10"/>
    <p:sldId id="322" r:id="rId11"/>
    <p:sldId id="321" r:id="rId12"/>
    <p:sldId id="312" r:id="rId13"/>
    <p:sldId id="313" r:id="rId14"/>
    <p:sldId id="319" r:id="rId15"/>
    <p:sldId id="324" r:id="rId16"/>
    <p:sldId id="325" r:id="rId17"/>
    <p:sldId id="326" r:id="rId18"/>
    <p:sldId id="327" r:id="rId19"/>
    <p:sldId id="328" r:id="rId20"/>
    <p:sldId id="329" r:id="rId21"/>
    <p:sldId id="323" r:id="rId22"/>
    <p:sldId id="331" r:id="rId23"/>
    <p:sldId id="332" r:id="rId24"/>
    <p:sldId id="333" r:id="rId25"/>
    <p:sldId id="334" r:id="rId26"/>
    <p:sldId id="335" r:id="rId27"/>
    <p:sldId id="336" r:id="rId28"/>
    <p:sldId id="330" r:id="rId29"/>
    <p:sldId id="269" r:id="rId30"/>
  </p:sldIdLst>
  <p:sldSz cx="9144000" cy="5143500" type="screen16x9"/>
  <p:notesSz cx="7010400" cy="9236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1pPr>
    <a:lvl2pPr marL="389626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2pPr>
    <a:lvl3pPr marL="779252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3pPr>
    <a:lvl4pPr marL="1168878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4pPr>
    <a:lvl5pPr marL="1558503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5pPr>
    <a:lvl6pPr marL="1948129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6pPr>
    <a:lvl7pPr marL="2337755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7pPr>
    <a:lvl8pPr marL="2727381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8pPr>
    <a:lvl9pPr marL="3117007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32" userDrawn="1">
          <p15:clr>
            <a:srgbClr val="A4A3A4"/>
          </p15:clr>
        </p15:guide>
        <p15:guide id="4" orient="horz" pos="2748" userDrawn="1">
          <p15:clr>
            <a:srgbClr val="A4A3A4"/>
          </p15:clr>
        </p15:guide>
        <p15:guide id="5" orient="horz" pos="3888">
          <p15:clr>
            <a:srgbClr val="A4A3A4"/>
          </p15:clr>
        </p15:guide>
        <p15:guide id="11" pos="5760" userDrawn="1">
          <p15:clr>
            <a:srgbClr val="A4A3A4"/>
          </p15:clr>
        </p15:guide>
        <p15:guide id="15" pos="6144">
          <p15:clr>
            <a:srgbClr val="A4A3A4"/>
          </p15:clr>
        </p15:guide>
        <p15:guide id="16" orient="horz" pos="276" userDrawn="1">
          <p15:clr>
            <a:srgbClr val="A4A3A4"/>
          </p15:clr>
        </p15:guide>
        <p15:guide id="20" pos="2736" userDrawn="1">
          <p15:clr>
            <a:srgbClr val="A4A3A4"/>
          </p15:clr>
        </p15:guide>
        <p15:guide id="21" pos="5688" userDrawn="1">
          <p15:clr>
            <a:srgbClr val="A4A3A4"/>
          </p15:clr>
        </p15:guide>
        <p15:guide id="22" orient="horz" pos="1956" userDrawn="1">
          <p15:clr>
            <a:srgbClr val="A4A3A4"/>
          </p15:clr>
        </p15:guide>
        <p15:guide id="26" orient="horz" pos="3036" userDrawn="1">
          <p15:clr>
            <a:srgbClr val="A4A3A4"/>
          </p15:clr>
        </p15:guide>
        <p15:guide id="27" orient="horz" pos="1644" userDrawn="1">
          <p15:clr>
            <a:srgbClr val="A4A3A4"/>
          </p15:clr>
        </p15:guide>
        <p15:guide id="28" orient="horz" pos="1860" userDrawn="1">
          <p15:clr>
            <a:srgbClr val="A4A3A4"/>
          </p15:clr>
        </p15:guide>
        <p15:guide id="29" pos="2880" userDrawn="1">
          <p15:clr>
            <a:srgbClr val="A4A3A4"/>
          </p15:clr>
        </p15:guide>
        <p15:guide id="31" orient="horz" pos="804" userDrawn="1">
          <p15:clr>
            <a:srgbClr val="A4A3A4"/>
          </p15:clr>
        </p15:guide>
        <p15:guide id="32" pos="5448" userDrawn="1">
          <p15:clr>
            <a:srgbClr val="A4A3A4"/>
          </p15:clr>
        </p15:guide>
        <p15:guide id="33" pos="480" userDrawn="1">
          <p15:clr>
            <a:srgbClr val="A4A3A4"/>
          </p15:clr>
        </p15:guide>
        <p15:guide id="34" pos="336" userDrawn="1">
          <p15:clr>
            <a:srgbClr val="A4A3A4"/>
          </p15:clr>
        </p15:guide>
        <p15:guide id="35" orient="horz" pos="348" userDrawn="1">
          <p15:clr>
            <a:srgbClr val="A4A3A4"/>
          </p15:clr>
        </p15:guide>
        <p15:guide id="36" orient="horz" pos="2169">
          <p15:clr>
            <a:srgbClr val="A4A3A4"/>
          </p15:clr>
        </p15:guide>
        <p15:guide id="37" orient="horz" pos="3239">
          <p15:clr>
            <a:srgbClr val="A4A3A4"/>
          </p15:clr>
        </p15:guide>
        <p15:guide id="38" orient="horz" pos="606">
          <p15:clr>
            <a:srgbClr val="A4A3A4"/>
          </p15:clr>
        </p15:guide>
        <p15:guide id="39" orient="horz" pos="2772">
          <p15:clr>
            <a:srgbClr val="A4A3A4"/>
          </p15:clr>
        </p15:guide>
        <p15:guide id="40" pos="5759">
          <p15:clr>
            <a:srgbClr val="A4A3A4"/>
          </p15:clr>
        </p15:guide>
        <p15:guide id="41" pos="5700">
          <p15:clr>
            <a:srgbClr val="A4A3A4"/>
          </p15:clr>
        </p15:guide>
        <p15:guide id="42" pos="2944">
          <p15:clr>
            <a:srgbClr val="A4A3A4"/>
          </p15:clr>
        </p15:guide>
        <p15:guide id="43" pos="4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46E00"/>
    <a:srgbClr val="FEBB1E"/>
    <a:srgbClr val="00008C"/>
    <a:srgbClr val="FFCC00"/>
    <a:srgbClr val="00CCFF"/>
    <a:srgbClr val="001EFF"/>
    <a:srgbClr val="9AF7FF"/>
    <a:srgbClr val="F2F2F2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2966" autoAdjust="0"/>
  </p:normalViewPr>
  <p:slideViewPr>
    <p:cSldViewPr snapToGrid="0">
      <p:cViewPr varScale="1">
        <p:scale>
          <a:sx n="96" d="100"/>
          <a:sy n="96" d="100"/>
        </p:scale>
        <p:origin x="600" y="72"/>
      </p:cViewPr>
      <p:guideLst>
        <p:guide orient="horz" pos="2532"/>
        <p:guide orient="horz" pos="2748"/>
        <p:guide orient="horz" pos="3888"/>
        <p:guide pos="5760"/>
        <p:guide pos="6144"/>
        <p:guide orient="horz" pos="276"/>
        <p:guide pos="2736"/>
        <p:guide pos="5688"/>
        <p:guide orient="horz" pos="1956"/>
        <p:guide orient="horz" pos="3036"/>
        <p:guide orient="horz" pos="1644"/>
        <p:guide orient="horz" pos="1860"/>
        <p:guide pos="2880"/>
        <p:guide orient="horz" pos="804"/>
        <p:guide pos="5448"/>
        <p:guide pos="480"/>
        <p:guide pos="336"/>
        <p:guide orient="horz" pos="348"/>
        <p:guide orient="horz" pos="2169"/>
        <p:guide orient="horz" pos="3239"/>
        <p:guide orient="horz" pos="606"/>
        <p:guide orient="horz" pos="2772"/>
        <p:guide pos="5759"/>
        <p:guide pos="5700"/>
        <p:guide pos="2944"/>
        <p:guide pos="4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66" y="-120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theme" Target="theme/theme1.xml"/><Relationship Id="rId8" Type="http://schemas.openxmlformats.org/officeDocument/2006/relationships/slideMaster" Target="slideMasters/slideMaster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756" y="2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81867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756" y="8781867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fld id="{DA6835A3-9366-4C20-B248-0AC9C46AA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7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7038" y="693738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407" y="4387248"/>
            <a:ext cx="5611588" cy="415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fld id="{C0C428FF-E08F-45DE-BAC9-258D4444EC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4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027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2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8105" y="3230193"/>
            <a:ext cx="5556738" cy="221456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pic>
        <p:nvPicPr>
          <p:cNvPr id="13" name="Picture 2" descr="C:\Users\10630824\Desktop\Microot template\LTI logo (3).png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103631" y="4581795"/>
            <a:ext cx="1294850" cy="27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03631" y="267475"/>
            <a:ext cx="689056" cy="5106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6334" y="267475"/>
            <a:ext cx="864729" cy="62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0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33363" indent="-233363">
              <a:buFont typeface="Wingdings" pitchFamily="2" charset="2"/>
              <a:buChar char="§"/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 marL="457200" indent="-209550">
              <a:buFont typeface="Arial" pitchFamily="34" charset="0"/>
              <a:buChar char="–"/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690563" indent="-233363">
              <a:tabLst/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 marL="914400" indent="-223838">
              <a:buFont typeface="Trebuchet MS" pitchFamily="34" charset="0"/>
              <a:buChar char="-"/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7763" indent="-223838">
              <a:buFont typeface="Calibri Light" pitchFamily="34" charset="0"/>
              <a:buChar char="»"/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92595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6476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9209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 descr="C:\Users\295543\Desktop\GettyImages-532100863.jpg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-1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 userDrawn="1"/>
        </p:nvSpPr>
        <p:spPr bwMode="auto">
          <a:xfrm>
            <a:off x="-8170" y="1308101"/>
            <a:ext cx="6530305" cy="2184399"/>
          </a:xfrm>
          <a:custGeom>
            <a:avLst/>
            <a:gdLst>
              <a:gd name="connsiteX0" fmla="*/ 0 w 6530305"/>
              <a:gd name="connsiteY0" fmla="*/ 0 h 2184399"/>
              <a:gd name="connsiteX1" fmla="*/ 6530305 w 6530305"/>
              <a:gd name="connsiteY1" fmla="*/ 0 h 2184399"/>
              <a:gd name="connsiteX2" fmla="*/ 6530305 w 6530305"/>
              <a:gd name="connsiteY2" fmla="*/ 2184399 h 2184399"/>
              <a:gd name="connsiteX3" fmla="*/ 0 w 6530305"/>
              <a:gd name="connsiteY3" fmla="*/ 2184399 h 2184399"/>
              <a:gd name="connsiteX4" fmla="*/ 0 w 6530305"/>
              <a:gd name="connsiteY4" fmla="*/ 0 h 2184399"/>
              <a:gd name="connsiteX0" fmla="*/ 0 w 6530305"/>
              <a:gd name="connsiteY0" fmla="*/ 0 h 2184399"/>
              <a:gd name="connsiteX1" fmla="*/ 5849585 w 6530305"/>
              <a:gd name="connsiteY1" fmla="*/ 0 h 2184399"/>
              <a:gd name="connsiteX2" fmla="*/ 6530305 w 6530305"/>
              <a:gd name="connsiteY2" fmla="*/ 2184399 h 2184399"/>
              <a:gd name="connsiteX3" fmla="*/ 0 w 6530305"/>
              <a:gd name="connsiteY3" fmla="*/ 2184399 h 2184399"/>
              <a:gd name="connsiteX4" fmla="*/ 0 w 6530305"/>
              <a:gd name="connsiteY4" fmla="*/ 0 h 2184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30305" h="2184399">
                <a:moveTo>
                  <a:pt x="0" y="0"/>
                </a:moveTo>
                <a:lnTo>
                  <a:pt x="5849585" y="0"/>
                </a:lnTo>
                <a:lnTo>
                  <a:pt x="6530305" y="2184399"/>
                </a:lnTo>
                <a:lnTo>
                  <a:pt x="0" y="2184399"/>
                </a:lnTo>
                <a:lnTo>
                  <a:pt x="0" y="0"/>
                </a:lnTo>
                <a:close/>
              </a:path>
            </a:pathLst>
          </a:custGeom>
          <a:solidFill>
            <a:srgbClr val="124079">
              <a:alpha val="86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358" tIns="45679" rIns="91358" bIns="45679" numCol="1" rtlCol="0" anchor="ctr" anchorCtr="0" compatLnSpc="1">
            <a:prstTxWarp prst="textNoShape">
              <a:avLst/>
            </a:prstTxWarp>
          </a:bodyPr>
          <a:lstStyle/>
          <a:p>
            <a:pPr defTabSz="913478"/>
            <a:endParaRPr lang="en-IN" sz="1400" dirty="0">
              <a:solidFill>
                <a:srgbClr val="7C7C7C"/>
              </a:solidFill>
              <a:ea typeface="+mj-ea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5105460" y="4705350"/>
            <a:ext cx="4138501" cy="230750"/>
          </a:xfrm>
          <a:prstGeom prst="rect">
            <a:avLst/>
          </a:prstGeom>
          <a:noFill/>
        </p:spPr>
        <p:txBody>
          <a:bodyPr wrap="square" lIns="91358" tIns="45679" rIns="91358" bIns="45679" rtlCol="0"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  <a:latin typeface="Calibri Light"/>
                <a:cs typeface="Calibri Light"/>
              </a:rPr>
              <a:t>©Larsen &amp; Toubro </a:t>
            </a:r>
            <a:r>
              <a:rPr lang="en-US" sz="900" dirty="0" err="1">
                <a:solidFill>
                  <a:srgbClr val="FFFFFF"/>
                </a:solidFill>
                <a:latin typeface="Calibri Light"/>
                <a:cs typeface="Calibri Light"/>
              </a:rPr>
              <a:t>Infotech</a:t>
            </a:r>
            <a:r>
              <a:rPr lang="en-US" sz="900" dirty="0">
                <a:solidFill>
                  <a:srgbClr val="FFFFFF"/>
                </a:solidFill>
                <a:latin typeface="Calibri Light"/>
                <a:cs typeface="Calibri Light"/>
              </a:rPr>
              <a:t> Ltd. Privileged and Confidential</a:t>
            </a:r>
          </a:p>
        </p:txBody>
      </p:sp>
      <p:pic>
        <p:nvPicPr>
          <p:cNvPr id="22" name="Picture 21" descr="LNT InfotechWhite.ai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1464" y="57150"/>
            <a:ext cx="1304647" cy="745512"/>
          </a:xfrm>
          <a:prstGeom prst="rect">
            <a:avLst/>
          </a:prstGeom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60810" y="2759446"/>
            <a:ext cx="5556738" cy="221456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400" b="0" i="0">
                <a:solidFill>
                  <a:srgbClr val="FFFFFF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81977" y="1962150"/>
            <a:ext cx="5556738" cy="415498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b"/>
          <a:lstStyle>
            <a:lvl1pPr>
              <a:defRPr sz="27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3614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33117" indent="-233117">
              <a:buFont typeface="Wingdings" pitchFamily="2" charset="2"/>
              <a:buChar char="§"/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 marL="456710" indent="-209345">
              <a:buFont typeface="Arial" pitchFamily="34" charset="0"/>
              <a:buChar char="–"/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689866" indent="-233117">
              <a:tabLst/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 marL="913478" indent="-223592">
              <a:buFont typeface="Trebuchet MS" pitchFamily="34" charset="0"/>
              <a:buChar char="-"/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6594" indent="-223592">
              <a:buFont typeface="Calibri Light" pitchFamily="34" charset="0"/>
              <a:buChar char="»"/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00053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9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9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81222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5417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132285"/>
            <a:ext cx="8229600" cy="3394472"/>
          </a:xfrm>
          <a:prstGeom prst="rect">
            <a:avLst/>
          </a:prstGeom>
        </p:spPr>
        <p:txBody>
          <a:bodyPr lIns="91438" tIns="45719" rIns="91438" bIns="45719"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 sz="1425"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698753" y="109540"/>
            <a:ext cx="6215063" cy="477052"/>
          </a:xfrm>
          <a:prstGeom prst="rect">
            <a:avLst/>
          </a:prstGeom>
        </p:spPr>
        <p:txBody>
          <a:bodyPr lIns="91438" tIns="45719" rIns="91438" bIns="45719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5455285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8105" y="3230193"/>
            <a:ext cx="5556738" cy="221456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pic>
        <p:nvPicPr>
          <p:cNvPr id="13" name="Picture 2" descr="C:\Users\10630824\Desktop\Microot template\LTI logo (3).png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103631" y="4581795"/>
            <a:ext cx="1294850" cy="27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03631" y="267475"/>
            <a:ext cx="689056" cy="5106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6334" y="267475"/>
            <a:ext cx="864729" cy="62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1017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89" y="940222"/>
            <a:ext cx="8615227" cy="37250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8" y="240427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681005"/>
            <a:ext cx="7964402" cy="188523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74078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9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3433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775526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40076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9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816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53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8" y="240427"/>
            <a:ext cx="8594260" cy="384721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6453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89" y="940222"/>
            <a:ext cx="8615227" cy="37250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8" y="240427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681005"/>
            <a:ext cx="7964402" cy="188523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57958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2C028D55-8EE5-4EF3-A834-B285C6B92E86}" type="datetime1">
              <a:rPr lang="en-US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2/15/2018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4E20EE1-9F3A-4444-A409-BC55FA34097F}" type="slidenum">
              <a:rPr lang="en-US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9442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14E39C5E-3938-484F-9F2C-43A53F2F2C23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2F87D1DA-C60F-764E-8590-C8E0B173B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62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10610354\Desktop\pptx_bgImg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 userDrawn="1"/>
        </p:nvSpPr>
        <p:spPr bwMode="auto">
          <a:xfrm>
            <a:off x="-8172" y="1308100"/>
            <a:ext cx="6530305" cy="2184399"/>
          </a:xfrm>
          <a:custGeom>
            <a:avLst/>
            <a:gdLst>
              <a:gd name="connsiteX0" fmla="*/ 0 w 6530305"/>
              <a:gd name="connsiteY0" fmla="*/ 0 h 2184399"/>
              <a:gd name="connsiteX1" fmla="*/ 6530305 w 6530305"/>
              <a:gd name="connsiteY1" fmla="*/ 0 h 2184399"/>
              <a:gd name="connsiteX2" fmla="*/ 6530305 w 6530305"/>
              <a:gd name="connsiteY2" fmla="*/ 2184399 h 2184399"/>
              <a:gd name="connsiteX3" fmla="*/ 0 w 6530305"/>
              <a:gd name="connsiteY3" fmla="*/ 2184399 h 2184399"/>
              <a:gd name="connsiteX4" fmla="*/ 0 w 6530305"/>
              <a:gd name="connsiteY4" fmla="*/ 0 h 2184399"/>
              <a:gd name="connsiteX0" fmla="*/ 0 w 6530305"/>
              <a:gd name="connsiteY0" fmla="*/ 0 h 2184399"/>
              <a:gd name="connsiteX1" fmla="*/ 5849585 w 6530305"/>
              <a:gd name="connsiteY1" fmla="*/ 0 h 2184399"/>
              <a:gd name="connsiteX2" fmla="*/ 6530305 w 6530305"/>
              <a:gd name="connsiteY2" fmla="*/ 2184399 h 2184399"/>
              <a:gd name="connsiteX3" fmla="*/ 0 w 6530305"/>
              <a:gd name="connsiteY3" fmla="*/ 2184399 h 2184399"/>
              <a:gd name="connsiteX4" fmla="*/ 0 w 6530305"/>
              <a:gd name="connsiteY4" fmla="*/ 0 h 2184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30305" h="2184399">
                <a:moveTo>
                  <a:pt x="0" y="0"/>
                </a:moveTo>
                <a:lnTo>
                  <a:pt x="5849585" y="0"/>
                </a:lnTo>
                <a:lnTo>
                  <a:pt x="6530305" y="2184399"/>
                </a:lnTo>
                <a:lnTo>
                  <a:pt x="0" y="2184399"/>
                </a:lnTo>
                <a:lnTo>
                  <a:pt x="0" y="0"/>
                </a:lnTo>
                <a:close/>
              </a:path>
            </a:pathLst>
          </a:custGeom>
          <a:solidFill>
            <a:srgbClr val="124079">
              <a:alpha val="86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IN" sz="1400" dirty="0">
              <a:solidFill>
                <a:srgbClr val="7C7C7C"/>
              </a:solidFill>
              <a:ea typeface="+mj-ea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5105400" y="4705350"/>
            <a:ext cx="41385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  <a:latin typeface="Calibri Light"/>
                <a:cs typeface="Calibri Light"/>
              </a:rPr>
              <a:t>©Larsen &amp; Toubro </a:t>
            </a:r>
            <a:r>
              <a:rPr lang="en-US" sz="900" dirty="0" err="1">
                <a:solidFill>
                  <a:srgbClr val="FFFFFF"/>
                </a:solidFill>
                <a:latin typeface="Calibri Light"/>
                <a:cs typeface="Calibri Light"/>
              </a:rPr>
              <a:t>Infotech</a:t>
            </a:r>
            <a:r>
              <a:rPr lang="en-US" sz="900" dirty="0">
                <a:solidFill>
                  <a:srgbClr val="FFFFFF"/>
                </a:solidFill>
                <a:latin typeface="Calibri Light"/>
                <a:cs typeface="Calibri Light"/>
              </a:rPr>
              <a:t> Ltd. Privileged and Confidential</a:t>
            </a:r>
          </a:p>
        </p:txBody>
      </p:sp>
      <p:pic>
        <p:nvPicPr>
          <p:cNvPr id="22" name="Picture 21" descr="LNT InfotechWhite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1400" y="57150"/>
            <a:ext cx="1304647" cy="745512"/>
          </a:xfrm>
          <a:prstGeom prst="rect">
            <a:avLst/>
          </a:prstGeom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60810" y="2759444"/>
            <a:ext cx="5556738" cy="221456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400" b="0" i="0">
                <a:solidFill>
                  <a:srgbClr val="FFFFFF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81977" y="1962150"/>
            <a:ext cx="5556738" cy="415498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b"/>
          <a:lstStyle>
            <a:lvl1pPr>
              <a:defRPr sz="27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078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jpe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9.jpe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0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8189" y="731070"/>
            <a:ext cx="8615227" cy="393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269878" y="240427"/>
            <a:ext cx="859426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2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-18304" y="-37324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5" r:id="rId2"/>
    <p:sldLayoutId id="2147483663" r:id="rId3"/>
    <p:sldLayoutId id="2147483680" r:id="rId4"/>
    <p:sldLayoutId id="2147483740" r:id="rId5"/>
    <p:sldLayoutId id="2147483753" r:id="rId6"/>
    <p:sldLayoutId id="2147483762" r:id="rId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26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46110" indent="-146110" algn="l" defTabSz="1566621" rtl="0" eaLnBrk="0" fontAlgn="base" hangingPunct="0">
        <a:spcBef>
          <a:spcPct val="75000"/>
        </a:spcBef>
        <a:spcAft>
          <a:spcPct val="0"/>
        </a:spcAft>
        <a:buClrTx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293573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441035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584439" indent="-142052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726490" indent="-140698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114" y="1785786"/>
            <a:ext cx="2191771" cy="157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3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 cstate="email">
            <a:alphaModFix amt="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687917" y="973666"/>
            <a:ext cx="7789333" cy="350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685800" y="194310"/>
            <a:ext cx="8024283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-12591" y="383958"/>
            <a:ext cx="649224" cy="45719"/>
          </a:xfrm>
          <a:prstGeom prst="rect">
            <a:avLst/>
          </a:prstGeom>
          <a:solidFill>
            <a:srgbClr val="FEC3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EFDFD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518746" y="4827360"/>
            <a:ext cx="29590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3" name="Picture 2" descr="LNT Infotech_K.png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3440" y="4784348"/>
            <a:ext cx="1174750" cy="316857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35223" y="4819666"/>
            <a:ext cx="335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>
              <a:defRPr/>
            </a:pPr>
            <a:fld id="{9C5957C0-C9FD-924F-A662-3B71DAE40C56}" type="slidenum">
              <a:rPr lang="uk-UA" sz="1000" smtClean="0">
                <a:solidFill>
                  <a:srgbClr val="7C7C7C"/>
                </a:solidFill>
                <a:latin typeface="Calibri Light"/>
                <a:cs typeface="Calibri Light"/>
              </a:rPr>
              <a:pPr defTabSz="457200">
                <a:defRPr/>
              </a:pPr>
              <a:t>‹#›</a:t>
            </a:fld>
            <a:endParaRPr lang="uk-UA" sz="700" dirty="0">
              <a:solidFill>
                <a:srgbClr val="7C7C7C"/>
              </a:solidFill>
              <a:latin typeface="Calibri Light"/>
              <a:cs typeface="Calibri Light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8491329" y="4919917"/>
            <a:ext cx="649224" cy="45719"/>
          </a:xfrm>
          <a:prstGeom prst="rect">
            <a:avLst/>
          </a:prstGeom>
          <a:solidFill>
            <a:srgbClr val="FEC3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EFD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30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0" i="0" baseline="0">
          <a:solidFill>
            <a:srgbClr val="000000"/>
          </a:solidFill>
          <a:latin typeface="Calibri Light"/>
          <a:ea typeface="+mj-ea"/>
          <a:cs typeface="Calibri Ligh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26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228600" indent="-228600" algn="l" defTabSz="1566621" rtl="0" eaLnBrk="0" fontAlgn="base" hangingPunct="0">
        <a:spcBef>
          <a:spcPct val="75000"/>
        </a:spcBef>
        <a:spcAft>
          <a:spcPct val="0"/>
        </a:spcAft>
        <a:buClrTx/>
        <a:buFont typeface="Wingdings" pitchFamily="2" charset="2"/>
        <a:buChar char="§"/>
        <a:defRPr sz="1600" b="0" i="0">
          <a:solidFill>
            <a:schemeClr val="tx1">
              <a:lumMod val="75000"/>
            </a:schemeClr>
          </a:solidFill>
          <a:latin typeface="Calibri Light"/>
          <a:ea typeface="+mn-ea"/>
          <a:cs typeface="Calibri Light"/>
        </a:defRPr>
      </a:lvl1pPr>
      <a:lvl2pPr marL="454025" indent="-225425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 pitchFamily="34" charset="0"/>
        <a:buChar char="–"/>
        <a:defRPr sz="1600" b="0" i="0">
          <a:solidFill>
            <a:schemeClr val="tx1">
              <a:lumMod val="75000"/>
            </a:schemeClr>
          </a:solidFill>
          <a:latin typeface="Calibri Light"/>
          <a:ea typeface="+mn-ea"/>
          <a:cs typeface="Calibri Light"/>
        </a:defRPr>
      </a:lvl2pPr>
      <a:lvl3pPr marL="685800" indent="-228600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chemeClr val="tx1">
              <a:lumMod val="75000"/>
            </a:schemeClr>
          </a:solidFill>
          <a:latin typeface="Calibri Light"/>
          <a:ea typeface="+mn-ea"/>
          <a:cs typeface="Calibri Light"/>
        </a:defRPr>
      </a:lvl3pPr>
      <a:lvl4pPr marL="914400" indent="-228600" algn="l" defTabSz="1566621" rtl="0" eaLnBrk="0" fontAlgn="base" hangingPunct="0">
        <a:spcBef>
          <a:spcPct val="25000"/>
        </a:spcBef>
        <a:spcAft>
          <a:spcPct val="0"/>
        </a:spcAft>
        <a:buClrTx/>
        <a:buFont typeface="Trebuchet MS" pitchFamily="34" charset="0"/>
        <a:buChar char="-"/>
        <a:defRPr sz="1600" b="0" i="0">
          <a:solidFill>
            <a:schemeClr val="tx1">
              <a:lumMod val="75000"/>
            </a:schemeClr>
          </a:solidFill>
          <a:latin typeface="Calibri Light"/>
          <a:ea typeface="+mn-ea"/>
          <a:cs typeface="Calibri Light"/>
        </a:defRPr>
      </a:lvl4pPr>
      <a:lvl5pPr marL="1143000" indent="-228600" algn="l" defTabSz="1566621" rtl="0" eaLnBrk="0" fontAlgn="base" hangingPunct="0">
        <a:spcBef>
          <a:spcPct val="25000"/>
        </a:spcBef>
        <a:spcAft>
          <a:spcPct val="0"/>
        </a:spcAft>
        <a:buClrTx/>
        <a:buFont typeface="Calibri Light" pitchFamily="34" charset="0"/>
        <a:buChar char="»"/>
        <a:defRPr sz="1600" b="0" i="0">
          <a:solidFill>
            <a:schemeClr val="tx1">
              <a:lumMod val="75000"/>
            </a:schemeClr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 cstate="email">
            <a:alphaModFix amt="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687920" y="973721"/>
            <a:ext cx="7789333" cy="350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685822" y="194480"/>
            <a:ext cx="8024283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-12591" y="384162"/>
            <a:ext cx="649224" cy="45719"/>
          </a:xfrm>
          <a:prstGeom prst="rect">
            <a:avLst/>
          </a:prstGeom>
          <a:solidFill>
            <a:srgbClr val="FEC3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58" tIns="45679" rIns="91358" bIns="45679" rtlCol="0" anchor="ctr"/>
          <a:lstStyle/>
          <a:p>
            <a:endParaRPr lang="en-US">
              <a:solidFill>
                <a:srgbClr val="FEFDFD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518819" y="4827360"/>
            <a:ext cx="2959099" cy="230750"/>
          </a:xfrm>
          <a:prstGeom prst="rect">
            <a:avLst/>
          </a:prstGeom>
          <a:noFill/>
        </p:spPr>
        <p:txBody>
          <a:bodyPr wrap="square" lIns="91358" tIns="45679" rIns="91358" bIns="45679" rtlCol="0">
            <a:spAutoFit/>
          </a:bodyPr>
          <a:lstStyle/>
          <a:p>
            <a:r>
              <a:rPr lang="en-US" sz="9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3" name="Picture 2" descr="LNT Infotech_K.png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3441" y="4784348"/>
            <a:ext cx="1174750" cy="316857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35320" y="4819861"/>
            <a:ext cx="335183" cy="246138"/>
          </a:xfrm>
          <a:prstGeom prst="rect">
            <a:avLst/>
          </a:prstGeom>
        </p:spPr>
        <p:txBody>
          <a:bodyPr wrap="none" lIns="91358" tIns="45679" rIns="91358" bIns="45679">
            <a:spAutoFit/>
          </a:bodyPr>
          <a:lstStyle/>
          <a:p>
            <a:pPr defTabSz="456710">
              <a:defRPr/>
            </a:pPr>
            <a:fld id="{9C5957C0-C9FD-924F-A662-3B71DAE40C56}" type="slidenum">
              <a:rPr lang="uk-UA" sz="1000" smtClean="0">
                <a:solidFill>
                  <a:srgbClr val="7C7C7C"/>
                </a:solidFill>
                <a:latin typeface="Calibri Light"/>
                <a:cs typeface="Calibri Light"/>
              </a:rPr>
              <a:pPr defTabSz="456710">
                <a:defRPr/>
              </a:pPr>
              <a:t>‹#›</a:t>
            </a:fld>
            <a:endParaRPr lang="uk-UA" sz="700" dirty="0">
              <a:solidFill>
                <a:srgbClr val="7C7C7C"/>
              </a:solidFill>
              <a:latin typeface="Calibri Light"/>
              <a:cs typeface="Calibri Light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8491329" y="4920121"/>
            <a:ext cx="649224" cy="45719"/>
          </a:xfrm>
          <a:prstGeom prst="rect">
            <a:avLst/>
          </a:prstGeom>
          <a:solidFill>
            <a:srgbClr val="FEC3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58" tIns="45679" rIns="91358" bIns="45679" rtlCol="0" anchor="ctr"/>
          <a:lstStyle/>
          <a:p>
            <a:endParaRPr lang="en-US">
              <a:solidFill>
                <a:srgbClr val="FEFD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466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0" i="0" baseline="0">
          <a:solidFill>
            <a:srgbClr val="000000"/>
          </a:solidFill>
          <a:latin typeface="Calibri Light"/>
          <a:ea typeface="+mj-ea"/>
          <a:cs typeface="Calibri Ligh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255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8453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7689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6904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228354" indent="-228354" algn="l" defTabSz="1565022" rtl="0" eaLnBrk="0" fontAlgn="base" hangingPunct="0">
        <a:spcBef>
          <a:spcPct val="75000"/>
        </a:spcBef>
        <a:spcAft>
          <a:spcPct val="0"/>
        </a:spcAft>
        <a:buClrTx/>
        <a:buFont typeface="Wingdings" pitchFamily="2" charset="2"/>
        <a:buChar char="§"/>
        <a:defRPr sz="1600" b="0" i="0">
          <a:solidFill>
            <a:schemeClr val="tx1">
              <a:lumMod val="75000"/>
            </a:schemeClr>
          </a:solidFill>
          <a:latin typeface="Calibri Light"/>
          <a:ea typeface="+mn-ea"/>
          <a:cs typeface="Calibri Light"/>
        </a:defRPr>
      </a:lvl1pPr>
      <a:lvl2pPr marL="453574" indent="-225179" algn="l" defTabSz="1565022" rtl="0" eaLnBrk="0" fontAlgn="base" hangingPunct="0">
        <a:spcBef>
          <a:spcPct val="25000"/>
        </a:spcBef>
        <a:spcAft>
          <a:spcPct val="0"/>
        </a:spcAft>
        <a:buClrTx/>
        <a:buFont typeface="Arial" pitchFamily="34" charset="0"/>
        <a:buChar char="–"/>
        <a:defRPr sz="1600" b="0" i="0">
          <a:solidFill>
            <a:schemeClr val="tx1">
              <a:lumMod val="75000"/>
            </a:schemeClr>
          </a:solidFill>
          <a:latin typeface="Calibri Light"/>
          <a:ea typeface="+mn-ea"/>
          <a:cs typeface="Calibri Light"/>
        </a:defRPr>
      </a:lvl2pPr>
      <a:lvl3pPr marL="685103" indent="-228354" algn="l" defTabSz="1565022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chemeClr val="tx1">
              <a:lumMod val="75000"/>
            </a:schemeClr>
          </a:solidFill>
          <a:latin typeface="Calibri Light"/>
          <a:ea typeface="+mn-ea"/>
          <a:cs typeface="Calibri Light"/>
        </a:defRPr>
      </a:lvl3pPr>
      <a:lvl4pPr marL="913478" indent="-228354" algn="l" defTabSz="1565022" rtl="0" eaLnBrk="0" fontAlgn="base" hangingPunct="0">
        <a:spcBef>
          <a:spcPct val="25000"/>
        </a:spcBef>
        <a:spcAft>
          <a:spcPct val="0"/>
        </a:spcAft>
        <a:buClrTx/>
        <a:buFont typeface="Trebuchet MS" pitchFamily="34" charset="0"/>
        <a:buChar char="-"/>
        <a:defRPr sz="1600" b="0" i="0">
          <a:solidFill>
            <a:schemeClr val="tx1">
              <a:lumMod val="75000"/>
            </a:schemeClr>
          </a:solidFill>
          <a:latin typeface="Calibri Light"/>
          <a:ea typeface="+mn-ea"/>
          <a:cs typeface="Calibri Light"/>
        </a:defRPr>
      </a:lvl4pPr>
      <a:lvl5pPr marL="1141832" indent="-228354" algn="l" defTabSz="1565022" rtl="0" eaLnBrk="0" fontAlgn="base" hangingPunct="0">
        <a:spcBef>
          <a:spcPct val="25000"/>
        </a:spcBef>
        <a:spcAft>
          <a:spcPct val="0"/>
        </a:spcAft>
        <a:buClrTx/>
        <a:buFont typeface="Calibri Light" pitchFamily="34" charset="0"/>
        <a:buChar char="»"/>
        <a:defRPr sz="1600" b="0" i="0">
          <a:solidFill>
            <a:schemeClr val="tx1">
              <a:lumMod val="75000"/>
            </a:schemeClr>
          </a:solidFill>
          <a:latin typeface="Calibri Light"/>
          <a:ea typeface="+mn-ea"/>
          <a:cs typeface="Calibri Light"/>
        </a:defRPr>
      </a:lvl5pPr>
      <a:lvl6pPr marL="1114968" indent="-140575" algn="l" defTabSz="1565022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4205" indent="-140575" algn="l" defTabSz="1565022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3434" indent="-140575" algn="l" defTabSz="1565022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2657" indent="-140575" algn="l" defTabSz="1565022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845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255" algn="l" defTabSz="77845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8453" algn="l" defTabSz="77845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7689" algn="l" defTabSz="77845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6904" algn="l" defTabSz="77845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6159" algn="l" defTabSz="77845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5357" algn="l" defTabSz="77845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4593" algn="l" defTabSz="77845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3810" algn="l" defTabSz="77845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8189" y="731070"/>
            <a:ext cx="8615227" cy="393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269878" y="240427"/>
            <a:ext cx="859426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2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-18304" y="-37324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18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26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46110" indent="-146110" algn="l" defTabSz="1566621" rtl="0" eaLnBrk="0" fontAlgn="base" hangingPunct="0">
        <a:spcBef>
          <a:spcPct val="75000"/>
        </a:spcBef>
        <a:spcAft>
          <a:spcPct val="0"/>
        </a:spcAft>
        <a:buClrTx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293573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441035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584439" indent="-142052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726490" indent="-140698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908548" y="3556787"/>
            <a:ext cx="5556738" cy="221456"/>
          </a:xfrm>
        </p:spPr>
        <p:txBody>
          <a:bodyPr/>
          <a:lstStyle/>
          <a:p>
            <a:fld id="{B334B7EA-1AE1-45F2-8BE5-CF21376D5D61}" type="datetime4">
              <a:rPr lang="en-US" b="1" smtClean="0"/>
              <a:t>February 15, 2018</a:t>
            </a:fld>
            <a:endParaRPr lang="en-US" b="1" dirty="0"/>
          </a:p>
        </p:txBody>
      </p:sp>
      <p:sp>
        <p:nvSpPr>
          <p:cNvPr id="9" name="Subtitle 2"/>
          <p:cNvSpPr txBox="1">
            <a:spLocks/>
          </p:cNvSpPr>
          <p:nvPr/>
        </p:nvSpPr>
        <p:spPr bwMode="gray">
          <a:xfrm>
            <a:off x="2908548" y="4262464"/>
            <a:ext cx="3995530" cy="488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l" defTabSz="1566621" rtl="0" eaLnBrk="0" fontAlgn="base" hangingPunct="0">
              <a:spcBef>
                <a:spcPct val="75000"/>
              </a:spcBef>
              <a:spcAft>
                <a:spcPct val="0"/>
              </a:spcAft>
              <a:buClrTx/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ea typeface="+mn-ea"/>
                <a:cs typeface="Calibri Light"/>
              </a:defRPr>
            </a:lvl1pPr>
            <a:lvl2pPr marL="293573" indent="-146110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SzPct val="8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2pPr>
            <a:lvl3pPr marL="441035" indent="-146110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SzPct val="7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3pPr>
            <a:lvl4pPr marL="584439" indent="-142052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4pPr>
            <a:lvl5pPr marL="726490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5pPr>
            <a:lvl6pPr marL="1116116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6pPr>
            <a:lvl7pPr marL="1505742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7pPr>
            <a:lvl8pPr marL="1895368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8pPr>
            <a:lvl9pPr marL="2284994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kern="0" dirty="0"/>
              <a:t>Presenter:    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391743" y="1727987"/>
            <a:ext cx="5704796" cy="1828800"/>
          </a:xfrm>
        </p:spPr>
        <p:txBody>
          <a:bodyPr>
            <a:normAutofit/>
          </a:bodyPr>
          <a:lstStyle/>
          <a:p>
            <a:br>
              <a:rPr lang="en-IN" dirty="0"/>
            </a:br>
            <a:r>
              <a:rPr lang="en-IN" dirty="0"/>
              <a:t>Managing Files with Talend Open Studio </a:t>
            </a:r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99186" y="0"/>
            <a:ext cx="8280920" cy="576064"/>
          </a:xfrm>
        </p:spPr>
        <p:txBody>
          <a:bodyPr>
            <a:noAutofit/>
          </a:bodyPr>
          <a:lstStyle/>
          <a:p>
            <a:pPr algn="ctr">
              <a:spcAft>
                <a:spcPts val="400"/>
              </a:spcAft>
            </a:pPr>
            <a:r>
              <a:rPr lang="en-IN" sz="3200" b="1" dirty="0" err="1"/>
              <a:t>tFileExist</a:t>
            </a:r>
            <a:endParaRPr lang="en-IN" sz="3200" b="1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99186" y="517402"/>
            <a:ext cx="8229600" cy="7200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b="1" dirty="0"/>
              <a:t>     </a:t>
            </a:r>
            <a:r>
              <a:rPr lang="en-IN" sz="1800" b="1" dirty="0" err="1"/>
              <a:t>tFileExist</a:t>
            </a:r>
            <a:r>
              <a:rPr lang="en-IN" sz="1800" b="1" dirty="0"/>
              <a:t> </a:t>
            </a:r>
            <a:r>
              <a:rPr lang="en-IN" sz="1800" dirty="0"/>
              <a:t>checks if a file exists or not. We can use </a:t>
            </a:r>
            <a:r>
              <a:rPr lang="en-IN" sz="1800" b="1" dirty="0"/>
              <a:t>EXISTS </a:t>
            </a:r>
            <a:r>
              <a:rPr lang="en-IN" sz="1800" dirty="0"/>
              <a:t>component variable(Boolean value) to  check the return value from this component.</a:t>
            </a:r>
          </a:p>
        </p:txBody>
      </p:sp>
      <p:pic>
        <p:nvPicPr>
          <p:cNvPr id="7" name="Picture 2" descr="https://help.talend.com/images/54/bk-tos-components-rg-542/Use_Case_tFileExi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210" y="1097247"/>
            <a:ext cx="3528392" cy="2352675"/>
          </a:xfrm>
          <a:prstGeom prst="rect">
            <a:avLst/>
          </a:prstGeom>
          <a:noFill/>
        </p:spPr>
      </p:pic>
      <p:pic>
        <p:nvPicPr>
          <p:cNvPr id="8" name="Picture 4" descr="https://help.talend.com/images/54/bk-tos-components-rg-542/Use_Case_tFileExist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87618" y="1169255"/>
            <a:ext cx="4236343" cy="866776"/>
          </a:xfrm>
          <a:prstGeom prst="rect">
            <a:avLst/>
          </a:prstGeom>
          <a:noFill/>
        </p:spPr>
      </p:pic>
      <p:pic>
        <p:nvPicPr>
          <p:cNvPr id="9" name="Picture 6" descr="https://help.talend.com/images/54/bk-tos-components-rg-542/Use_Case_tFileExist8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9852" y="2412268"/>
            <a:ext cx="5934075" cy="733426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855978" y="3521931"/>
            <a:ext cx="799288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i="1" dirty="0">
                <a:solidFill>
                  <a:srgbClr val="FF0000"/>
                </a:solidFill>
              </a:rPr>
              <a:t>EXISTS</a:t>
            </a:r>
            <a:r>
              <a:rPr lang="en-GB" sz="1400" i="1" dirty="0">
                <a:solidFill>
                  <a:srgbClr val="FF0000"/>
                </a:solidFill>
              </a:rPr>
              <a:t>: </a:t>
            </a:r>
            <a:r>
              <a:rPr lang="en-GB" sz="1400" dirty="0"/>
              <a:t>Indicates whether a specified file exists or not. It returns a Boolean value:.</a:t>
            </a:r>
          </a:p>
          <a:p>
            <a:r>
              <a:rPr lang="en-GB" sz="1400" dirty="0"/>
              <a:t>               - </a:t>
            </a:r>
            <a:r>
              <a:rPr lang="en-GB" sz="1400" i="1" dirty="0">
                <a:solidFill>
                  <a:srgbClr val="FF0000"/>
                </a:solidFill>
              </a:rPr>
              <a:t>true</a:t>
            </a:r>
            <a:r>
              <a:rPr lang="en-GB" sz="1400" dirty="0"/>
              <a:t> if the file exists.</a:t>
            </a:r>
          </a:p>
          <a:p>
            <a:r>
              <a:rPr lang="en-GB" sz="1400" dirty="0"/>
              <a:t>               - </a:t>
            </a:r>
            <a:r>
              <a:rPr lang="en-GB" sz="1400" i="1" dirty="0">
                <a:solidFill>
                  <a:srgbClr val="FF0000"/>
                </a:solidFill>
              </a:rPr>
              <a:t>false</a:t>
            </a:r>
            <a:r>
              <a:rPr lang="en-GB" sz="1400" dirty="0"/>
              <a:t> if the file does not exist.</a:t>
            </a:r>
          </a:p>
          <a:p>
            <a:endParaRPr lang="en-GB" sz="1400" dirty="0"/>
          </a:p>
          <a:p>
            <a:r>
              <a:rPr lang="en-GB" sz="1400" b="1" i="1" dirty="0">
                <a:solidFill>
                  <a:srgbClr val="FF0000"/>
                </a:solidFill>
              </a:rPr>
              <a:t>FILENAME</a:t>
            </a:r>
            <a:r>
              <a:rPr lang="en-GB" sz="1400" dirty="0"/>
              <a:t>: Retrieves the name and path to a file. It returns a string.</a:t>
            </a:r>
          </a:p>
        </p:txBody>
      </p:sp>
    </p:spTree>
    <p:extLst>
      <p:ext uri="{BB962C8B-B14F-4D97-AF65-F5344CB8AC3E}">
        <p14:creationId xmlns:p14="http://schemas.microsoft.com/office/powerpoint/2010/main" val="1543163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78" y="210547"/>
            <a:ext cx="8280920" cy="576064"/>
          </a:xfrm>
        </p:spPr>
        <p:txBody>
          <a:bodyPr>
            <a:noAutofit/>
          </a:bodyPr>
          <a:lstStyle/>
          <a:p>
            <a:pPr algn="ctr">
              <a:spcAft>
                <a:spcPts val="400"/>
              </a:spcAft>
            </a:pPr>
            <a:r>
              <a:rPr lang="en-IN" sz="3600" b="1" dirty="0"/>
              <a:t>FTP File </a:t>
            </a:r>
            <a:r>
              <a:rPr lang="en-IN" sz="3600" b="1" dirty="0" err="1"/>
              <a:t>Oprations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970" y="1362675"/>
            <a:ext cx="8229600" cy="19072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dirty="0"/>
              <a:t>     The Studio supports many FTP actions—for example, Get, Put, Delete, Rename, File List, File Exist, and so on—and we'll look at how to use some of these in this section.</a:t>
            </a:r>
          </a:p>
          <a:p>
            <a:pPr>
              <a:buNone/>
            </a:pPr>
            <a:endParaRPr lang="en-IN" sz="1800" dirty="0">
              <a:latin typeface="+mj-lt"/>
            </a:endParaRPr>
          </a:p>
          <a:p>
            <a:pPr>
              <a:buNone/>
            </a:pPr>
            <a:r>
              <a:rPr lang="en-IN" sz="1800" dirty="0">
                <a:latin typeface="+mj-lt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2630381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89856" y="0"/>
            <a:ext cx="8280920" cy="576064"/>
          </a:xfrm>
        </p:spPr>
        <p:txBody>
          <a:bodyPr>
            <a:noAutofit/>
          </a:bodyPr>
          <a:lstStyle/>
          <a:p>
            <a:pPr algn="ctr">
              <a:spcAft>
                <a:spcPts val="400"/>
              </a:spcAft>
            </a:pPr>
            <a:r>
              <a:rPr lang="en-IN" sz="3600" b="1" dirty="0" err="1"/>
              <a:t>tFTPConnection</a:t>
            </a:r>
            <a:endParaRPr lang="en-IN" sz="36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17848" y="648072"/>
            <a:ext cx="8606882" cy="5127848"/>
          </a:xfrm>
        </p:spPr>
        <p:txBody>
          <a:bodyPr>
            <a:normAutofit/>
          </a:bodyPr>
          <a:lstStyle/>
          <a:p>
            <a:pPr>
              <a:buNone/>
            </a:pPr>
            <a:endParaRPr lang="en-GB" sz="1800" dirty="0"/>
          </a:p>
          <a:p>
            <a:pPr>
              <a:buNone/>
            </a:pPr>
            <a:r>
              <a:rPr lang="en-IN" sz="1800" b="1" dirty="0"/>
              <a:t>     </a:t>
            </a:r>
            <a:r>
              <a:rPr lang="en-IN" sz="1800" b="1" i="1" dirty="0" err="1">
                <a:solidFill>
                  <a:srgbClr val="FF0000"/>
                </a:solidFill>
              </a:rPr>
              <a:t>tFTPConnection</a:t>
            </a:r>
            <a:r>
              <a:rPr lang="en-IN" sz="1800" dirty="0"/>
              <a:t> opens an FTP connection in order that a transaction may be carried out.</a:t>
            </a:r>
            <a:endParaRPr lang="en-IN" sz="1800" dirty="0">
              <a:latin typeface="+mj-lt"/>
            </a:endParaRPr>
          </a:p>
        </p:txBody>
      </p:sp>
      <p:pic>
        <p:nvPicPr>
          <p:cNvPr id="7" name="Picture 2" descr="https://help.talend.com/images/54/bk-components-rg-542/Use_Case_tFTP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6040" y="2160240"/>
            <a:ext cx="4133850" cy="18573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82479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224" y="0"/>
            <a:ext cx="8280920" cy="576064"/>
          </a:xfrm>
        </p:spPr>
        <p:txBody>
          <a:bodyPr>
            <a:noAutofit/>
          </a:bodyPr>
          <a:lstStyle/>
          <a:p>
            <a:pPr algn="ctr">
              <a:spcAft>
                <a:spcPts val="400"/>
              </a:spcAft>
            </a:pPr>
            <a:r>
              <a:rPr lang="en-IN" sz="3600" b="1" dirty="0" err="1"/>
              <a:t>tFTPDelete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576065"/>
            <a:ext cx="8229600" cy="45760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b="1" dirty="0"/>
              <a:t>     </a:t>
            </a:r>
            <a:r>
              <a:rPr lang="en-IN" sz="1800" dirty="0"/>
              <a:t>This component deletes specified files via an FTP connection.</a:t>
            </a:r>
            <a:endParaRPr lang="en-IN" sz="1800" dirty="0">
              <a:latin typeface="+mj-lt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148680"/>
            <a:ext cx="7884368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08067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23728" y="6581001"/>
            <a:ext cx="47525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Copyright © 2014 by </a:t>
            </a:r>
            <a:r>
              <a:rPr lang="en-GB" sz="1200" b="1" dirty="0"/>
              <a:t>Vikram Takkar</a:t>
            </a:r>
            <a:r>
              <a:rPr lang="en-GB" sz="1200" dirty="0"/>
              <a:t>. All Rights Reserved..</a:t>
            </a:r>
            <a:endParaRPr lang="en-IN" sz="1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3040" y="0"/>
            <a:ext cx="8280920" cy="576064"/>
          </a:xfrm>
        </p:spPr>
        <p:txBody>
          <a:bodyPr>
            <a:noAutofit/>
          </a:bodyPr>
          <a:lstStyle/>
          <a:p>
            <a:pPr algn="ctr">
              <a:spcAft>
                <a:spcPts val="400"/>
              </a:spcAft>
            </a:pPr>
            <a:r>
              <a:rPr lang="en-IN" sz="3600" b="1" dirty="0" err="1"/>
              <a:t>tFTPFileExist</a:t>
            </a:r>
            <a:endParaRPr lang="en-IN" sz="36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54360" y="576064"/>
            <a:ext cx="8229600" cy="416490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b="1" dirty="0"/>
              <a:t>     </a:t>
            </a:r>
            <a:r>
              <a:rPr lang="en-IN" sz="1800" b="1" dirty="0" err="1"/>
              <a:t>tFTPFileExist</a:t>
            </a:r>
            <a:r>
              <a:rPr lang="en-IN" sz="1800" dirty="0"/>
              <a:t> checks if a file exists on an FTP server.</a:t>
            </a:r>
            <a:endParaRPr lang="en-IN" sz="1800" dirty="0">
              <a:latin typeface="+mj-lt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324" y="1004866"/>
            <a:ext cx="7740352" cy="3485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38349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23728" y="6581001"/>
            <a:ext cx="47525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Copyright © 2014 by </a:t>
            </a:r>
            <a:r>
              <a:rPr lang="en-GB" sz="1200" b="1" dirty="0"/>
              <a:t>Vikram Takkar</a:t>
            </a:r>
            <a:r>
              <a:rPr lang="en-GB" sz="1200" dirty="0"/>
              <a:t>. All Rights Reserved..</a:t>
            </a:r>
            <a:endParaRPr lang="en-IN" sz="1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7544" y="15652"/>
            <a:ext cx="8280920" cy="576064"/>
          </a:xfrm>
        </p:spPr>
        <p:txBody>
          <a:bodyPr>
            <a:noAutofit/>
          </a:bodyPr>
          <a:lstStyle/>
          <a:p>
            <a:pPr algn="ctr">
              <a:spcAft>
                <a:spcPts val="400"/>
              </a:spcAft>
            </a:pPr>
            <a:r>
              <a:rPr lang="en-IN" sz="3600" b="1" dirty="0" err="1"/>
              <a:t>tFTPFileList</a:t>
            </a:r>
            <a:endParaRPr lang="en-IN" sz="36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67544" y="591716"/>
            <a:ext cx="8229600" cy="4099554"/>
          </a:xfrm>
        </p:spPr>
        <p:txBody>
          <a:bodyPr>
            <a:normAutofit/>
          </a:bodyPr>
          <a:lstStyle/>
          <a:p>
            <a:pPr>
              <a:buNone/>
            </a:pPr>
            <a:endParaRPr lang="en-GB" sz="1800" dirty="0"/>
          </a:p>
          <a:p>
            <a:pPr>
              <a:buNone/>
            </a:pPr>
            <a:r>
              <a:rPr lang="en-IN" sz="1800" b="1" dirty="0"/>
              <a:t>    </a:t>
            </a:r>
            <a:r>
              <a:rPr lang="en-IN" sz="1800" b="1" dirty="0" err="1"/>
              <a:t>tFTPFileList</a:t>
            </a:r>
            <a:r>
              <a:rPr lang="en-IN" sz="1800" dirty="0"/>
              <a:t> iterates on files and/or folders of a given directory on a remote host.</a:t>
            </a:r>
            <a:endParaRPr lang="en-IN" sz="1800" dirty="0">
              <a:latin typeface="+mj-lt"/>
            </a:endParaRPr>
          </a:p>
        </p:txBody>
      </p:sp>
      <p:pic>
        <p:nvPicPr>
          <p:cNvPr id="6" name="Picture 2" descr="https://help.talend.com/images/54/bk-components-rg-542/use_case_tftpfilelist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6342" y="1546363"/>
            <a:ext cx="5067300" cy="29908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15911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23728" y="6581001"/>
            <a:ext cx="47525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Copyright © 2014 by </a:t>
            </a:r>
            <a:r>
              <a:rPr lang="en-GB" sz="1200" b="1" dirty="0"/>
              <a:t>Vikram Takkar</a:t>
            </a:r>
            <a:r>
              <a:rPr lang="en-GB" sz="1200" dirty="0"/>
              <a:t>. All Rights Reserved..</a:t>
            </a:r>
            <a:endParaRPr lang="en-IN" sz="1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69369" y="0"/>
            <a:ext cx="8280920" cy="576064"/>
          </a:xfrm>
        </p:spPr>
        <p:txBody>
          <a:bodyPr>
            <a:noAutofit/>
          </a:bodyPr>
          <a:lstStyle/>
          <a:p>
            <a:pPr algn="ctr">
              <a:spcAft>
                <a:spcPts val="400"/>
              </a:spcAft>
            </a:pPr>
            <a:r>
              <a:rPr lang="en-IN" sz="3600" b="1" dirty="0" err="1"/>
              <a:t>tFTPFileProperties</a:t>
            </a:r>
            <a:endParaRPr lang="en-IN" sz="36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67543" y="288032"/>
            <a:ext cx="8596943" cy="4303846"/>
          </a:xfrm>
        </p:spPr>
        <p:txBody>
          <a:bodyPr>
            <a:normAutofit/>
          </a:bodyPr>
          <a:lstStyle/>
          <a:p>
            <a:pPr>
              <a:buNone/>
            </a:pPr>
            <a:endParaRPr lang="en-GB" sz="1800" dirty="0"/>
          </a:p>
          <a:p>
            <a:pPr>
              <a:buNone/>
            </a:pPr>
            <a:r>
              <a:rPr lang="en-IN" sz="1800" b="1" dirty="0"/>
              <a:t>     </a:t>
            </a:r>
            <a:r>
              <a:rPr lang="en-IN" sz="1800" b="1" dirty="0" err="1"/>
              <a:t>tFTPFileProperties</a:t>
            </a:r>
            <a:r>
              <a:rPr lang="en-IN" sz="1800" b="1" dirty="0"/>
              <a:t> </a:t>
            </a:r>
            <a:r>
              <a:rPr lang="en-IN" sz="1800" dirty="0"/>
              <a:t>iterates on files and/or folders of a given directory on a remote host. </a:t>
            </a:r>
            <a:endParaRPr lang="en-IN" sz="1800" dirty="0">
              <a:latin typeface="+mj-lt"/>
            </a:endParaRPr>
          </a:p>
        </p:txBody>
      </p:sp>
      <p:pic>
        <p:nvPicPr>
          <p:cNvPr id="6" name="Picture 2" descr="https://help.talend.com/images/54/bk-components-rg-542/Use_Case_tFileProperti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3494" y="988664"/>
            <a:ext cx="3095625" cy="1171575"/>
          </a:xfrm>
          <a:prstGeom prst="rect">
            <a:avLst/>
          </a:prstGeom>
          <a:noFill/>
        </p:spPr>
      </p:pic>
      <p:pic>
        <p:nvPicPr>
          <p:cNvPr id="7" name="Picture 4" descr="https://help.talend.com/images/54/bk-components-rg-542/Use_Case_tFileProperties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50909" y="2851956"/>
            <a:ext cx="5219700" cy="15144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02951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23728" y="6581001"/>
            <a:ext cx="47525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Copyright © 2014 by </a:t>
            </a:r>
            <a:r>
              <a:rPr lang="en-GB" sz="1200" b="1" dirty="0"/>
              <a:t>Vikram Takkar</a:t>
            </a:r>
            <a:r>
              <a:rPr lang="en-GB" sz="1200" dirty="0"/>
              <a:t>. All Rights Reserved..</a:t>
            </a:r>
            <a:endParaRPr lang="en-IN" sz="1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49491" y="0"/>
            <a:ext cx="8280920" cy="576064"/>
          </a:xfrm>
        </p:spPr>
        <p:txBody>
          <a:bodyPr>
            <a:noAutofit/>
          </a:bodyPr>
          <a:lstStyle/>
          <a:p>
            <a:pPr algn="ctr">
              <a:spcAft>
                <a:spcPts val="400"/>
              </a:spcAft>
            </a:pPr>
            <a:r>
              <a:rPr lang="en-IN" sz="3600" b="1" dirty="0" err="1"/>
              <a:t>tFTPGet</a:t>
            </a:r>
            <a:endParaRPr lang="en-IN" sz="36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49491" y="525963"/>
            <a:ext cx="8229600" cy="427942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b="1" dirty="0"/>
              <a:t>     </a:t>
            </a:r>
            <a:r>
              <a:rPr lang="en-IN" sz="1800" dirty="0"/>
              <a:t>This component retrieves specified files via an FTP connection. It </a:t>
            </a:r>
            <a:r>
              <a:rPr lang="en-GB" sz="1800" dirty="0"/>
              <a:t>retrieves selected files from a defined remote FTP directory and cop them to a local directory.</a:t>
            </a:r>
            <a:endParaRPr lang="en-IN" sz="1800" dirty="0">
              <a:latin typeface="+mj-lt"/>
            </a:endParaRPr>
          </a:p>
        </p:txBody>
      </p:sp>
      <p:pic>
        <p:nvPicPr>
          <p:cNvPr id="6" name="Picture 2" descr="https://help.talend.com/images/54/bk-components-rg-542/use_case_tftpfilelist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3566" y="1188589"/>
            <a:ext cx="4371975" cy="952500"/>
          </a:xfrm>
          <a:prstGeom prst="rect">
            <a:avLst/>
          </a:prstGeom>
          <a:noFill/>
        </p:spPr>
      </p:pic>
      <p:pic>
        <p:nvPicPr>
          <p:cNvPr id="7" name="Picture 4" descr="https://help.talend.com/images/54/bk-components-rg-542/use_case_tftpfilelist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49693" y="2141089"/>
            <a:ext cx="5810250" cy="26642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74591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23728" y="6581001"/>
            <a:ext cx="47525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Copyright © 2014 by </a:t>
            </a:r>
            <a:r>
              <a:rPr lang="en-GB" sz="1200" b="1" dirty="0"/>
              <a:t>Vikram Takkar</a:t>
            </a:r>
            <a:r>
              <a:rPr lang="en-GB" sz="1200" dirty="0"/>
              <a:t>. All Rights Reserved..</a:t>
            </a:r>
            <a:endParaRPr lang="en-IN" sz="1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89247" y="0"/>
            <a:ext cx="8280920" cy="576064"/>
          </a:xfrm>
        </p:spPr>
        <p:txBody>
          <a:bodyPr>
            <a:noAutofit/>
          </a:bodyPr>
          <a:lstStyle/>
          <a:p>
            <a:pPr algn="ctr">
              <a:spcAft>
                <a:spcPts val="400"/>
              </a:spcAft>
            </a:pPr>
            <a:r>
              <a:rPr lang="en-IN" sz="3600" b="1" dirty="0" err="1"/>
              <a:t>tFTPPut</a:t>
            </a:r>
            <a:endParaRPr lang="en-IN" sz="36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4907" y="448445"/>
            <a:ext cx="8229600" cy="43919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b="1" dirty="0"/>
              <a:t>     </a:t>
            </a:r>
            <a:r>
              <a:rPr lang="en-IN" sz="1800" dirty="0"/>
              <a:t>This component copies selected files via an FTP connection.</a:t>
            </a:r>
            <a:endParaRPr lang="en-IN" sz="1800" dirty="0">
              <a:latin typeface="+mj-lt"/>
            </a:endParaRPr>
          </a:p>
        </p:txBody>
      </p:sp>
      <p:pic>
        <p:nvPicPr>
          <p:cNvPr id="6" name="Picture 2" descr="https://help.talend.com/images/54/bk-components-rg-542/Use_Case_tFT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113" y="1225962"/>
            <a:ext cx="1524000" cy="2362200"/>
          </a:xfrm>
          <a:prstGeom prst="rect">
            <a:avLst/>
          </a:prstGeom>
          <a:noFill/>
        </p:spPr>
      </p:pic>
      <p:pic>
        <p:nvPicPr>
          <p:cNvPr id="7" name="Picture 4" descr="https://help.talend.com/images/54/bk-components-rg-542/Use_Case_tFTP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4943" y="893305"/>
            <a:ext cx="5114925" cy="38481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52453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23728" y="6581001"/>
            <a:ext cx="47525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Copyright © 2014 by </a:t>
            </a:r>
            <a:r>
              <a:rPr lang="en-GB" sz="1200" b="1" dirty="0"/>
              <a:t>Vikram Takkar</a:t>
            </a:r>
            <a:r>
              <a:rPr lang="en-GB" sz="1200" dirty="0"/>
              <a:t>. All Rights Reserved..</a:t>
            </a:r>
            <a:endParaRPr lang="en-IN" sz="1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8280920" cy="576064"/>
          </a:xfrm>
        </p:spPr>
        <p:txBody>
          <a:bodyPr>
            <a:noAutofit/>
          </a:bodyPr>
          <a:lstStyle/>
          <a:p>
            <a:pPr algn="ctr">
              <a:spcAft>
                <a:spcPts val="400"/>
              </a:spcAft>
            </a:pPr>
            <a:r>
              <a:rPr lang="en-IN" sz="3600" b="1" dirty="0"/>
              <a:t>tFTPRename</a:t>
            </a:r>
            <a:endParaRPr lang="en-IN" sz="36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39552" y="516024"/>
            <a:ext cx="8229600" cy="434918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b="1" dirty="0"/>
              <a:t>     tFTPRename</a:t>
            </a:r>
            <a:r>
              <a:rPr lang="en-IN" sz="1800" dirty="0"/>
              <a:t> renames the selected files via an FTP connection.</a:t>
            </a:r>
            <a:endParaRPr lang="en-IN" sz="1800" dirty="0">
              <a:latin typeface="+mj-lt"/>
            </a:endParaRPr>
          </a:p>
        </p:txBody>
      </p:sp>
      <p:pic>
        <p:nvPicPr>
          <p:cNvPr id="6" name="Picture 2" descr="https://help.talend.com/images/54/bk-components-rg-542/use_case_tftprename_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46648" y="903034"/>
            <a:ext cx="3067050" cy="923925"/>
          </a:xfrm>
          <a:prstGeom prst="rect">
            <a:avLst/>
          </a:prstGeom>
          <a:noFill/>
        </p:spPr>
      </p:pic>
      <p:pic>
        <p:nvPicPr>
          <p:cNvPr id="7" name="Picture 4" descr="https://help.talend.com/images/54/bk-components-rg-542/use_case_tftprename_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8902" y="2017229"/>
            <a:ext cx="6477000" cy="28479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84607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817844" y="250303"/>
            <a:ext cx="8229600" cy="566936"/>
          </a:xfrm>
        </p:spPr>
        <p:txBody>
          <a:bodyPr>
            <a:noAutofit/>
          </a:bodyPr>
          <a:lstStyle/>
          <a:p>
            <a:br>
              <a:rPr lang="en-IN" sz="3600" dirty="0"/>
            </a:br>
            <a:r>
              <a:rPr lang="en-IN" sz="3600" b="1" dirty="0"/>
              <a:t>Managing Files with Talend Open Studio </a:t>
            </a: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539552" y="1700808"/>
            <a:ext cx="8229600" cy="2791679"/>
          </a:xfrm>
          <a:prstGeom prst="rect">
            <a:avLst/>
          </a:prstGeom>
        </p:spPr>
        <p:txBody>
          <a:bodyPr>
            <a:normAutofit/>
          </a:bodyPr>
          <a:lstStyle>
            <a:lvl1pPr marL="146110" indent="-146110" algn="l" defTabSz="1566621" rtl="0" eaLnBrk="0" fontAlgn="base" hangingPunct="0">
              <a:spcBef>
                <a:spcPct val="75000"/>
              </a:spcBef>
              <a:spcAft>
                <a:spcPct val="0"/>
              </a:spcAft>
              <a:buClrTx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1pPr>
            <a:lvl2pPr marL="293573" indent="-146110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SzPct val="8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2pPr>
            <a:lvl3pPr marL="441035" indent="-146110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SzPct val="7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3pPr>
            <a:lvl4pPr marL="584439" indent="-142052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4pPr>
            <a:lvl5pPr marL="726490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5pPr>
            <a:lvl6pPr marL="1116116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6pPr>
            <a:lvl7pPr marL="1505742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7pPr>
            <a:lvl8pPr marL="1895368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8pPr>
            <a:lvl9pPr marL="2284994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kern="0" dirty="0"/>
              <a:t> Managing local files </a:t>
            </a:r>
          </a:p>
          <a:p>
            <a:pPr lvl="1"/>
            <a:r>
              <a:rPr lang="en-IN" sz="1800" kern="0" dirty="0"/>
              <a:t>Copying, removing, renaming and deleting files </a:t>
            </a:r>
          </a:p>
          <a:p>
            <a:pPr lvl="1"/>
            <a:r>
              <a:rPr lang="en-IN" sz="1800" kern="0" dirty="0"/>
              <a:t>Checking file Properties (</a:t>
            </a:r>
            <a:r>
              <a:rPr lang="en-IN" sz="1800" kern="0" dirty="0" err="1"/>
              <a:t>tFileProperties</a:t>
            </a:r>
            <a:r>
              <a:rPr lang="en-IN" sz="1800" kern="0" dirty="0"/>
              <a:t>) </a:t>
            </a:r>
          </a:p>
          <a:p>
            <a:pPr lvl="1"/>
            <a:r>
              <a:rPr lang="en-IN" sz="1800" kern="0" dirty="0"/>
              <a:t> Listing files in a directory (</a:t>
            </a:r>
            <a:r>
              <a:rPr lang="en-IN" sz="1800" kern="0" dirty="0" err="1"/>
              <a:t>tFileList</a:t>
            </a:r>
            <a:r>
              <a:rPr lang="en-IN" sz="1800" kern="0" dirty="0"/>
              <a:t>) </a:t>
            </a:r>
          </a:p>
          <a:p>
            <a:pPr lvl="1"/>
            <a:r>
              <a:rPr lang="en-IN" sz="1800" kern="0" dirty="0"/>
              <a:t> Checking for files (</a:t>
            </a:r>
            <a:r>
              <a:rPr lang="en-IN" sz="1800" kern="0" dirty="0" err="1"/>
              <a:t>tFileExist</a:t>
            </a:r>
            <a:r>
              <a:rPr lang="en-IN" sz="1800" kern="0" dirty="0"/>
              <a:t>) </a:t>
            </a:r>
          </a:p>
          <a:p>
            <a:pPr lvl="1"/>
            <a:r>
              <a:rPr lang="en-IN" sz="1800" kern="0" dirty="0"/>
              <a:t> Archiving and un archiving files (</a:t>
            </a:r>
            <a:r>
              <a:rPr lang="en-IN" sz="1800" kern="0" dirty="0" err="1"/>
              <a:t>tFileArchive</a:t>
            </a:r>
            <a:r>
              <a:rPr lang="en-IN" sz="1800" kern="0" dirty="0"/>
              <a:t>, </a:t>
            </a:r>
            <a:r>
              <a:rPr lang="en-IN" sz="1800" kern="0" dirty="0" err="1"/>
              <a:t>tFileUnarchive</a:t>
            </a:r>
            <a:r>
              <a:rPr lang="en-IN" sz="1800" kern="0" dirty="0"/>
              <a:t>) </a:t>
            </a:r>
          </a:p>
          <a:p>
            <a:r>
              <a:rPr lang="en-IN" sz="2000" kern="0" dirty="0"/>
              <a:t> FTP file operations </a:t>
            </a:r>
          </a:p>
        </p:txBody>
      </p:sp>
    </p:spTree>
    <p:extLst>
      <p:ext uri="{BB962C8B-B14F-4D97-AF65-F5344CB8AC3E}">
        <p14:creationId xmlns:p14="http://schemas.microsoft.com/office/powerpoint/2010/main" val="285024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126" y="0"/>
            <a:ext cx="8280920" cy="576064"/>
          </a:xfrm>
        </p:spPr>
        <p:txBody>
          <a:bodyPr>
            <a:noAutofit/>
          </a:bodyPr>
          <a:lstStyle/>
          <a:p>
            <a:pPr algn="ctr">
              <a:spcAft>
                <a:spcPts val="400"/>
              </a:spcAft>
            </a:pPr>
            <a:r>
              <a:rPr lang="en-IN" sz="3600" b="1" dirty="0"/>
              <a:t>tFTPTruncate</a:t>
            </a:r>
            <a:endParaRPr lang="en-IN" sz="36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54360" y="576064"/>
            <a:ext cx="8229600" cy="411520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b="1" dirty="0"/>
              <a:t>     tFTPTruncate</a:t>
            </a:r>
            <a:r>
              <a:rPr lang="en-IN" sz="1800" dirty="0"/>
              <a:t> truncates the selected files via an FTP connection.</a:t>
            </a:r>
            <a:endParaRPr lang="en-IN" sz="1800" dirty="0">
              <a:latin typeface="+mj-lt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4075" y="805070"/>
            <a:ext cx="8460432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6209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gray">
          <a:xfrm>
            <a:off x="3647320" y="1981539"/>
            <a:ext cx="1705343" cy="5529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GB" sz="2800" b="1" kern="0" dirty="0"/>
              <a:t>Questions?</a:t>
            </a:r>
            <a:endParaRPr lang="en-IN" sz="2800" b="1" kern="0" dirty="0"/>
          </a:p>
        </p:txBody>
      </p:sp>
      <p:sp>
        <p:nvSpPr>
          <p:cNvPr id="3" name="Rectangle 2"/>
          <p:cNvSpPr/>
          <p:nvPr/>
        </p:nvSpPr>
        <p:spPr>
          <a:xfrm>
            <a:off x="2123728" y="6581001"/>
            <a:ext cx="47525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Copyright © 2014 by </a:t>
            </a:r>
            <a:r>
              <a:rPr lang="en-GB" sz="1200" b="1" dirty="0"/>
              <a:t>Vikram Takkar</a:t>
            </a:r>
            <a:r>
              <a:rPr lang="en-GB" sz="1200" dirty="0"/>
              <a:t>. All Rights Reserved..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697968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7520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21092" y="0"/>
            <a:ext cx="5832648" cy="794352"/>
          </a:xfrm>
        </p:spPr>
        <p:txBody>
          <a:bodyPr>
            <a:noAutofit/>
          </a:bodyPr>
          <a:lstStyle/>
          <a:p>
            <a:pPr algn="ctr">
              <a:spcAft>
                <a:spcPts val="400"/>
              </a:spcAft>
            </a:pPr>
            <a:r>
              <a:rPr lang="en-IN" sz="4000" b="1" dirty="0"/>
              <a:t>Managing local files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252735" y="699795"/>
            <a:ext cx="6577475" cy="3802630"/>
          </a:xfrm>
          <a:prstGeom prst="rect">
            <a:avLst/>
          </a:prstGeom>
        </p:spPr>
        <p:txBody>
          <a:bodyPr>
            <a:normAutofit/>
          </a:bodyPr>
          <a:lstStyle>
            <a:lvl1pPr marL="146110" indent="-146110" algn="l" defTabSz="1566621" rtl="0" eaLnBrk="0" fontAlgn="base" hangingPunct="0">
              <a:spcBef>
                <a:spcPct val="75000"/>
              </a:spcBef>
              <a:spcAft>
                <a:spcPct val="0"/>
              </a:spcAft>
              <a:buClrTx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1pPr>
            <a:lvl2pPr marL="293573" indent="-146110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SzPct val="8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2pPr>
            <a:lvl3pPr marL="441035" indent="-146110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SzPct val="7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3pPr>
            <a:lvl4pPr marL="584439" indent="-142052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4pPr>
            <a:lvl5pPr marL="726490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5pPr>
            <a:lvl6pPr marL="1116116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6pPr>
            <a:lvl7pPr marL="1505742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7pPr>
            <a:lvl8pPr marL="1895368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8pPr>
            <a:lvl9pPr marL="2284994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None/>
            </a:pPr>
            <a:r>
              <a:rPr lang="en-IN" sz="1800" kern="0" dirty="0"/>
              <a:t> </a:t>
            </a:r>
            <a:r>
              <a:rPr lang="en-IN" sz="1800" kern="0" dirty="0" err="1"/>
              <a:t>Talend</a:t>
            </a:r>
            <a:r>
              <a:rPr lang="en-IN" sz="1800" kern="0" dirty="0"/>
              <a:t> has provided many components for local file operations.</a:t>
            </a:r>
          </a:p>
          <a:p>
            <a:r>
              <a:rPr lang="en-IN" sz="1800" kern="0" dirty="0"/>
              <a:t>  </a:t>
            </a:r>
            <a:r>
              <a:rPr lang="en-IN" sz="1800" kern="0" dirty="0" err="1"/>
              <a:t>tFileList</a:t>
            </a:r>
            <a:endParaRPr lang="en-IN" sz="1800" kern="0" dirty="0"/>
          </a:p>
          <a:p>
            <a:r>
              <a:rPr lang="en-IN" sz="1800" kern="0" dirty="0"/>
              <a:t>  </a:t>
            </a:r>
            <a:r>
              <a:rPr lang="en-IN" sz="1800" kern="0" dirty="0" err="1"/>
              <a:t>tFileCopy</a:t>
            </a:r>
            <a:endParaRPr lang="en-IN" sz="1800" kern="0" dirty="0"/>
          </a:p>
          <a:p>
            <a:r>
              <a:rPr lang="en-IN" sz="1800" kern="0" dirty="0"/>
              <a:t>  </a:t>
            </a:r>
            <a:r>
              <a:rPr lang="en-IN" sz="1800" kern="0" dirty="0" err="1"/>
              <a:t>tFileProperties</a:t>
            </a:r>
            <a:endParaRPr lang="en-IN" sz="1800" kern="0" dirty="0"/>
          </a:p>
          <a:p>
            <a:r>
              <a:rPr lang="en-IN" sz="1800" kern="0" dirty="0"/>
              <a:t>  </a:t>
            </a:r>
            <a:r>
              <a:rPr lang="en-IN" sz="1800" kern="0" dirty="0" err="1"/>
              <a:t>tFileDelete</a:t>
            </a:r>
            <a:endParaRPr lang="en-IN" sz="1800" kern="0" dirty="0"/>
          </a:p>
          <a:p>
            <a:r>
              <a:rPr lang="en-IN" sz="1800" kern="0" dirty="0"/>
              <a:t>  </a:t>
            </a:r>
            <a:r>
              <a:rPr lang="en-IN" sz="1800" kern="0" dirty="0" err="1"/>
              <a:t>tFileExists</a:t>
            </a:r>
            <a:endParaRPr lang="en-IN" sz="1800" kern="0" dirty="0"/>
          </a:p>
          <a:p>
            <a:r>
              <a:rPr lang="en-IN" sz="1800" kern="0" dirty="0"/>
              <a:t>  </a:t>
            </a:r>
            <a:r>
              <a:rPr lang="en-IN" sz="1800" kern="0" dirty="0" err="1"/>
              <a:t>tFileArchive</a:t>
            </a:r>
            <a:endParaRPr lang="en-IN" sz="1800" kern="0" dirty="0"/>
          </a:p>
          <a:p>
            <a:r>
              <a:rPr lang="en-IN" sz="1800" kern="0" dirty="0"/>
              <a:t>  </a:t>
            </a:r>
            <a:r>
              <a:rPr lang="en-IN" sz="1800" kern="0" dirty="0" err="1"/>
              <a:t>tFileUnarchive</a:t>
            </a:r>
            <a:endParaRPr lang="en-IN" sz="1800" kern="0" dirty="0"/>
          </a:p>
        </p:txBody>
      </p:sp>
    </p:spTree>
    <p:extLst>
      <p:ext uri="{BB962C8B-B14F-4D97-AF65-F5344CB8AC3E}">
        <p14:creationId xmlns:p14="http://schemas.microsoft.com/office/powerpoint/2010/main" val="553006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331640" y="0"/>
            <a:ext cx="5832648" cy="794352"/>
          </a:xfrm>
        </p:spPr>
        <p:txBody>
          <a:bodyPr>
            <a:noAutofit/>
          </a:bodyPr>
          <a:lstStyle/>
          <a:p>
            <a:pPr algn="ctr"/>
            <a:r>
              <a:rPr lang="en-IN" sz="4000" b="1" dirty="0" err="1"/>
              <a:t>tFileList</a:t>
            </a:r>
            <a:endParaRPr lang="en-IN" sz="4000" b="1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07300" y="597565"/>
            <a:ext cx="8229600" cy="48398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/>
              <a:t> </a:t>
            </a:r>
            <a:r>
              <a:rPr lang="en-IN" sz="2000" b="1" i="1" dirty="0" err="1">
                <a:solidFill>
                  <a:srgbClr val="FF0000"/>
                </a:solidFill>
              </a:rPr>
              <a:t>tFileList</a:t>
            </a:r>
            <a:r>
              <a:rPr lang="en-IN" sz="2000" dirty="0"/>
              <a:t> iterates on files or folders of a set directory.</a:t>
            </a:r>
          </a:p>
          <a:p>
            <a:pPr>
              <a:buNone/>
            </a:pPr>
            <a:endParaRPr lang="en-IN" sz="2000" dirty="0"/>
          </a:p>
        </p:txBody>
      </p:sp>
      <p:pic>
        <p:nvPicPr>
          <p:cNvPr id="10" name="Picture 2" descr="https://help.talend.com/images/54/bk-tos-components-rg-542/Use_Case_tFileLi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081540"/>
            <a:ext cx="6840760" cy="1224136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539552" y="2789651"/>
            <a:ext cx="74168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CURRENT_FILE</a:t>
            </a:r>
            <a:r>
              <a:rPr lang="en-GB" sz="12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GB" sz="1200" dirty="0">
                <a:latin typeface="Arial" pitchFamily="34" charset="0"/>
                <a:cs typeface="Arial" pitchFamily="34" charset="0"/>
              </a:rPr>
              <a:t>uses the current file name..</a:t>
            </a:r>
          </a:p>
          <a:p>
            <a:endParaRPr lang="en-GB" sz="1200" dirty="0">
              <a:latin typeface="Arial" pitchFamily="34" charset="0"/>
              <a:cs typeface="Arial" pitchFamily="34" charset="0"/>
            </a:endParaRPr>
          </a:p>
          <a:p>
            <a:r>
              <a:rPr lang="en-GB" sz="12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CURRENT_FILEDIRECTORY</a:t>
            </a:r>
            <a:r>
              <a:rPr lang="en-GB" sz="1200" dirty="0">
                <a:latin typeface="Arial" pitchFamily="34" charset="0"/>
                <a:cs typeface="Arial" pitchFamily="34" charset="0"/>
              </a:rPr>
              <a:t>: uses the current file directory. </a:t>
            </a:r>
          </a:p>
          <a:p>
            <a:endParaRPr lang="en-GB" sz="1200" dirty="0">
              <a:latin typeface="Arial" pitchFamily="34" charset="0"/>
              <a:cs typeface="Arial" pitchFamily="34" charset="0"/>
            </a:endParaRPr>
          </a:p>
          <a:p>
            <a:r>
              <a:rPr lang="en-GB" sz="12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CURRENT_FILEEXTENSION</a:t>
            </a:r>
            <a:r>
              <a:rPr lang="en-GB" sz="1200" dirty="0">
                <a:latin typeface="Arial" pitchFamily="34" charset="0"/>
                <a:cs typeface="Arial" pitchFamily="34" charset="0"/>
              </a:rPr>
              <a:t>: uses the extension of the current file. </a:t>
            </a:r>
          </a:p>
          <a:p>
            <a:endParaRPr lang="en-GB" sz="1200" dirty="0">
              <a:latin typeface="Arial" pitchFamily="34" charset="0"/>
              <a:cs typeface="Arial" pitchFamily="34" charset="0"/>
            </a:endParaRPr>
          </a:p>
          <a:p>
            <a:r>
              <a:rPr lang="en-GB" sz="12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CURRENT_FILEPATH</a:t>
            </a:r>
            <a:r>
              <a:rPr lang="en-GB" sz="1200" dirty="0">
                <a:latin typeface="Arial" pitchFamily="34" charset="0"/>
                <a:cs typeface="Arial" pitchFamily="34" charset="0"/>
              </a:rPr>
              <a:t>: uses the current file name as well as its path.</a:t>
            </a:r>
          </a:p>
          <a:p>
            <a:endParaRPr lang="en-GB" sz="1200" dirty="0">
              <a:latin typeface="Arial" pitchFamily="34" charset="0"/>
              <a:cs typeface="Arial" pitchFamily="34" charset="0"/>
            </a:endParaRPr>
          </a:p>
          <a:p>
            <a:r>
              <a:rPr lang="en-GB" sz="12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NB_FILE</a:t>
            </a:r>
            <a:r>
              <a:rPr lang="en-GB" sz="1200" dirty="0">
                <a:latin typeface="Arial" pitchFamily="34" charset="0"/>
                <a:cs typeface="Arial" pitchFamily="34" charset="0"/>
              </a:rPr>
              <a:t>: uses the number of files iterated upon so far.</a:t>
            </a:r>
          </a:p>
        </p:txBody>
      </p:sp>
    </p:spTree>
    <p:extLst>
      <p:ext uri="{BB962C8B-B14F-4D97-AF65-F5344CB8AC3E}">
        <p14:creationId xmlns:p14="http://schemas.microsoft.com/office/powerpoint/2010/main" val="2965349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361457" y="0"/>
            <a:ext cx="5832648" cy="794352"/>
          </a:xfrm>
        </p:spPr>
        <p:txBody>
          <a:bodyPr>
            <a:noAutofit/>
          </a:bodyPr>
          <a:lstStyle/>
          <a:p>
            <a:pPr algn="ctr"/>
            <a:r>
              <a:rPr lang="en-IN" sz="4000" b="1" dirty="0" err="1"/>
              <a:t>tFileCopy</a:t>
            </a:r>
            <a:endParaRPr lang="en-IN" sz="4000" b="1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67544" y="576064"/>
            <a:ext cx="8229600" cy="288032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sz="1800" dirty="0"/>
              <a:t>    </a:t>
            </a:r>
            <a:r>
              <a:rPr lang="en-IN" sz="1800" dirty="0" err="1"/>
              <a:t>tFileCopy</a:t>
            </a:r>
            <a:r>
              <a:rPr lang="en-IN" sz="1800" dirty="0"/>
              <a:t> copies a source file into a target directory and can remove </a:t>
            </a:r>
            <a:r>
              <a:rPr lang="en-IN" sz="1800" dirty="0" err="1"/>
              <a:t>th</a:t>
            </a:r>
            <a:r>
              <a:rPr lang="en-IN" sz="1800" dirty="0"/>
              <a:t> source file if required.</a:t>
            </a:r>
          </a:p>
          <a:p>
            <a:pPr>
              <a:buNone/>
            </a:pPr>
            <a:endParaRPr lang="en-IN" sz="1800" dirty="0"/>
          </a:p>
          <a:p>
            <a:pPr>
              <a:buNone/>
            </a:pPr>
            <a:endParaRPr lang="en-IN" sz="1800" dirty="0"/>
          </a:p>
          <a:p>
            <a:pPr>
              <a:buNone/>
            </a:pPr>
            <a:endParaRPr lang="en-IN" sz="1800" dirty="0"/>
          </a:p>
          <a:p>
            <a:pPr>
              <a:buNone/>
            </a:pPr>
            <a:r>
              <a:rPr lang="en-IN" sz="1800" dirty="0"/>
              <a:t>   </a:t>
            </a:r>
          </a:p>
          <a:p>
            <a:pPr>
              <a:buNone/>
            </a:pPr>
            <a:r>
              <a:rPr lang="en-IN" sz="1800" dirty="0"/>
              <a:t> To </a:t>
            </a:r>
            <a:r>
              <a:rPr lang="en-IN" sz="1800" b="1" dirty="0"/>
              <a:t>move</a:t>
            </a:r>
            <a:r>
              <a:rPr lang="en-IN" sz="1800" dirty="0"/>
              <a:t> file so that original file is deleted, check option “Remove source file”</a:t>
            </a:r>
          </a:p>
          <a:p>
            <a:pPr>
              <a:buNone/>
            </a:pPr>
            <a:r>
              <a:rPr lang="en-IN" sz="1800" dirty="0"/>
              <a:t>  To </a:t>
            </a:r>
            <a:r>
              <a:rPr lang="en-IN" sz="1800" b="1" dirty="0"/>
              <a:t>rename</a:t>
            </a:r>
            <a:r>
              <a:rPr lang="en-IN" sz="1800" dirty="0"/>
              <a:t> a file, check on “Rename” and  provide a  new filename.</a:t>
            </a:r>
          </a:p>
          <a:p>
            <a:pPr>
              <a:buNone/>
            </a:pPr>
            <a:endParaRPr lang="en-IN" sz="2000" dirty="0"/>
          </a:p>
          <a:p>
            <a:pPr>
              <a:buNone/>
            </a:pPr>
            <a:endParaRPr lang="en-IN" sz="2000" dirty="0"/>
          </a:p>
        </p:txBody>
      </p:sp>
      <p:pic>
        <p:nvPicPr>
          <p:cNvPr id="10" name="Picture 2" descr="https://help.talend.com/images/54/bk-tos-components-rg-542/Use_Case_tFileCopy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1699" y="1261272"/>
            <a:ext cx="3384376" cy="864096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>
            <a:off x="704256" y="3321673"/>
            <a:ext cx="799288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i="1" dirty="0">
                <a:solidFill>
                  <a:srgbClr val="FF0000"/>
                </a:solidFill>
              </a:rPr>
              <a:t>DESTINATION_FILENAME</a:t>
            </a:r>
            <a:r>
              <a:rPr lang="en-GB" sz="1400" dirty="0"/>
              <a:t>: Retrieves the name of the destination file.</a:t>
            </a:r>
          </a:p>
          <a:p>
            <a:endParaRPr lang="en-GB" sz="1400" dirty="0"/>
          </a:p>
          <a:p>
            <a:r>
              <a:rPr lang="en-GB" sz="1400" b="1" i="1" dirty="0">
                <a:solidFill>
                  <a:srgbClr val="FF0000"/>
                </a:solidFill>
              </a:rPr>
              <a:t>DESTINATION_FILEPATH</a:t>
            </a:r>
            <a:r>
              <a:rPr lang="en-GB" sz="1400" dirty="0"/>
              <a:t>: Retrieves the path to the destination file. </a:t>
            </a:r>
          </a:p>
          <a:p>
            <a:endParaRPr lang="en-GB" sz="1400" dirty="0">
              <a:solidFill>
                <a:srgbClr val="FF0000"/>
              </a:solidFill>
            </a:endParaRPr>
          </a:p>
          <a:p>
            <a:r>
              <a:rPr lang="en-GB" sz="1400" b="1" i="1" dirty="0">
                <a:solidFill>
                  <a:srgbClr val="FF0000"/>
                </a:solidFill>
              </a:rPr>
              <a:t>SOURCE_DIRECTORY</a:t>
            </a:r>
            <a:r>
              <a:rPr lang="en-GB" sz="1400" dirty="0"/>
              <a:t>: Retrieves the path to the source directory. </a:t>
            </a:r>
          </a:p>
          <a:p>
            <a:endParaRPr lang="en-GB" sz="1400" dirty="0"/>
          </a:p>
          <a:p>
            <a:r>
              <a:rPr lang="en-GB" sz="1400" b="1" i="1" dirty="0">
                <a:solidFill>
                  <a:srgbClr val="FF0000"/>
                </a:solidFill>
              </a:rPr>
              <a:t>DESTINATION_DIRECTORY</a:t>
            </a:r>
            <a:r>
              <a:rPr lang="en-GB" sz="1400" dirty="0"/>
              <a:t>: Retrieves the path to the destination directory. </a:t>
            </a:r>
          </a:p>
        </p:txBody>
      </p:sp>
    </p:spTree>
    <p:extLst>
      <p:ext uri="{BB962C8B-B14F-4D97-AF65-F5344CB8AC3E}">
        <p14:creationId xmlns:p14="http://schemas.microsoft.com/office/powerpoint/2010/main" val="101911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331640" y="0"/>
            <a:ext cx="5832648" cy="794352"/>
          </a:xfrm>
        </p:spPr>
        <p:txBody>
          <a:bodyPr>
            <a:noAutofit/>
          </a:bodyPr>
          <a:lstStyle/>
          <a:p>
            <a:pPr algn="ctr"/>
            <a:r>
              <a:rPr lang="en-IN" sz="4000" b="1" dirty="0" err="1"/>
              <a:t>tFileDelete</a:t>
            </a:r>
            <a:endParaRPr lang="en-IN" sz="4000" b="1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657606"/>
            <a:ext cx="8229600" cy="381642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dirty="0"/>
              <a:t>    It is really useful to be able to delete files. For example, once they have been transformed or processed into other systems.</a:t>
            </a:r>
          </a:p>
          <a:p>
            <a:pPr>
              <a:buNone/>
            </a:pPr>
            <a:endParaRPr lang="en-IN" sz="2000" dirty="0"/>
          </a:p>
          <a:p>
            <a:pPr>
              <a:buNone/>
            </a:pPr>
            <a:endParaRPr lang="en-IN" sz="2000" dirty="0"/>
          </a:p>
          <a:p>
            <a:pPr>
              <a:buNone/>
            </a:pPr>
            <a:endParaRPr lang="en-IN" sz="2000" dirty="0"/>
          </a:p>
          <a:p>
            <a:pPr>
              <a:buNone/>
            </a:pPr>
            <a:endParaRPr lang="en-IN" sz="2000" dirty="0"/>
          </a:p>
        </p:txBody>
      </p:sp>
      <p:pic>
        <p:nvPicPr>
          <p:cNvPr id="10" name="Picture 2" descr="https://help.talend.com/images/54/bk-tos-components-rg-542/Use_Case_tFileDelet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477296"/>
            <a:ext cx="5472608" cy="936104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693912" y="2727012"/>
            <a:ext cx="799288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i="1" dirty="0">
                <a:solidFill>
                  <a:srgbClr val="FF0000"/>
                </a:solidFill>
              </a:rPr>
              <a:t>DELETE_PATH</a:t>
            </a:r>
            <a:r>
              <a:rPr lang="en-GB" sz="1400" dirty="0"/>
              <a:t>: Returns the path to the location from which the item was deleted. </a:t>
            </a:r>
          </a:p>
          <a:p>
            <a:endParaRPr lang="en-GB" sz="1400" b="1" i="1" dirty="0">
              <a:solidFill>
                <a:srgbClr val="FF0000"/>
              </a:solidFill>
            </a:endParaRPr>
          </a:p>
          <a:p>
            <a:r>
              <a:rPr lang="en-GB" sz="1400" b="1" i="1" dirty="0">
                <a:solidFill>
                  <a:srgbClr val="FF0000"/>
                </a:solidFill>
              </a:rPr>
              <a:t>CURRENT_STATUS</a:t>
            </a:r>
            <a:r>
              <a:rPr lang="en-GB" sz="1400" dirty="0"/>
              <a:t>: Indicates whether an item has been deleted or not. </a:t>
            </a:r>
          </a:p>
        </p:txBody>
      </p:sp>
    </p:spTree>
    <p:extLst>
      <p:ext uri="{BB962C8B-B14F-4D97-AF65-F5344CB8AC3E}">
        <p14:creationId xmlns:p14="http://schemas.microsoft.com/office/powerpoint/2010/main" val="3440180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01214" y="0"/>
            <a:ext cx="5832648" cy="794352"/>
          </a:xfrm>
        </p:spPr>
        <p:txBody>
          <a:bodyPr>
            <a:noAutofit/>
          </a:bodyPr>
          <a:lstStyle/>
          <a:p>
            <a:pPr algn="ctr"/>
            <a:r>
              <a:rPr lang="en-IN" sz="4000" b="1" dirty="0" err="1"/>
              <a:t>tFileProperties</a:t>
            </a:r>
            <a:endParaRPr lang="en-IN" sz="4000" b="1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07301" y="953143"/>
            <a:ext cx="8229600" cy="29926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/>
              <a:t>     </a:t>
            </a:r>
            <a:r>
              <a:rPr lang="en-IN" sz="2000" b="1" dirty="0" err="1"/>
              <a:t>tFileProperties</a:t>
            </a:r>
            <a:r>
              <a:rPr lang="en-IN" sz="2000" b="1" dirty="0"/>
              <a:t> </a:t>
            </a:r>
            <a:r>
              <a:rPr lang="en-IN" sz="2000" dirty="0"/>
              <a:t>creates a single row flow that displays the properties of the processed file.</a:t>
            </a:r>
          </a:p>
        </p:txBody>
      </p:sp>
      <p:pic>
        <p:nvPicPr>
          <p:cNvPr id="9" name="Picture 2" descr="https://help.talend.com/images/54/bk-tos-components-rg-542/Use_Case_tFileProperti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33" y="1531235"/>
            <a:ext cx="4824536" cy="12961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81196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370" y="0"/>
            <a:ext cx="8280920" cy="794352"/>
          </a:xfrm>
        </p:spPr>
        <p:txBody>
          <a:bodyPr>
            <a:noAutofit/>
          </a:bodyPr>
          <a:lstStyle/>
          <a:p>
            <a:pPr algn="ctr">
              <a:spcAft>
                <a:spcPts val="400"/>
              </a:spcAft>
            </a:pPr>
            <a:r>
              <a:rPr lang="en-IN" sz="3200" b="1" dirty="0" err="1"/>
              <a:t>tFileArchive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989" y="591716"/>
            <a:ext cx="8229600" cy="455178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dirty="0"/>
              <a:t>The </a:t>
            </a:r>
            <a:r>
              <a:rPr lang="en-IN" sz="1800" b="1" dirty="0" err="1"/>
              <a:t>tFileArchive</a:t>
            </a:r>
            <a:r>
              <a:rPr lang="en-IN" sz="1800" dirty="0"/>
              <a:t> zips one or more files according to the parameters defined and places the archive created in the selected directory.</a:t>
            </a:r>
          </a:p>
        </p:txBody>
      </p:sp>
      <p:pic>
        <p:nvPicPr>
          <p:cNvPr id="4" name="Picture 2" descr="https://help.talend.com/images/54/bk-tos-components-rg-542/Use_Case_tFileArchiv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7604" y="1386068"/>
            <a:ext cx="5657850" cy="2066925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789552" y="3675377"/>
            <a:ext cx="799288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i="1" dirty="0">
                <a:solidFill>
                  <a:srgbClr val="FF0000"/>
                </a:solidFill>
              </a:rPr>
              <a:t>ARCHIVE_FILEPATH</a:t>
            </a:r>
            <a:r>
              <a:rPr lang="en-GB" sz="1400" dirty="0"/>
              <a:t>: Retrieves the path to the archive file. </a:t>
            </a:r>
          </a:p>
          <a:p>
            <a:endParaRPr lang="en-GB" sz="1400" dirty="0"/>
          </a:p>
          <a:p>
            <a:r>
              <a:rPr lang="en-GB" sz="1400" b="1" i="1" dirty="0">
                <a:solidFill>
                  <a:srgbClr val="FF0000"/>
                </a:solidFill>
              </a:rPr>
              <a:t>ARCHIVE_FILENAME</a:t>
            </a:r>
            <a:r>
              <a:rPr lang="en-GB" sz="1400" dirty="0"/>
              <a:t>: Retrieves the name of the archive file. </a:t>
            </a:r>
          </a:p>
        </p:txBody>
      </p:sp>
    </p:spTree>
    <p:extLst>
      <p:ext uri="{BB962C8B-B14F-4D97-AF65-F5344CB8AC3E}">
        <p14:creationId xmlns:p14="http://schemas.microsoft.com/office/powerpoint/2010/main" val="3201081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430" y="0"/>
            <a:ext cx="8280920" cy="936104"/>
          </a:xfrm>
        </p:spPr>
        <p:txBody>
          <a:bodyPr>
            <a:noAutofit/>
          </a:bodyPr>
          <a:lstStyle/>
          <a:p>
            <a:pPr algn="ctr">
              <a:spcAft>
                <a:spcPts val="400"/>
              </a:spcAft>
            </a:pPr>
            <a:r>
              <a:rPr lang="en-IN" sz="3200" b="1" dirty="0" err="1"/>
              <a:t>tFileUnarchive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750" y="591716"/>
            <a:ext cx="8229600" cy="455178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dirty="0"/>
              <a:t>     </a:t>
            </a:r>
            <a:r>
              <a:rPr lang="en-IN" sz="1800" dirty="0" err="1"/>
              <a:t>tFIleUnarchive</a:t>
            </a:r>
            <a:r>
              <a:rPr lang="en-IN" sz="1800" dirty="0"/>
              <a:t> decompresses the archive file (*.</a:t>
            </a:r>
            <a:r>
              <a:rPr lang="en-IN" sz="1800" dirty="0" err="1"/>
              <a:t>tar.gz</a:t>
            </a:r>
            <a:r>
              <a:rPr lang="en-IN" sz="1800" dirty="0"/>
              <a:t> , *.tgz, *.tar, *.gz and *.zip) provided as parameter and puts it in the extraction directory.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505" y="1327788"/>
            <a:ext cx="552450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03446" y="3398022"/>
            <a:ext cx="799288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i="1" dirty="0">
                <a:solidFill>
                  <a:srgbClr val="FF0000"/>
                </a:solidFill>
              </a:rPr>
              <a:t>CURRENT_FILE</a:t>
            </a:r>
            <a:r>
              <a:rPr lang="en-GB" sz="1400" dirty="0"/>
              <a:t>: uses the name of the decompressed archive file.</a:t>
            </a:r>
          </a:p>
          <a:p>
            <a:endParaRPr lang="en-GB" sz="1400" dirty="0"/>
          </a:p>
          <a:p>
            <a:r>
              <a:rPr lang="en-GB" sz="1400" b="1" i="1" dirty="0">
                <a:solidFill>
                  <a:srgbClr val="FF0000"/>
                </a:solidFill>
              </a:rPr>
              <a:t>CURRENT_FILEPATH</a:t>
            </a:r>
            <a:r>
              <a:rPr lang="en-GB" sz="1400" dirty="0"/>
              <a:t>: uses the path to the decompressed archive file. </a:t>
            </a:r>
          </a:p>
        </p:txBody>
      </p:sp>
    </p:spTree>
    <p:extLst>
      <p:ext uri="{BB962C8B-B14F-4D97-AF65-F5344CB8AC3E}">
        <p14:creationId xmlns:p14="http://schemas.microsoft.com/office/powerpoint/2010/main" val="1546775854"/>
      </p:ext>
    </p:extLst>
  </p:cSld>
  <p:clrMapOvr>
    <a:masterClrMapping/>
  </p:clrMapOvr>
</p:sld>
</file>

<file path=ppt/theme/theme1.xml><?xml version="1.0" encoding="utf-8"?>
<a:theme xmlns:a="http://schemas.openxmlformats.org/drawingml/2006/main" name="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4.xml><?xml version="1.0" encoding="utf-8"?>
<a:theme xmlns:a="http://schemas.openxmlformats.org/drawingml/2006/main" name="7_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2D050">
            <a:alpha val="89803"/>
          </a:srgbClr>
        </a:solidFill>
        <a:ln>
          <a:noFill/>
        </a:ln>
        <a:extLst/>
      </a:spPr>
      <a:bodyPr/>
      <a:lstStyle>
        <a:defPPr algn="l">
          <a:defRPr sz="1800" b="1">
            <a:solidFill>
              <a:srgbClr val="FFCB05"/>
            </a:solidFill>
            <a:latin typeface="Calibri" pitchFamily="34" charset="0"/>
            <a:ea typeface="+mn-ea"/>
            <a:cs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5.xml><?xml version="1.0" encoding="utf-8"?>
<a:theme xmlns:a="http://schemas.openxmlformats.org/drawingml/2006/main" name="1_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D0D4CB51882E44822A7987C79C32DA" ma:contentTypeVersion="9" ma:contentTypeDescription="Create a new document." ma:contentTypeScope="" ma:versionID="268d7d5dd9b2c3741d2ad41b627c3cf9">
  <xsd:schema xmlns:xsd="http://www.w3.org/2001/XMLSchema" xmlns:xs="http://www.w3.org/2001/XMLSchema" xmlns:p="http://schemas.microsoft.com/office/2006/metadata/properties" xmlns:ns2="15b50f1c-fe35-411b-97c8-2d455c688f70" xmlns:ns3="8106f984-e4b1-4b7b-87ad-03bde39b99bc" targetNamespace="http://schemas.microsoft.com/office/2006/metadata/properties" ma:root="true" ma:fieldsID="7f567a18660022c5d3520c936c61ac57" ns2:_="" ns3:_="">
    <xsd:import namespace="15b50f1c-fe35-411b-97c8-2d455c688f70"/>
    <xsd:import namespace="8106f984-e4b1-4b7b-87ad-03bde39b99bc"/>
    <xsd:element name="properties">
      <xsd:complexType>
        <xsd:sequence>
          <xsd:element name="documentManagement">
            <xsd:complexType>
              <xsd:all>
                <xsd:element ref="ns2:Path" minOccurs="0"/>
                <xsd:element ref="ns3:Industry" minOccurs="0"/>
                <xsd:element ref="ns3:Technology" minOccurs="0"/>
                <xsd:element ref="ns3:Type_x0020_of_x0020_Project" minOccurs="0"/>
                <xsd:element ref="ns3:Service_x0020_Offerings" minOccurs="0"/>
                <xsd:element ref="ns3:Type_x0020_of_x0020_Cont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b50f1c-fe35-411b-97c8-2d455c688f70" elementFormDefault="qualified">
    <xsd:import namespace="http://schemas.microsoft.com/office/2006/documentManagement/types"/>
    <xsd:import namespace="http://schemas.microsoft.com/office/infopath/2007/PartnerControls"/>
    <xsd:element name="Path" ma:index="8" nillable="true" ma:displayName="Path" ma:internalName="Path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06f984-e4b1-4b7b-87ad-03bde39b99bc" elementFormDefault="qualified">
    <xsd:import namespace="http://schemas.microsoft.com/office/2006/documentManagement/types"/>
    <xsd:import namespace="http://schemas.microsoft.com/office/infopath/2007/PartnerControls"/>
    <xsd:element name="Industry" ma:index="9" nillable="true" ma:displayName="Industry" ma:default="CPG / Retail / Pharmaceuticals / Life science" ma:format="Dropdown" ma:internalName="Industry">
      <xsd:simpleType>
        <xsd:restriction base="dms:Choice">
          <xsd:enumeration value="CPG / Retail / Pharmaceuticals / Life science"/>
          <xsd:enumeration value="Media and Entertainment"/>
          <xsd:enumeration value="Banking and Financial Services"/>
          <xsd:enumeration value="Insurance"/>
          <xsd:enumeration value="Oil and Gas"/>
          <xsd:enumeration value="Manufacturing"/>
          <xsd:enumeration value="Governmental Organizations"/>
          <xsd:enumeration value="Utilities"/>
          <xsd:enumeration value="ALL"/>
        </xsd:restriction>
      </xsd:simpleType>
    </xsd:element>
    <xsd:element name="Technology" ma:index="10" nillable="true" ma:displayName="Technology" ma:default="Ab Initio" ma:internalName="Technology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b Initio"/>
                    <xsd:enumeration value="Actuate / BIRT"/>
                    <xsd:enumeration value="AWS RedShift"/>
                    <xsd:enumeration value="Cloudera"/>
                    <xsd:enumeration value="Cognos"/>
                    <xsd:enumeration value="Cognos TM1"/>
                    <xsd:enumeration value="Crystal Reports"/>
                    <xsd:enumeration value="Hadoop"/>
                    <xsd:enumeration value="Hbase"/>
                    <xsd:enumeration value="Hortonworks"/>
                    <xsd:enumeration value="Hyperion"/>
                    <xsd:enumeration value="IBM Infosphere DataStage"/>
                    <xsd:enumeration value="IBM Netezza"/>
                    <xsd:enumeration value="Informatica"/>
                    <xsd:enumeration value="Kafka"/>
                    <xsd:enumeration value="Khalix LongView"/>
                    <xsd:enumeration value="Lexis Nexis HPCC"/>
                    <xsd:enumeration value="MapR"/>
                    <xsd:enumeration value="Microsoft Azure"/>
                    <xsd:enumeration value="Microsoft PowerBI"/>
                    <xsd:enumeration value="Microsoft SQL"/>
                    <xsd:enumeration value="Microsoft SSAS"/>
                    <xsd:enumeration value="Microsoft SSIS"/>
                    <xsd:enumeration value="Microsoft SSRS"/>
                    <xsd:enumeration value="Microstrategy"/>
                    <xsd:enumeration value="MongoDB"/>
                    <xsd:enumeration value="Mosaic Decisions"/>
                    <xsd:enumeration value="Oracle"/>
                    <xsd:enumeration value="Oracle OBIEE"/>
                    <xsd:enumeration value="Python"/>
                    <xsd:enumeration value="QlikSense"/>
                    <xsd:enumeration value="QlikView"/>
                    <xsd:enumeration value="R"/>
                    <xsd:enumeration value="Reltio"/>
                    <xsd:enumeration value="Riversand"/>
                    <xsd:enumeration value="SAP Business Objects"/>
                    <xsd:enumeration value="SAP DI"/>
                    <xsd:enumeration value="SAP HANA"/>
                    <xsd:enumeration value="SAS BI Dashboard"/>
                    <xsd:enumeration value="SAS E Miner"/>
                    <xsd:enumeration value="SAS Enterprise Guide"/>
                    <xsd:enumeration value="SAS Information Map Studio"/>
                    <xsd:enumeration value="SAS Macros"/>
                    <xsd:enumeration value="SAS Web Report Studio"/>
                    <xsd:enumeration value="SolR"/>
                    <xsd:enumeration value="Spark"/>
                    <xsd:enumeration value="Splunk"/>
                    <xsd:enumeration value="SPSS"/>
                    <xsd:enumeration value="Sqoop"/>
                    <xsd:enumeration value="Tableau"/>
                    <xsd:enumeration value="TalenD"/>
                    <xsd:enumeration value="Teradata"/>
                    <xsd:enumeration value="Tibco Spotfire"/>
                    <xsd:enumeration value="Others"/>
                  </xsd:restriction>
                </xsd:simpleType>
              </xsd:element>
            </xsd:sequence>
          </xsd:extension>
        </xsd:complexContent>
      </xsd:complexType>
    </xsd:element>
    <xsd:element name="Type_x0020_of_x0020_Project" ma:index="11" nillable="true" ma:displayName="Type of Project" ma:default="Development" ma:format="Dropdown" ma:internalName="Type_x0020_of_x0020_Project">
      <xsd:simpleType>
        <xsd:restriction base="dms:Choice">
          <xsd:enumeration value="Development"/>
          <xsd:enumeration value="Support and Maintenance"/>
          <xsd:enumeration value="Development and Maintenance"/>
          <xsd:enumeration value="Consulting"/>
          <xsd:enumeration value="ALL"/>
        </xsd:restriction>
      </xsd:simpleType>
    </xsd:element>
    <xsd:element name="Service_x0020_Offerings" ma:index="12" nillable="true" ma:displayName="Service Offerings" ma:default="Data Warehouse / Data appliances" ma:internalName="Service_x0020_Offering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Data Warehouse / Data appliances"/>
                    <xsd:enumeration value="MDM"/>
                    <xsd:enumeration value="Business Intelligence / Reporting"/>
                    <xsd:enumeration value="Advanced Analytics"/>
                    <xsd:enumeration value="Big data"/>
                    <xsd:enumeration value="Mosaic Decisions"/>
                    <xsd:enumeration value="ALL"/>
                  </xsd:restriction>
                </xsd:simpleType>
              </xsd:element>
            </xsd:sequence>
          </xsd:extension>
        </xsd:complexContent>
      </xsd:complexType>
    </xsd:element>
    <xsd:element name="Type_x0020_of_x0020_Content" ma:index="13" nillable="true" ma:displayName="Type of Content" ma:default="Technology Capability / Competence" ma:internalName="Type_x0020_of_x0020_Content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Technology Capability / Competence"/>
                    <xsd:enumeration value="Domain Capability / Competence"/>
                    <xsd:enumeration value="Client Deck"/>
                    <xsd:enumeration value="Client Visit"/>
                    <xsd:enumeration value="RFP / RFI / PoC"/>
                    <xsd:enumeration value="Case Study"/>
                    <xsd:enumeration value="Analyst Response"/>
                    <xsd:enumeration value="Consulting ToolKit"/>
                    <xsd:enumeration value="Market Research"/>
                    <xsd:enumeration value="Brochure / Flyer / Marketing / Standee"/>
                  </xsd:restriction>
                </xsd:simple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Path xmlns="15b50f1c-fe35-411b-97c8-2d455c688f70">Competence - Technology Competence - Data Appliances</Path>
    <Industry xmlns="8106f984-e4b1-4b7b-87ad-03bde39b99bc">ALL</Industry>
    <Type_x0020_of_x0020_Project xmlns="8106f984-e4b1-4b7b-87ad-03bde39b99bc">ALL</Type_x0020_of_x0020_Project>
    <Technology xmlns="8106f984-e4b1-4b7b-87ad-03bde39b99bc">
      <Value>MongoDB</Value>
    </Technology>
    <Service_x0020_Offerings xmlns="8106f984-e4b1-4b7b-87ad-03bde39b99bc">
      <Value>Data Warehouse / Data appliances</Value>
      <Value>Big data</Value>
    </Service_x0020_Offerings>
    <Type_x0020_of_x0020_Content xmlns="8106f984-e4b1-4b7b-87ad-03bde39b99bc">
      <Value>Technology Capability / Competence</Value>
    </Type_x0020_of_x0020_Content>
  </documentManagement>
</p:properties>
</file>

<file path=customXml/itemProps1.xml><?xml version="1.0" encoding="utf-8"?>
<ds:datastoreItem xmlns:ds="http://schemas.openxmlformats.org/officeDocument/2006/customXml" ds:itemID="{4F1D9F50-BEF4-477C-8D40-0C7413F8FF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b50f1c-fe35-411b-97c8-2d455c688f70"/>
    <ds:schemaRef ds:uri="8106f984-e4b1-4b7b-87ad-03bde39b99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ABB6DC8-0142-4676-96FE-F1693BA950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4559248-63FA-4C6E-A37D-96FF4426E5C5}">
  <ds:schemaRefs>
    <ds:schemaRef ds:uri="http://purl.org/dc/terms/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2006/metadata/properties"/>
    <ds:schemaRef ds:uri="15b50f1c-fe35-411b-97c8-2d455c688f70"/>
    <ds:schemaRef ds:uri="http://schemas.microsoft.com/office/infopath/2007/PartnerControls"/>
    <ds:schemaRef ds:uri="http://schemas.openxmlformats.org/package/2006/metadata/core-properties"/>
    <ds:schemaRef ds:uri="8106f984-e4b1-4b7b-87ad-03bde39b99bc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27374</TotalTime>
  <Words>795</Words>
  <Application>Microsoft Office PowerPoint</Application>
  <PresentationFormat>On-screen Show (16:9)</PresentationFormat>
  <Paragraphs>106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22</vt:i4>
      </vt:variant>
    </vt:vector>
  </HeadingPairs>
  <TitlesOfParts>
    <vt:vector size="35" baseType="lpstr">
      <vt:lpstr>Arial</vt:lpstr>
      <vt:lpstr>Calibri Light</vt:lpstr>
      <vt:lpstr>Geneva</vt:lpstr>
      <vt:lpstr>STKaiti</vt:lpstr>
      <vt:lpstr>Symbol</vt:lpstr>
      <vt:lpstr>Trebuchet MS</vt:lpstr>
      <vt:lpstr>Wingdings</vt:lpstr>
      <vt:lpstr>ヒラギノ角ゴ Pro W3</vt:lpstr>
      <vt:lpstr>L&amp;T Infotech</vt:lpstr>
      <vt:lpstr>Custom Design</vt:lpstr>
      <vt:lpstr>3_L&amp;T Infotech</vt:lpstr>
      <vt:lpstr>7_L&amp;T Infotech</vt:lpstr>
      <vt:lpstr>1_L&amp;T Infotech</vt:lpstr>
      <vt:lpstr> Managing Files with Talend Open Studio </vt:lpstr>
      <vt:lpstr> Managing Files with Talend Open Studio </vt:lpstr>
      <vt:lpstr>Managing local files</vt:lpstr>
      <vt:lpstr>tFileList</vt:lpstr>
      <vt:lpstr>tFileCopy</vt:lpstr>
      <vt:lpstr>tFileDelete</vt:lpstr>
      <vt:lpstr>tFileProperties</vt:lpstr>
      <vt:lpstr>tFileArchive</vt:lpstr>
      <vt:lpstr>tFileUnarchive</vt:lpstr>
      <vt:lpstr>tFileExist</vt:lpstr>
      <vt:lpstr>FTP File Oprations</vt:lpstr>
      <vt:lpstr>tFTPConnection</vt:lpstr>
      <vt:lpstr>tFTPDelete</vt:lpstr>
      <vt:lpstr>tFTPFileExist</vt:lpstr>
      <vt:lpstr>tFTPFileList</vt:lpstr>
      <vt:lpstr>tFTPFileProperties</vt:lpstr>
      <vt:lpstr>tFTPGet</vt:lpstr>
      <vt:lpstr>tFTPPut</vt:lpstr>
      <vt:lpstr>tFTPRename</vt:lpstr>
      <vt:lpstr>tFTPTruncate</vt:lpstr>
      <vt:lpstr>PowerPoint Presentation</vt:lpstr>
      <vt:lpstr>PowerPoint Presentation</vt:lpstr>
    </vt:vector>
  </TitlesOfParts>
  <Company>Citi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Competence - No SQL data base</dc:title>
  <dc:creator>Rowsell, Karen [CCC-OT_OP]</dc:creator>
  <cp:lastModifiedBy>Vikas Pandey</cp:lastModifiedBy>
  <cp:revision>2086</cp:revision>
  <cp:lastPrinted>2015-11-28T12:28:20Z</cp:lastPrinted>
  <dcterms:created xsi:type="dcterms:W3CDTF">2007-05-25T22:38:05Z</dcterms:created>
  <dcterms:modified xsi:type="dcterms:W3CDTF">2018-02-15T16:49:56Z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0x01010016D0D4CB51882E44822A7987C79C32DA</vt:lpwstr>
  </property>
  <property fmtid="{D5CDD505-2E9C-101B-9397-08002B2CF9AE}" pid="3" name="TOCOpt">
    <vt:lpwstr>1</vt:lpwstr>
  </property>
  <property fmtid="{D5CDD505-2E9C-101B-9397-08002B2CF9AE}" pid="4" name="PNSOpt">
    <vt:lpwstr>1</vt:lpwstr>
  </property>
  <property fmtid="{D5CDD505-2E9C-101B-9397-08002B2CF9AE}" pid="5" name="Pitchbook Compatible">
    <vt:lpwstr>Yes</vt:lpwstr>
  </property>
</Properties>
</file>