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741" r:id="rId6"/>
    <p:sldMasterId id="2147483746" r:id="rId7"/>
    <p:sldMasterId id="2147483754" r:id="rId8"/>
  </p:sldMasterIdLst>
  <p:notesMasterIdLst>
    <p:notesMasterId r:id="rId22"/>
  </p:notesMasterIdLst>
  <p:handoutMasterIdLst>
    <p:handoutMasterId r:id="rId23"/>
  </p:handoutMasterIdLst>
  <p:sldIdLst>
    <p:sldId id="256" r:id="rId9"/>
    <p:sldId id="297" r:id="rId10"/>
    <p:sldId id="322" r:id="rId11"/>
    <p:sldId id="321" r:id="rId12"/>
    <p:sldId id="312" r:id="rId13"/>
    <p:sldId id="313" r:id="rId14"/>
    <p:sldId id="319" r:id="rId15"/>
    <p:sldId id="323" r:id="rId16"/>
    <p:sldId id="324" r:id="rId17"/>
    <p:sldId id="325" r:id="rId18"/>
    <p:sldId id="326" r:id="rId19"/>
    <p:sldId id="327" r:id="rId20"/>
    <p:sldId id="269" r:id="rId2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6E00"/>
    <a:srgbClr val="FEBB1E"/>
    <a:srgbClr val="00008C"/>
    <a:srgbClr val="FFCC00"/>
    <a:srgbClr val="00CCFF"/>
    <a:srgbClr val="001EFF"/>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2966" autoAdjust="0"/>
  </p:normalViewPr>
  <p:slideViewPr>
    <p:cSldViewPr snapToGrid="0">
      <p:cViewPr varScale="1">
        <p:scale>
          <a:sx n="104" d="100"/>
          <a:sy n="104" d="100"/>
        </p:scale>
        <p:origin x="390" y="9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13</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89259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4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920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flipH="1">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0" y="1308101"/>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358" tIns="45679" rIns="91358" bIns="45679" numCol="1" rtlCol="0" anchor="ctr" anchorCtr="0" compatLnSpc="1">
            <a:prstTxWarp prst="textNoShape">
              <a:avLst/>
            </a:prstTxWarp>
          </a:bodyPr>
          <a:lstStyle/>
          <a:p>
            <a:pPr defTabSz="913478"/>
            <a:endParaRPr lang="en-IN" sz="1400" dirty="0">
              <a:solidFill>
                <a:srgbClr val="7C7C7C"/>
              </a:solidFill>
              <a:ea typeface="+mj-ea"/>
            </a:endParaRPr>
          </a:p>
        </p:txBody>
      </p:sp>
      <p:sp>
        <p:nvSpPr>
          <p:cNvPr id="21" name="TextBox 20"/>
          <p:cNvSpPr txBox="1"/>
          <p:nvPr userDrawn="1"/>
        </p:nvSpPr>
        <p:spPr>
          <a:xfrm>
            <a:off x="5105460" y="4705350"/>
            <a:ext cx="4138501" cy="230750"/>
          </a:xfrm>
          <a:prstGeom prst="rect">
            <a:avLst/>
          </a:prstGeom>
          <a:noFill/>
        </p:spPr>
        <p:txBody>
          <a:bodyPr wrap="square" lIns="91358" tIns="45679" rIns="91358" bIns="45679"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91464" y="57150"/>
            <a:ext cx="1304647" cy="745512"/>
          </a:xfrm>
          <a:prstGeom prst="rect">
            <a:avLst/>
          </a:prstGeom>
        </p:spPr>
      </p:pic>
      <p:sp>
        <p:nvSpPr>
          <p:cNvPr id="10" name="Rectangle 84"/>
          <p:cNvSpPr>
            <a:spLocks noGrp="1" noChangeArrowheads="1"/>
          </p:cNvSpPr>
          <p:nvPr>
            <p:ph type="subTitle" idx="1" hasCustomPrompt="1"/>
          </p:nvPr>
        </p:nvSpPr>
        <p:spPr>
          <a:xfrm>
            <a:off x="360810" y="2759446"/>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5036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117" indent="-233117">
              <a:buFont typeface="Wingdings" pitchFamily="2" charset="2"/>
              <a:buChar char="§"/>
              <a:defRPr>
                <a:solidFill>
                  <a:schemeClr val="tx1">
                    <a:lumMod val="75000"/>
                  </a:schemeClr>
                </a:solidFill>
              </a:defRPr>
            </a:lvl1pPr>
            <a:lvl2pPr marL="456710" indent="-209345">
              <a:buFont typeface="Arial" pitchFamily="34" charset="0"/>
              <a:buChar char="–"/>
              <a:defRPr>
                <a:solidFill>
                  <a:schemeClr val="tx1">
                    <a:lumMod val="75000"/>
                  </a:schemeClr>
                </a:solidFill>
              </a:defRPr>
            </a:lvl2pPr>
            <a:lvl3pPr marL="689866" indent="-233117">
              <a:tabLst/>
              <a:defRPr>
                <a:solidFill>
                  <a:schemeClr val="tx1">
                    <a:lumMod val="75000"/>
                  </a:schemeClr>
                </a:solidFill>
              </a:defRPr>
            </a:lvl3pPr>
            <a:lvl4pPr marL="913478" indent="-223592">
              <a:buFont typeface="Trebuchet MS" pitchFamily="34" charset="0"/>
              <a:buChar char="-"/>
              <a:defRPr>
                <a:solidFill>
                  <a:schemeClr val="tx1">
                    <a:lumMod val="75000"/>
                  </a:schemeClr>
                </a:solidFill>
              </a:defRPr>
            </a:lvl4pPr>
            <a:lvl5pPr marL="1146594" indent="-223592">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70005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8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54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132285"/>
            <a:ext cx="8229600" cy="3394472"/>
          </a:xfrm>
          <a:prstGeom prst="rect">
            <a:avLst/>
          </a:prstGeom>
        </p:spPr>
        <p:txBody>
          <a:bodyPr lIns="91438" tIns="45719" rIns="91438" bIns="45719"/>
          <a:lstStyle>
            <a:lvl1pPr>
              <a:buClrTx/>
              <a:defRPr/>
            </a:lvl1pPr>
            <a:lvl2pPr>
              <a:buClrTx/>
              <a:defRPr/>
            </a:lvl2pPr>
            <a:lvl3pPr>
              <a:buClrTx/>
              <a:defRPr sz="1425"/>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698753" y="109540"/>
            <a:ext cx="6215063" cy="477052"/>
          </a:xfrm>
          <a:prstGeom prst="rect">
            <a:avLst/>
          </a:prstGeo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4545528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184910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374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7755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840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8" y="240427"/>
            <a:ext cx="8594260" cy="384721"/>
          </a:xfrm>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32964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579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2C028D55-8EE5-4EF3-A834-B285C6B92E86}" type="datetime1">
              <a:rPr lang="en-US">
                <a:solidFill>
                  <a:prstClr val="black">
                    <a:tint val="75000"/>
                  </a:prstClr>
                </a:solidFill>
                <a:latin typeface="Arial"/>
              </a:rPr>
              <a:pPr/>
              <a:t>2/16/2018</a:t>
            </a:fld>
            <a:endParaRPr lang="en-US" dirty="0">
              <a:solidFill>
                <a:prstClr val="black">
                  <a:tint val="75000"/>
                </a:prstClr>
              </a:solidFill>
              <a:latin typeface="Aria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dirty="0">
              <a:solidFill>
                <a:prstClr val="black">
                  <a:tint val="75000"/>
                </a:prstClr>
              </a:solidFill>
              <a:latin typeface="Aria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4E20EE1-9F3A-4444-A409-BC55FA34097F}" type="slidenum">
              <a:rPr lang="en-US">
                <a:solidFill>
                  <a:prstClr val="black">
                    <a:tint val="75000"/>
                  </a:prstClr>
                </a:solidFill>
                <a:latin typeface="Arial"/>
              </a:rPr>
              <a:pPr/>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46944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2/16/2018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C:\Users\10610354\Desktop\pptx_bgImg.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IN" sz="1400" dirty="0">
              <a:solidFill>
                <a:srgbClr val="7C7C7C"/>
              </a:solidFill>
              <a:ea typeface="+mj-ea"/>
            </a:endParaRPr>
          </a:p>
        </p:txBody>
      </p:sp>
      <p:sp>
        <p:nvSpPr>
          <p:cNvPr id="21" name="TextBox 20"/>
          <p:cNvSpPr txBox="1"/>
          <p:nvPr userDrawn="1"/>
        </p:nvSpPr>
        <p:spPr>
          <a:xfrm>
            <a:off x="5105400" y="4705350"/>
            <a:ext cx="4138501" cy="230832"/>
          </a:xfrm>
          <a:prstGeom prst="rect">
            <a:avLst/>
          </a:prstGeom>
          <a:noFill/>
        </p:spPr>
        <p:txBody>
          <a:bodyPr wrap="square"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9507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5.xml"/><Relationship Id="rId7" Type="http://schemas.openxmlformats.org/officeDocument/2006/relationships/image" Target="../media/image9.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5" r:id="rId2"/>
    <p:sldLayoutId id="2147483663" r:id="rId3"/>
    <p:sldLayoutId id="2147483680" r:id="rId4"/>
    <p:sldLayoutId id="2147483740" r:id="rId5"/>
    <p:sldLayoutId id="2147483753" r:id="rId6"/>
    <p:sldLayoutId id="214748376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03440" y="4784348"/>
            <a:ext cx="1174750" cy="316857"/>
          </a:xfrm>
          <a:prstGeom prst="rect">
            <a:avLst/>
          </a:prstGeom>
        </p:spPr>
      </p:pic>
      <p:sp>
        <p:nvSpPr>
          <p:cNvPr id="9" name="Rectangle 8"/>
          <p:cNvSpPr/>
          <p:nvPr userDrawn="1"/>
        </p:nvSpPr>
        <p:spPr>
          <a:xfrm>
            <a:off x="135223" y="4819666"/>
            <a:ext cx="335348" cy="246221"/>
          </a:xfrm>
          <a:prstGeom prst="rect">
            <a:avLst/>
          </a:prstGeom>
        </p:spPr>
        <p:txBody>
          <a:bodyPr wrap="none">
            <a:spAutoFit/>
          </a:bodyPr>
          <a:lstStyle/>
          <a:p>
            <a:pPr defTabSz="457200">
              <a:defRPr/>
            </a:pPr>
            <a:fld id="{9C5957C0-C9FD-924F-A662-3B71DAE40C56}" type="slidenum">
              <a:rPr lang="uk-UA" sz="1000" smtClean="0">
                <a:solidFill>
                  <a:srgbClr val="7C7C7C"/>
                </a:solidFill>
                <a:latin typeface="Calibri Light"/>
                <a:cs typeface="Calibri Light"/>
              </a:rPr>
              <a:pPr defTabSz="45720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Tree>
    <p:extLst>
      <p:ext uri="{BB962C8B-B14F-4D97-AF65-F5344CB8AC3E}">
        <p14:creationId xmlns:p14="http://schemas.microsoft.com/office/powerpoint/2010/main" val="151730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20" y="973721"/>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22" y="19448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4162"/>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
        <p:nvSpPr>
          <p:cNvPr id="15" name="TextBox 14"/>
          <p:cNvSpPr txBox="1"/>
          <p:nvPr userDrawn="1"/>
        </p:nvSpPr>
        <p:spPr>
          <a:xfrm>
            <a:off x="518819" y="4827360"/>
            <a:ext cx="2959099" cy="230750"/>
          </a:xfrm>
          <a:prstGeom prst="rect">
            <a:avLst/>
          </a:prstGeom>
          <a:noFill/>
        </p:spPr>
        <p:txBody>
          <a:bodyPr wrap="square" lIns="91358" tIns="45679" rIns="91358" bIns="45679"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203441" y="4784348"/>
            <a:ext cx="1174750" cy="316857"/>
          </a:xfrm>
          <a:prstGeom prst="rect">
            <a:avLst/>
          </a:prstGeom>
        </p:spPr>
      </p:pic>
      <p:sp>
        <p:nvSpPr>
          <p:cNvPr id="9" name="Rectangle 8"/>
          <p:cNvSpPr/>
          <p:nvPr userDrawn="1"/>
        </p:nvSpPr>
        <p:spPr>
          <a:xfrm>
            <a:off x="135320" y="4819861"/>
            <a:ext cx="335183" cy="246138"/>
          </a:xfrm>
          <a:prstGeom prst="rect">
            <a:avLst/>
          </a:prstGeom>
        </p:spPr>
        <p:txBody>
          <a:bodyPr wrap="none" lIns="91358" tIns="45679" rIns="91358" bIns="45679">
            <a:spAutoFit/>
          </a:bodyPr>
          <a:lstStyle/>
          <a:p>
            <a:pPr defTabSz="456710">
              <a:defRPr/>
            </a:pPr>
            <a:fld id="{9C5957C0-C9FD-924F-A662-3B71DAE40C56}" type="slidenum">
              <a:rPr lang="uk-UA" sz="1000" smtClean="0">
                <a:solidFill>
                  <a:srgbClr val="7C7C7C"/>
                </a:solidFill>
                <a:latin typeface="Calibri Light"/>
                <a:cs typeface="Calibri Light"/>
              </a:rPr>
              <a:pPr defTabSz="45671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20121"/>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Tree>
    <p:extLst>
      <p:ext uri="{BB962C8B-B14F-4D97-AF65-F5344CB8AC3E}">
        <p14:creationId xmlns:p14="http://schemas.microsoft.com/office/powerpoint/2010/main" val="34764660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255"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845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768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690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354" indent="-228354" algn="l" defTabSz="156502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3574" indent="-225179" algn="l" defTabSz="156502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103" indent="-228354" algn="l" defTabSz="156502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3478" indent="-228354" algn="l" defTabSz="156502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1832" indent="-228354" algn="l" defTabSz="156502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4968"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4205"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3434"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2657"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8453" rtl="0" eaLnBrk="1" latinLnBrk="0" hangingPunct="1">
        <a:defRPr sz="1500" kern="1200">
          <a:solidFill>
            <a:schemeClr val="tx1"/>
          </a:solidFill>
          <a:latin typeface="+mn-lt"/>
          <a:ea typeface="+mn-ea"/>
          <a:cs typeface="+mn-cs"/>
        </a:defRPr>
      </a:lvl1pPr>
      <a:lvl2pPr marL="389255" algn="l" defTabSz="778453" rtl="0" eaLnBrk="1" latinLnBrk="0" hangingPunct="1">
        <a:defRPr sz="1500" kern="1200">
          <a:solidFill>
            <a:schemeClr val="tx1"/>
          </a:solidFill>
          <a:latin typeface="+mn-lt"/>
          <a:ea typeface="+mn-ea"/>
          <a:cs typeface="+mn-cs"/>
        </a:defRPr>
      </a:lvl2pPr>
      <a:lvl3pPr marL="778453" algn="l" defTabSz="778453" rtl="0" eaLnBrk="1" latinLnBrk="0" hangingPunct="1">
        <a:defRPr sz="1500" kern="1200">
          <a:solidFill>
            <a:schemeClr val="tx1"/>
          </a:solidFill>
          <a:latin typeface="+mn-lt"/>
          <a:ea typeface="+mn-ea"/>
          <a:cs typeface="+mn-cs"/>
        </a:defRPr>
      </a:lvl3pPr>
      <a:lvl4pPr marL="1167689" algn="l" defTabSz="778453" rtl="0" eaLnBrk="1" latinLnBrk="0" hangingPunct="1">
        <a:defRPr sz="1500" kern="1200">
          <a:solidFill>
            <a:schemeClr val="tx1"/>
          </a:solidFill>
          <a:latin typeface="+mn-lt"/>
          <a:ea typeface="+mn-ea"/>
          <a:cs typeface="+mn-cs"/>
        </a:defRPr>
      </a:lvl4pPr>
      <a:lvl5pPr marL="1556904" algn="l" defTabSz="778453" rtl="0" eaLnBrk="1" latinLnBrk="0" hangingPunct="1">
        <a:defRPr sz="1500" kern="1200">
          <a:solidFill>
            <a:schemeClr val="tx1"/>
          </a:solidFill>
          <a:latin typeface="+mn-lt"/>
          <a:ea typeface="+mn-ea"/>
          <a:cs typeface="+mn-cs"/>
        </a:defRPr>
      </a:lvl5pPr>
      <a:lvl6pPr marL="1946159" algn="l" defTabSz="778453" rtl="0" eaLnBrk="1" latinLnBrk="0" hangingPunct="1">
        <a:defRPr sz="1500" kern="1200">
          <a:solidFill>
            <a:schemeClr val="tx1"/>
          </a:solidFill>
          <a:latin typeface="+mn-lt"/>
          <a:ea typeface="+mn-ea"/>
          <a:cs typeface="+mn-cs"/>
        </a:defRPr>
      </a:lvl6pPr>
      <a:lvl7pPr marL="2335357" algn="l" defTabSz="778453" rtl="0" eaLnBrk="1" latinLnBrk="0" hangingPunct="1">
        <a:defRPr sz="1500" kern="1200">
          <a:solidFill>
            <a:schemeClr val="tx1"/>
          </a:solidFill>
          <a:latin typeface="+mn-lt"/>
          <a:ea typeface="+mn-ea"/>
          <a:cs typeface="+mn-cs"/>
        </a:defRPr>
      </a:lvl7pPr>
      <a:lvl8pPr marL="2724593" algn="l" defTabSz="778453" rtl="0" eaLnBrk="1" latinLnBrk="0" hangingPunct="1">
        <a:defRPr sz="1500" kern="1200">
          <a:solidFill>
            <a:schemeClr val="tx1"/>
          </a:solidFill>
          <a:latin typeface="+mn-lt"/>
          <a:ea typeface="+mn-ea"/>
          <a:cs typeface="+mn-cs"/>
        </a:defRPr>
      </a:lvl8pPr>
      <a:lvl9pPr marL="3113810" algn="l" defTabSz="778453"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0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908548" y="3556787"/>
            <a:ext cx="5556738" cy="221456"/>
          </a:xfrm>
        </p:spPr>
        <p:txBody>
          <a:bodyPr/>
          <a:lstStyle/>
          <a:p>
            <a:fld id="{B334B7EA-1AE1-45F2-8BE5-CF21376D5D61}" type="datetime4">
              <a:rPr lang="en-US" b="1" smtClean="0"/>
              <a:t>February 16, 2018</a:t>
            </a:fld>
            <a:endParaRPr lang="en-US" b="1" dirty="0"/>
          </a:p>
        </p:txBody>
      </p:sp>
      <p:sp>
        <p:nvSpPr>
          <p:cNvPr id="11" name="Title 1"/>
          <p:cNvSpPr>
            <a:spLocks noGrp="1"/>
          </p:cNvSpPr>
          <p:nvPr>
            <p:ph type="ctrTitle"/>
          </p:nvPr>
        </p:nvSpPr>
        <p:spPr>
          <a:xfrm>
            <a:off x="1351987" y="1949443"/>
            <a:ext cx="5416561" cy="1828800"/>
          </a:xfrm>
        </p:spPr>
        <p:txBody>
          <a:bodyPr>
            <a:normAutofit/>
          </a:bodyPr>
          <a:lstStyle/>
          <a:p>
            <a:pPr algn="ctr"/>
            <a:r>
              <a:rPr lang="en-GB" dirty="0"/>
              <a:t>Transforming Files using Talend Open Studio</a:t>
            </a:r>
            <a:endParaRPr lang="en-IN" dirty="0"/>
          </a:p>
        </p:txBody>
      </p:sp>
      <p:sp>
        <p:nvSpPr>
          <p:cNvPr id="12" name="Subtitle 2"/>
          <p:cNvSpPr txBox="1">
            <a:spLocks/>
          </p:cNvSpPr>
          <p:nvPr/>
        </p:nvSpPr>
        <p:spPr bwMode="gray">
          <a:xfrm>
            <a:off x="2908548" y="4204253"/>
            <a:ext cx="2657365" cy="65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lvl1pPr marL="0" indent="0" algn="l" defTabSz="1566621" rtl="0" eaLnBrk="0" fontAlgn="base" hangingPunct="0">
              <a:spcBef>
                <a:spcPct val="75000"/>
              </a:spcBef>
              <a:spcAft>
                <a:spcPct val="0"/>
              </a:spcAft>
              <a:buClrTx/>
              <a:buFont typeface="Symbol" pitchFamily="18" charset="2"/>
              <a:buNone/>
              <a:defRPr sz="1600" b="0" i="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IN" kern="0" dirty="0"/>
              <a:t>Presenter: </a:t>
            </a:r>
          </a:p>
        </p:txBody>
      </p:sp>
      <p:sp>
        <p:nvSpPr>
          <p:cNvPr id="13" name="Rectangle 12"/>
          <p:cNvSpPr/>
          <p:nvPr/>
        </p:nvSpPr>
        <p:spPr>
          <a:xfrm>
            <a:off x="2195736" y="6608385"/>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25"/>
            <a:ext cx="8280920" cy="576064"/>
          </a:xfrm>
        </p:spPr>
        <p:txBody>
          <a:bodyPr>
            <a:noAutofit/>
          </a:bodyPr>
          <a:lstStyle/>
          <a:p>
            <a:pPr>
              <a:spcAft>
                <a:spcPts val="400"/>
              </a:spcAft>
            </a:pPr>
            <a:r>
              <a:rPr lang="en-IN" sz="3600" dirty="0"/>
              <a:t>Difference between </a:t>
            </a:r>
            <a:r>
              <a:rPr lang="en-IN" sz="3600" dirty="0" err="1"/>
              <a:t>tMap</a:t>
            </a:r>
            <a:r>
              <a:rPr lang="en-IN" sz="3600" dirty="0"/>
              <a:t> and </a:t>
            </a:r>
            <a:r>
              <a:rPr lang="en-IN" sz="3600" dirty="0" err="1"/>
              <a:t>tJoin</a:t>
            </a:r>
            <a:endParaRPr lang="en-IN" sz="3600" dirty="0"/>
          </a:p>
        </p:txBody>
      </p:sp>
      <p:sp>
        <p:nvSpPr>
          <p:cNvPr id="3" name="Content Placeholder 2"/>
          <p:cNvSpPr>
            <a:spLocks noGrp="1"/>
          </p:cNvSpPr>
          <p:nvPr>
            <p:ph idx="1"/>
          </p:nvPr>
        </p:nvSpPr>
        <p:spPr>
          <a:xfrm>
            <a:off x="467544" y="855780"/>
            <a:ext cx="8229600" cy="4551784"/>
          </a:xfrm>
        </p:spPr>
        <p:txBody>
          <a:bodyPr>
            <a:normAutofit/>
          </a:bodyPr>
          <a:lstStyle/>
          <a:p>
            <a:pPr>
              <a:buNone/>
            </a:pPr>
            <a:r>
              <a:rPr lang="en-GB" dirty="0">
                <a:latin typeface="+mj-lt"/>
              </a:rPr>
              <a:t>	</a:t>
            </a:r>
            <a:r>
              <a:rPr lang="en-GB" dirty="0" err="1">
                <a:latin typeface="+mj-lt"/>
              </a:rPr>
              <a:t>tJoin</a:t>
            </a:r>
            <a:r>
              <a:rPr lang="en-GB" dirty="0">
                <a:latin typeface="+mj-lt"/>
              </a:rPr>
              <a:t> and </a:t>
            </a:r>
            <a:r>
              <a:rPr lang="en-GB" dirty="0" err="1">
                <a:latin typeface="+mj-lt"/>
              </a:rPr>
              <a:t>tMap</a:t>
            </a:r>
            <a:r>
              <a:rPr lang="en-GB" dirty="0">
                <a:latin typeface="+mj-lt"/>
              </a:rPr>
              <a:t> are quite different components, though </a:t>
            </a:r>
            <a:r>
              <a:rPr lang="en-GB" dirty="0" err="1">
                <a:latin typeface="+mj-lt"/>
              </a:rPr>
              <a:t>tMap</a:t>
            </a:r>
            <a:r>
              <a:rPr lang="en-GB" dirty="0">
                <a:latin typeface="+mj-lt"/>
              </a:rPr>
              <a:t> can be used to perform the same functionality as </a:t>
            </a:r>
            <a:r>
              <a:rPr lang="en-GB" dirty="0" err="1">
                <a:latin typeface="+mj-lt"/>
              </a:rPr>
              <a:t>tJoin</a:t>
            </a:r>
            <a:r>
              <a:rPr lang="en-GB" dirty="0">
                <a:latin typeface="+mj-lt"/>
              </a:rPr>
              <a:t>. However, </a:t>
            </a:r>
            <a:r>
              <a:rPr lang="en-GB" dirty="0" err="1">
                <a:latin typeface="+mj-lt"/>
              </a:rPr>
              <a:t>tMap</a:t>
            </a:r>
            <a:r>
              <a:rPr lang="en-GB" dirty="0">
                <a:latin typeface="+mj-lt"/>
              </a:rPr>
              <a:t> is more powerful in terms of functionality.</a:t>
            </a:r>
            <a:br>
              <a:rPr lang="en-GB" dirty="0">
                <a:latin typeface="+mj-lt"/>
              </a:rPr>
            </a:br>
            <a:br>
              <a:rPr lang="en-GB" dirty="0">
                <a:latin typeface="+mj-lt"/>
              </a:rPr>
            </a:br>
            <a:r>
              <a:rPr lang="en-GB" dirty="0">
                <a:latin typeface="+mj-lt"/>
              </a:rPr>
              <a:t>1. </a:t>
            </a:r>
            <a:r>
              <a:rPr lang="en-GB" dirty="0" err="1">
                <a:latin typeface="+mj-lt"/>
              </a:rPr>
              <a:t>tMap</a:t>
            </a:r>
            <a:r>
              <a:rPr lang="en-GB" dirty="0">
                <a:latin typeface="+mj-lt"/>
              </a:rPr>
              <a:t> can have many outputs links as compared to </a:t>
            </a:r>
            <a:r>
              <a:rPr lang="en-GB" dirty="0" err="1">
                <a:latin typeface="+mj-lt"/>
              </a:rPr>
              <a:t>tJoin</a:t>
            </a:r>
            <a:r>
              <a:rPr lang="en-GB" dirty="0">
                <a:latin typeface="+mj-lt"/>
              </a:rPr>
              <a:t> which can have a main and reject links.</a:t>
            </a:r>
            <a:br>
              <a:rPr lang="en-GB" dirty="0">
                <a:latin typeface="+mj-lt"/>
              </a:rPr>
            </a:br>
            <a:r>
              <a:rPr lang="en-GB" dirty="0">
                <a:latin typeface="+mj-lt"/>
              </a:rPr>
              <a:t>2. With </a:t>
            </a:r>
            <a:r>
              <a:rPr lang="en-GB" dirty="0" err="1">
                <a:latin typeface="+mj-lt"/>
              </a:rPr>
              <a:t>tMap</a:t>
            </a:r>
            <a:r>
              <a:rPr lang="en-GB" dirty="0">
                <a:latin typeface="+mj-lt"/>
              </a:rPr>
              <a:t> we can use expression on the columns while providing the joining condition. I think it is not possible for </a:t>
            </a:r>
            <a:r>
              <a:rPr lang="en-GB" dirty="0" err="1">
                <a:latin typeface="+mj-lt"/>
              </a:rPr>
              <a:t>tJoin</a:t>
            </a:r>
            <a:r>
              <a:rPr lang="en-GB" dirty="0">
                <a:latin typeface="+mj-lt"/>
              </a:rPr>
              <a:t>, Only exact match between the keys is possible.</a:t>
            </a:r>
            <a:br>
              <a:rPr lang="en-GB" dirty="0">
                <a:latin typeface="+mj-lt"/>
              </a:rPr>
            </a:br>
            <a:r>
              <a:rPr lang="en-GB" dirty="0">
                <a:latin typeface="+mj-lt"/>
              </a:rPr>
              <a:t>3. In </a:t>
            </a:r>
            <a:r>
              <a:rPr lang="en-GB" dirty="0" err="1">
                <a:latin typeface="+mj-lt"/>
              </a:rPr>
              <a:t>tMap</a:t>
            </a:r>
            <a:r>
              <a:rPr lang="en-GB" dirty="0">
                <a:latin typeface="+mj-lt"/>
              </a:rPr>
              <a:t> we have option to store the intermediate data in the disc.</a:t>
            </a:r>
            <a:br>
              <a:rPr lang="en-GB" dirty="0">
                <a:latin typeface="+mj-lt"/>
              </a:rPr>
            </a:br>
            <a:r>
              <a:rPr lang="en-GB" dirty="0">
                <a:latin typeface="+mj-lt"/>
              </a:rPr>
              <a:t>4. In </a:t>
            </a:r>
            <a:r>
              <a:rPr lang="en-GB" dirty="0" err="1">
                <a:latin typeface="+mj-lt"/>
              </a:rPr>
              <a:t>tMap</a:t>
            </a:r>
            <a:r>
              <a:rPr lang="en-GB" dirty="0">
                <a:latin typeface="+mj-lt"/>
              </a:rPr>
              <a:t>, we can enable the option to reload the look-up for every record.</a:t>
            </a:r>
            <a:br>
              <a:rPr lang="en-GB" dirty="0">
                <a:latin typeface="+mj-lt"/>
              </a:rPr>
            </a:br>
            <a:r>
              <a:rPr lang="en-GB" dirty="0">
                <a:latin typeface="+mj-lt"/>
              </a:rPr>
              <a:t>5. </a:t>
            </a:r>
            <a:r>
              <a:rPr lang="en-GB" dirty="0" err="1">
                <a:latin typeface="+mj-lt"/>
              </a:rPr>
              <a:t>tMap</a:t>
            </a:r>
            <a:r>
              <a:rPr lang="en-GB" dirty="0">
                <a:latin typeface="+mj-lt"/>
              </a:rPr>
              <a:t> supports more types of join model, includes unique join, first join and all join, however, </a:t>
            </a:r>
            <a:r>
              <a:rPr lang="en-GB" dirty="0" err="1">
                <a:latin typeface="+mj-lt"/>
              </a:rPr>
              <a:t>tJoin</a:t>
            </a:r>
            <a:r>
              <a:rPr lang="en-GB" dirty="0">
                <a:latin typeface="+mj-lt"/>
              </a:rPr>
              <a:t> only support unique join.</a:t>
            </a:r>
            <a:br>
              <a:rPr lang="en-GB" dirty="0">
                <a:latin typeface="+mj-lt"/>
              </a:rPr>
            </a:br>
            <a:r>
              <a:rPr lang="en-GB" dirty="0">
                <a:latin typeface="+mj-lt"/>
              </a:rPr>
              <a:t>6. </a:t>
            </a:r>
            <a:r>
              <a:rPr lang="en-GB" dirty="0" err="1">
                <a:latin typeface="+mj-lt"/>
              </a:rPr>
              <a:t>tMap</a:t>
            </a:r>
            <a:r>
              <a:rPr lang="en-GB" dirty="0">
                <a:latin typeface="+mj-lt"/>
              </a:rPr>
              <a:t> allows you to link multiple look-up flows to it, and supports to load multiple look-up flows parallel, however, </a:t>
            </a:r>
            <a:r>
              <a:rPr lang="en-GB" dirty="0" err="1">
                <a:latin typeface="+mj-lt"/>
              </a:rPr>
              <a:t>tJoin</a:t>
            </a:r>
            <a:r>
              <a:rPr lang="en-GB" dirty="0">
                <a:latin typeface="+mj-lt"/>
              </a:rPr>
              <a:t> only accept one look-up flow.</a:t>
            </a:r>
            <a:br>
              <a:rPr lang="en-GB" dirty="0">
                <a:latin typeface="+mj-lt"/>
              </a:rPr>
            </a:br>
            <a:r>
              <a:rPr lang="en-GB" dirty="0">
                <a:latin typeface="+mj-lt"/>
              </a:rPr>
              <a:t>7. </a:t>
            </a:r>
            <a:r>
              <a:rPr lang="en-GB" dirty="0" err="1">
                <a:latin typeface="+mj-lt"/>
              </a:rPr>
              <a:t>tMap</a:t>
            </a:r>
            <a:r>
              <a:rPr lang="en-GB" dirty="0">
                <a:latin typeface="+mj-lt"/>
              </a:rPr>
              <a:t> supports 'die on error' option.</a:t>
            </a:r>
            <a:endParaRPr lang="en-IN" dirty="0">
              <a:latin typeface="+mj-lt"/>
            </a:endParaRPr>
          </a:p>
        </p:txBody>
      </p:sp>
      <p:sp>
        <p:nvSpPr>
          <p:cNvPr id="4" name="Rectangle 3"/>
          <p:cNvSpPr/>
          <p:nvPr/>
        </p:nvSpPr>
        <p:spPr>
          <a:xfrm>
            <a:off x="2195736" y="6608385"/>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154677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28393" y="-609"/>
            <a:ext cx="8280920" cy="576064"/>
          </a:xfrm>
        </p:spPr>
        <p:txBody>
          <a:bodyPr>
            <a:noAutofit/>
          </a:bodyPr>
          <a:lstStyle/>
          <a:p>
            <a:pPr>
              <a:spcAft>
                <a:spcPts val="400"/>
              </a:spcAft>
            </a:pPr>
            <a:r>
              <a:rPr lang="en-IN" sz="3600" dirty="0"/>
              <a:t>Difference between </a:t>
            </a:r>
            <a:r>
              <a:rPr lang="en-IN" sz="3600" dirty="0" err="1"/>
              <a:t>tMap</a:t>
            </a:r>
            <a:r>
              <a:rPr lang="en-IN" sz="3600" dirty="0"/>
              <a:t> and </a:t>
            </a:r>
            <a:r>
              <a:rPr lang="en-IN" sz="3600" dirty="0" err="1"/>
              <a:t>tFilterRow</a:t>
            </a:r>
            <a:endParaRPr lang="en-IN" sz="3600" dirty="0"/>
          </a:p>
        </p:txBody>
      </p:sp>
      <p:sp>
        <p:nvSpPr>
          <p:cNvPr id="6" name="Content Placeholder 2"/>
          <p:cNvSpPr>
            <a:spLocks noGrp="1"/>
          </p:cNvSpPr>
          <p:nvPr>
            <p:ph idx="1"/>
          </p:nvPr>
        </p:nvSpPr>
        <p:spPr>
          <a:xfrm>
            <a:off x="765716" y="528194"/>
            <a:ext cx="8541769" cy="5127848"/>
          </a:xfrm>
        </p:spPr>
        <p:txBody>
          <a:bodyPr>
            <a:normAutofit/>
          </a:bodyPr>
          <a:lstStyle/>
          <a:p>
            <a:pPr>
              <a:spcBef>
                <a:spcPts val="600"/>
              </a:spcBef>
              <a:buNone/>
            </a:pPr>
            <a:r>
              <a:rPr lang="en-GB" sz="1200" dirty="0"/>
              <a:t>Basic difference lies in the purpose and functionality of the components</a:t>
            </a:r>
          </a:p>
          <a:p>
            <a:pPr>
              <a:spcBef>
                <a:spcPts val="600"/>
              </a:spcBef>
              <a:buNone/>
            </a:pPr>
            <a:r>
              <a:rPr lang="en-GB" sz="1200" b="1" u="sng" dirty="0" err="1"/>
              <a:t>tMap</a:t>
            </a:r>
            <a:r>
              <a:rPr lang="en-GB" sz="1200" b="1" u="sng" dirty="0"/>
              <a:t>:</a:t>
            </a:r>
            <a:r>
              <a:rPr lang="en-GB" sz="1200" dirty="0"/>
              <a:t>  </a:t>
            </a:r>
          </a:p>
          <a:p>
            <a:pPr>
              <a:spcBef>
                <a:spcPts val="600"/>
              </a:spcBef>
            </a:pPr>
            <a:r>
              <a:rPr lang="en-GB" sz="1200" dirty="0" err="1"/>
              <a:t>tMap</a:t>
            </a:r>
            <a:r>
              <a:rPr lang="en-GB" sz="1200" dirty="0"/>
              <a:t> is quite powerful component in terms of functionality as compared to </a:t>
            </a:r>
            <a:r>
              <a:rPr lang="en-GB" sz="1200" dirty="0" err="1"/>
              <a:t>tFilterRow</a:t>
            </a:r>
            <a:r>
              <a:rPr lang="en-GB" sz="1200" dirty="0"/>
              <a:t> component. Apart from filtering source data it provides lot of other features like lookup, joins etc. </a:t>
            </a:r>
          </a:p>
          <a:p>
            <a:pPr>
              <a:spcBef>
                <a:spcPts val="600"/>
              </a:spcBef>
            </a:pPr>
            <a:r>
              <a:rPr lang="en-GB" sz="1200" dirty="0"/>
              <a:t>There can be multiple source links to </a:t>
            </a:r>
            <a:r>
              <a:rPr lang="en-GB" sz="1200" dirty="0" err="1"/>
              <a:t>tMap</a:t>
            </a:r>
            <a:r>
              <a:rPr lang="en-GB" sz="1200" dirty="0"/>
              <a:t> component. One of them is the </a:t>
            </a:r>
            <a:r>
              <a:rPr lang="en-GB" sz="1200" b="1" dirty="0"/>
              <a:t>Main </a:t>
            </a:r>
            <a:r>
              <a:rPr lang="en-GB" sz="1200" dirty="0"/>
              <a:t>links and all others are </a:t>
            </a:r>
            <a:r>
              <a:rPr lang="en-GB" sz="1200" b="1" dirty="0"/>
              <a:t>Lookup </a:t>
            </a:r>
            <a:r>
              <a:rPr lang="en-GB" sz="1200" dirty="0"/>
              <a:t>links. </a:t>
            </a:r>
          </a:p>
          <a:p>
            <a:pPr>
              <a:spcBef>
                <a:spcPts val="600"/>
              </a:spcBef>
            </a:pPr>
            <a:r>
              <a:rPr lang="en-GB" sz="1200" dirty="0"/>
              <a:t>There can be multiple output links/ output data flows from </a:t>
            </a:r>
            <a:r>
              <a:rPr lang="en-GB" sz="1200" dirty="0" err="1"/>
              <a:t>tMap</a:t>
            </a:r>
            <a:r>
              <a:rPr lang="en-GB" sz="1200" dirty="0"/>
              <a:t> component.</a:t>
            </a:r>
          </a:p>
          <a:p>
            <a:pPr>
              <a:spcBef>
                <a:spcPts val="600"/>
              </a:spcBef>
            </a:pPr>
            <a:r>
              <a:rPr lang="en-GB" sz="1200" dirty="0"/>
              <a:t>In </a:t>
            </a:r>
            <a:r>
              <a:rPr lang="en-GB" sz="1200" dirty="0" err="1"/>
              <a:t>tMap</a:t>
            </a:r>
            <a:r>
              <a:rPr lang="en-GB" sz="1200" dirty="0"/>
              <a:t> we can apply transformation to both source and output links.</a:t>
            </a:r>
          </a:p>
          <a:p>
            <a:pPr>
              <a:spcBef>
                <a:spcPts val="600"/>
              </a:spcBef>
            </a:pPr>
            <a:r>
              <a:rPr lang="en-GB" sz="1200" dirty="0"/>
              <a:t>In </a:t>
            </a:r>
            <a:r>
              <a:rPr lang="en-GB" sz="1200" dirty="0" err="1"/>
              <a:t>tMap</a:t>
            </a:r>
            <a:r>
              <a:rPr lang="en-GB" sz="1200" dirty="0"/>
              <a:t>, we can transform source column/fields and then apply filter on the transformed column. e.g. We can lookup data from other file based on source field and then apply filter condition to the lookup column which was not present earlier in the source data. </a:t>
            </a:r>
          </a:p>
          <a:p>
            <a:pPr>
              <a:spcBef>
                <a:spcPts val="600"/>
              </a:spcBef>
            </a:pPr>
            <a:r>
              <a:rPr lang="en-GB" sz="1200" dirty="0"/>
              <a:t>In </a:t>
            </a:r>
            <a:r>
              <a:rPr lang="en-GB" sz="1200" dirty="0" err="1"/>
              <a:t>tMap</a:t>
            </a:r>
            <a:r>
              <a:rPr lang="en-GB" sz="1200" dirty="0"/>
              <a:t> we can filter data from all the inputs links.</a:t>
            </a:r>
          </a:p>
          <a:p>
            <a:pPr>
              <a:spcBef>
                <a:spcPts val="600"/>
              </a:spcBef>
              <a:buNone/>
            </a:pPr>
            <a:r>
              <a:rPr lang="en-GB" sz="1200" b="1" u="sng" dirty="0" err="1"/>
              <a:t>tFilterRow</a:t>
            </a:r>
            <a:r>
              <a:rPr lang="en-GB" sz="1200" dirty="0"/>
              <a:t>:</a:t>
            </a:r>
          </a:p>
          <a:p>
            <a:pPr>
              <a:spcBef>
                <a:spcPts val="600"/>
              </a:spcBef>
            </a:pPr>
            <a:r>
              <a:rPr lang="en-GB" sz="1200" dirty="0"/>
              <a:t>Purpose of </a:t>
            </a:r>
            <a:r>
              <a:rPr lang="en-GB" sz="1200" dirty="0" err="1"/>
              <a:t>tFilterRow</a:t>
            </a:r>
            <a:r>
              <a:rPr lang="en-GB" sz="1200" dirty="0"/>
              <a:t> is to filter the source data based on condition on the source columns.</a:t>
            </a:r>
          </a:p>
          <a:p>
            <a:pPr>
              <a:spcBef>
                <a:spcPts val="600"/>
              </a:spcBef>
            </a:pPr>
            <a:r>
              <a:rPr lang="en-GB" sz="1200" dirty="0"/>
              <a:t>There can be only one source/input link to </a:t>
            </a:r>
            <a:r>
              <a:rPr lang="en-GB" sz="1200" b="1" dirty="0" err="1"/>
              <a:t>tFilterRow</a:t>
            </a:r>
            <a:r>
              <a:rPr lang="en-GB" sz="1200" b="1" dirty="0"/>
              <a:t> </a:t>
            </a:r>
            <a:r>
              <a:rPr lang="en-GB" sz="1200" dirty="0"/>
              <a:t>Component.</a:t>
            </a:r>
          </a:p>
          <a:p>
            <a:pPr>
              <a:spcBef>
                <a:spcPts val="600"/>
              </a:spcBef>
            </a:pPr>
            <a:r>
              <a:rPr lang="en-GB" sz="1200" dirty="0"/>
              <a:t>There can be only two output links to </a:t>
            </a:r>
            <a:r>
              <a:rPr lang="en-GB" sz="1200" dirty="0" err="1"/>
              <a:t>tFilterRow</a:t>
            </a:r>
            <a:r>
              <a:rPr lang="en-GB" sz="1200" dirty="0"/>
              <a:t> i.e. </a:t>
            </a:r>
            <a:r>
              <a:rPr lang="en-GB" sz="1200" b="1" dirty="0"/>
              <a:t>Filter </a:t>
            </a:r>
            <a:r>
              <a:rPr lang="en-GB" sz="1200" dirty="0"/>
              <a:t>(records that satisfy the filter condition) and </a:t>
            </a:r>
            <a:r>
              <a:rPr lang="en-GB" sz="1200" b="1" dirty="0"/>
              <a:t>Rejects </a:t>
            </a:r>
            <a:r>
              <a:rPr lang="en-GB" sz="1200" dirty="0"/>
              <a:t>(Records that fails the condition given in the component).</a:t>
            </a:r>
          </a:p>
          <a:p>
            <a:pPr>
              <a:spcBef>
                <a:spcPts val="600"/>
              </a:spcBef>
            </a:pPr>
            <a:r>
              <a:rPr lang="en-GB" sz="1200" dirty="0"/>
              <a:t>In </a:t>
            </a:r>
            <a:r>
              <a:rPr lang="en-GB" sz="1200" dirty="0" err="1"/>
              <a:t>tFilterRow</a:t>
            </a:r>
            <a:r>
              <a:rPr lang="en-GB" sz="1200" dirty="0"/>
              <a:t> we can only apply filter condition on </a:t>
            </a:r>
            <a:r>
              <a:rPr lang="en-GB" sz="1200" b="1" dirty="0"/>
              <a:t>source data columns</a:t>
            </a:r>
            <a:r>
              <a:rPr lang="en-GB" sz="1200" dirty="0"/>
              <a:t>.</a:t>
            </a:r>
          </a:p>
          <a:p>
            <a:pPr>
              <a:spcBef>
                <a:spcPts val="600"/>
              </a:spcBef>
            </a:pPr>
            <a:r>
              <a:rPr lang="en-GB" sz="1200" dirty="0"/>
              <a:t>In </a:t>
            </a:r>
            <a:r>
              <a:rPr lang="en-GB" sz="1200" dirty="0" err="1"/>
              <a:t>tFilterRow</a:t>
            </a:r>
            <a:r>
              <a:rPr lang="en-GB" sz="1200" dirty="0"/>
              <a:t> we can not lookup data hence can not apply filter on lookup fields.</a:t>
            </a:r>
          </a:p>
          <a:p>
            <a:pPr>
              <a:spcBef>
                <a:spcPts val="600"/>
              </a:spcBef>
            </a:pPr>
            <a:r>
              <a:rPr lang="en-GB" sz="1200" dirty="0"/>
              <a:t>In </a:t>
            </a:r>
            <a:r>
              <a:rPr lang="en-GB" sz="1200" dirty="0" err="1"/>
              <a:t>tFilterRow</a:t>
            </a:r>
            <a:r>
              <a:rPr lang="en-GB" sz="1200" dirty="0"/>
              <a:t> we can not have more than one input links so we can only apply filter condition on one link only.</a:t>
            </a:r>
          </a:p>
          <a:p>
            <a:pPr>
              <a:spcBef>
                <a:spcPts val="600"/>
              </a:spcBef>
              <a:buNone/>
            </a:pPr>
            <a:endParaRPr lang="en-IN" sz="1800" dirty="0">
              <a:latin typeface="+mj-lt"/>
            </a:endParaRPr>
          </a:p>
        </p:txBody>
      </p:sp>
      <p:sp>
        <p:nvSpPr>
          <p:cNvPr id="7" name="Rectangle 6"/>
          <p:cNvSpPr/>
          <p:nvPr/>
        </p:nvSpPr>
        <p:spPr>
          <a:xfrm>
            <a:off x="2195736" y="6608385"/>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154316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3602022" y="1882147"/>
            <a:ext cx="3453008" cy="1828800"/>
          </a:xfrm>
          <a:prstGeom prst="rect">
            <a:avLst/>
          </a:prstGeom>
          <a:noFill/>
          <a:ln w="12700">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GB" b="1" kern="0" dirty="0"/>
              <a:t>Questions?</a:t>
            </a:r>
            <a:endParaRPr lang="en-IN" b="1" kern="0" dirty="0"/>
          </a:p>
        </p:txBody>
      </p:sp>
      <p:sp>
        <p:nvSpPr>
          <p:cNvPr id="3" name="Rectangle 2"/>
          <p:cNvSpPr/>
          <p:nvPr/>
        </p:nvSpPr>
        <p:spPr>
          <a:xfrm>
            <a:off x="2195736" y="6608385"/>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t>Copyright © 2014 by Vikram Takkar. All Rights Reserved..</a:t>
            </a:r>
            <a:endParaRPr lang="en-IN" sz="1200" b="1" dirty="0"/>
          </a:p>
        </p:txBody>
      </p:sp>
    </p:spTree>
    <p:extLst>
      <p:ext uri="{BB962C8B-B14F-4D97-AF65-F5344CB8AC3E}">
        <p14:creationId xmlns:p14="http://schemas.microsoft.com/office/powerpoint/2010/main" val="263038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589247" y="1828"/>
            <a:ext cx="8229600" cy="566936"/>
          </a:xfrm>
        </p:spPr>
        <p:txBody>
          <a:bodyPr>
            <a:noAutofit/>
          </a:bodyPr>
          <a:lstStyle/>
          <a:p>
            <a:r>
              <a:rPr lang="en-GB" sz="4000" dirty="0"/>
              <a:t>Transforming Files using TOS</a:t>
            </a:r>
            <a:endParaRPr lang="en-IN" sz="4000" dirty="0"/>
          </a:p>
        </p:txBody>
      </p:sp>
      <p:sp>
        <p:nvSpPr>
          <p:cNvPr id="38" name="Content Placeholder 2"/>
          <p:cNvSpPr txBox="1">
            <a:spLocks/>
          </p:cNvSpPr>
          <p:nvPr/>
        </p:nvSpPr>
        <p:spPr>
          <a:xfrm>
            <a:off x="758212" y="568764"/>
            <a:ext cx="8229600" cy="5328592"/>
          </a:xfrm>
          <a:prstGeom prst="rect">
            <a:avLst/>
          </a:prstGeom>
        </p:spPr>
        <p:txBody>
          <a:bodyPr>
            <a:no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spcBef>
                <a:spcPts val="600"/>
              </a:spcBef>
              <a:spcAft>
                <a:spcPts val="600"/>
              </a:spcAft>
            </a:pPr>
            <a:r>
              <a:rPr lang="en-IN" sz="1200" kern="0" dirty="0"/>
              <a:t>Transforming Files:</a:t>
            </a:r>
          </a:p>
          <a:p>
            <a:pPr lvl="1">
              <a:spcBef>
                <a:spcPts val="600"/>
              </a:spcBef>
              <a:spcAft>
                <a:spcPts val="600"/>
              </a:spcAft>
            </a:pPr>
            <a:r>
              <a:rPr lang="en-IN" sz="1000" kern="0" dirty="0"/>
              <a:t>XML to CSV.</a:t>
            </a:r>
          </a:p>
          <a:p>
            <a:pPr lvl="1">
              <a:spcBef>
                <a:spcPts val="600"/>
              </a:spcBef>
              <a:spcAft>
                <a:spcPts val="600"/>
              </a:spcAft>
            </a:pPr>
            <a:r>
              <a:rPr lang="en-IN" sz="1000" kern="0" dirty="0"/>
              <a:t>CSV to XML.</a:t>
            </a:r>
          </a:p>
          <a:p>
            <a:pPr lvl="1">
              <a:spcBef>
                <a:spcPts val="600"/>
              </a:spcBef>
              <a:spcAft>
                <a:spcPts val="600"/>
              </a:spcAft>
            </a:pPr>
            <a:r>
              <a:rPr lang="en-IN" sz="1000" kern="0" dirty="0"/>
              <a:t>JSON to CSV.</a:t>
            </a:r>
          </a:p>
          <a:p>
            <a:pPr lvl="1">
              <a:spcBef>
                <a:spcPts val="600"/>
              </a:spcBef>
              <a:spcAft>
                <a:spcPts val="600"/>
              </a:spcAft>
            </a:pPr>
            <a:r>
              <a:rPr lang="en-IN" sz="1000" kern="0" dirty="0"/>
              <a:t>CSV to JSON.</a:t>
            </a:r>
          </a:p>
          <a:p>
            <a:pPr>
              <a:spcBef>
                <a:spcPts val="600"/>
              </a:spcBef>
              <a:spcAft>
                <a:spcPts val="600"/>
              </a:spcAft>
            </a:pPr>
            <a:r>
              <a:rPr lang="en-IN" sz="1200" kern="0" dirty="0"/>
              <a:t> Extracting data from </a:t>
            </a:r>
          </a:p>
          <a:p>
            <a:pPr lvl="1">
              <a:spcAft>
                <a:spcPts val="1000"/>
              </a:spcAft>
            </a:pPr>
            <a:r>
              <a:rPr lang="en-IN" sz="1100" kern="0" dirty="0"/>
              <a:t>Excel files having single work-sheet.</a:t>
            </a:r>
          </a:p>
          <a:p>
            <a:pPr lvl="1">
              <a:spcAft>
                <a:spcPts val="1000"/>
              </a:spcAft>
            </a:pPr>
            <a:r>
              <a:rPr lang="en-IN" sz="1100" kern="0" dirty="0"/>
              <a:t>Excel files having multiple sheets.</a:t>
            </a:r>
          </a:p>
          <a:p>
            <a:pPr lvl="1">
              <a:spcAft>
                <a:spcPts val="1000"/>
              </a:spcAft>
            </a:pPr>
            <a:r>
              <a:rPr lang="en-IN" sz="1100" kern="0" dirty="0"/>
              <a:t>Excel file with multiple work-sheets with different schema.</a:t>
            </a:r>
          </a:p>
          <a:p>
            <a:pPr>
              <a:spcBef>
                <a:spcPts val="600"/>
              </a:spcBef>
              <a:spcAft>
                <a:spcPts val="600"/>
              </a:spcAft>
            </a:pPr>
            <a:r>
              <a:rPr lang="en-IN" sz="1200" kern="0" dirty="0"/>
              <a:t> Working with multi-schema delimited files.</a:t>
            </a:r>
          </a:p>
          <a:p>
            <a:pPr>
              <a:spcBef>
                <a:spcPts val="600"/>
              </a:spcBef>
              <a:spcAft>
                <a:spcPts val="600"/>
              </a:spcAft>
            </a:pPr>
            <a:r>
              <a:rPr lang="en-IN" sz="1200" kern="0" dirty="0"/>
              <a:t> Performing lookup operations with </a:t>
            </a:r>
            <a:r>
              <a:rPr lang="en-IN" sz="1200" kern="0" dirty="0" err="1"/>
              <a:t>Talend</a:t>
            </a:r>
            <a:r>
              <a:rPr lang="en-IN" sz="1200" kern="0" dirty="0"/>
              <a:t> Open Studio</a:t>
            </a:r>
          </a:p>
          <a:p>
            <a:pPr>
              <a:spcBef>
                <a:spcPts val="600"/>
              </a:spcBef>
              <a:spcAft>
                <a:spcPts val="600"/>
              </a:spcAft>
            </a:pPr>
            <a:r>
              <a:rPr lang="en-IN" sz="1200" kern="0" dirty="0"/>
              <a:t> Different between </a:t>
            </a:r>
            <a:r>
              <a:rPr lang="en-IN" sz="1200" kern="0" dirty="0" err="1"/>
              <a:t>tMap</a:t>
            </a:r>
            <a:r>
              <a:rPr lang="en-IN" sz="1200" kern="0" dirty="0"/>
              <a:t> and </a:t>
            </a:r>
            <a:r>
              <a:rPr lang="en-IN" sz="1200" kern="0" dirty="0" err="1"/>
              <a:t>tJoin</a:t>
            </a:r>
            <a:r>
              <a:rPr lang="en-IN" sz="1200" kern="0" dirty="0"/>
              <a:t> components.</a:t>
            </a:r>
          </a:p>
          <a:p>
            <a:pPr>
              <a:spcBef>
                <a:spcPts val="600"/>
              </a:spcBef>
              <a:spcAft>
                <a:spcPts val="600"/>
              </a:spcAft>
            </a:pPr>
            <a:r>
              <a:rPr lang="en-IN" sz="1200" kern="0" dirty="0"/>
              <a:t> Different between </a:t>
            </a:r>
            <a:r>
              <a:rPr lang="en-IN" sz="1200" kern="0" dirty="0" err="1"/>
              <a:t>tMap</a:t>
            </a:r>
            <a:r>
              <a:rPr lang="en-IN" sz="1200" kern="0" dirty="0"/>
              <a:t> and </a:t>
            </a:r>
            <a:r>
              <a:rPr lang="en-IN" sz="1200" kern="0" dirty="0" err="1"/>
              <a:t>tFilterRow</a:t>
            </a:r>
            <a:r>
              <a:rPr lang="en-IN" sz="1200" kern="0" dirty="0"/>
              <a:t> components. </a:t>
            </a:r>
            <a:endParaRPr lang="en-IN" kern="0" dirty="0"/>
          </a:p>
        </p:txBody>
      </p:sp>
      <p:sp>
        <p:nvSpPr>
          <p:cNvPr id="39" name="Rectangle 38"/>
          <p:cNvSpPr/>
          <p:nvPr/>
        </p:nvSpPr>
        <p:spPr>
          <a:xfrm>
            <a:off x="2185797" y="5982220"/>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28502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31640" y="75456"/>
            <a:ext cx="5832648" cy="794352"/>
          </a:xfrm>
        </p:spPr>
        <p:txBody>
          <a:bodyPr>
            <a:noAutofit/>
          </a:bodyPr>
          <a:lstStyle/>
          <a:p>
            <a:pPr>
              <a:spcAft>
                <a:spcPts val="400"/>
              </a:spcAft>
            </a:pPr>
            <a:r>
              <a:rPr lang="en-IN" sz="4000" dirty="0"/>
              <a:t>Transforming XML to CSV.</a:t>
            </a:r>
          </a:p>
        </p:txBody>
      </p:sp>
      <p:sp>
        <p:nvSpPr>
          <p:cNvPr id="8" name="Content Placeholder 2"/>
          <p:cNvSpPr txBox="1">
            <a:spLocks/>
          </p:cNvSpPr>
          <p:nvPr/>
        </p:nvSpPr>
        <p:spPr>
          <a:xfrm>
            <a:off x="805475" y="1318050"/>
            <a:ext cx="8229600" cy="4695800"/>
          </a:xfrm>
          <a:prstGeom prst="rect">
            <a:avLst/>
          </a:prstGeom>
        </p:spPr>
        <p:txBody>
          <a:bodyPr>
            <a:normAutofit/>
          </a:bodyPr>
          <a:lst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pPr>
              <a:buFont typeface="Wingdings" charset="2"/>
              <a:buNone/>
            </a:pPr>
            <a:r>
              <a:rPr lang="en-IN" sz="2000" kern="0" dirty="0"/>
              <a:t>Lets create a </a:t>
            </a:r>
            <a:r>
              <a:rPr lang="en-IN" sz="2000" kern="0" dirty="0" err="1"/>
              <a:t>Talend</a:t>
            </a:r>
            <a:r>
              <a:rPr lang="en-IN" sz="2000" kern="0" dirty="0"/>
              <a:t> Job to Transform </a:t>
            </a:r>
            <a:r>
              <a:rPr lang="en-IN" sz="2000" b="1" i="1" kern="0" dirty="0">
                <a:solidFill>
                  <a:srgbClr val="FF0000"/>
                </a:solidFill>
              </a:rPr>
              <a:t>US_STATES.xml</a:t>
            </a:r>
            <a:r>
              <a:rPr lang="en-IN" sz="2000" kern="0" dirty="0"/>
              <a:t> and </a:t>
            </a:r>
            <a:r>
              <a:rPr lang="en-IN" sz="2000" b="1" i="1" kern="0" dirty="0">
                <a:solidFill>
                  <a:srgbClr val="FF0000"/>
                </a:solidFill>
              </a:rPr>
              <a:t>EMPLOYEE_MULTIPLE_NESTED_NODES.xml </a:t>
            </a:r>
            <a:r>
              <a:rPr lang="en-IN" sz="2000" kern="0" dirty="0"/>
              <a:t>files to respective CSV files.</a:t>
            </a:r>
          </a:p>
        </p:txBody>
      </p:sp>
      <p:pic>
        <p:nvPicPr>
          <p:cNvPr id="9" name="Picture 4"/>
          <p:cNvPicPr>
            <a:picLocks noChangeAspect="1" noChangeArrowheads="1"/>
          </p:cNvPicPr>
          <p:nvPr/>
        </p:nvPicPr>
        <p:blipFill>
          <a:blip r:embed="rId2" cstate="print"/>
          <a:srcRect/>
          <a:stretch>
            <a:fillRect/>
          </a:stretch>
        </p:blipFill>
        <p:spPr bwMode="auto">
          <a:xfrm>
            <a:off x="1954763" y="2452885"/>
            <a:ext cx="3933825" cy="838200"/>
          </a:xfrm>
          <a:prstGeom prst="rect">
            <a:avLst/>
          </a:prstGeom>
          <a:noFill/>
          <a:ln w="9525">
            <a:noFill/>
            <a:miter lim="800000"/>
            <a:headEnd/>
            <a:tailEnd/>
          </a:ln>
        </p:spPr>
      </p:pic>
      <p:sp>
        <p:nvSpPr>
          <p:cNvPr id="10" name="Rectangle 9"/>
          <p:cNvSpPr/>
          <p:nvPr/>
        </p:nvSpPr>
        <p:spPr>
          <a:xfrm>
            <a:off x="2195736" y="6608385"/>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55300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31640" y="11973"/>
            <a:ext cx="5832648" cy="794352"/>
          </a:xfrm>
        </p:spPr>
        <p:txBody>
          <a:bodyPr>
            <a:noAutofit/>
          </a:bodyPr>
          <a:lstStyle/>
          <a:p>
            <a:pPr>
              <a:spcAft>
                <a:spcPts val="400"/>
              </a:spcAft>
            </a:pPr>
            <a:r>
              <a:rPr lang="en-IN" sz="4000" dirty="0"/>
              <a:t>Transforming CSV to XML.</a:t>
            </a:r>
          </a:p>
        </p:txBody>
      </p:sp>
      <p:sp>
        <p:nvSpPr>
          <p:cNvPr id="9" name="Content Placeholder 2"/>
          <p:cNvSpPr>
            <a:spLocks noGrp="1"/>
          </p:cNvSpPr>
          <p:nvPr>
            <p:ph idx="1"/>
          </p:nvPr>
        </p:nvSpPr>
        <p:spPr>
          <a:xfrm>
            <a:off x="467544" y="1380125"/>
            <a:ext cx="8229600" cy="4623792"/>
          </a:xfrm>
        </p:spPr>
        <p:txBody>
          <a:bodyPr>
            <a:normAutofit/>
          </a:bodyPr>
          <a:lstStyle/>
          <a:p>
            <a:pPr>
              <a:buNone/>
            </a:pPr>
            <a:r>
              <a:rPr lang="en-IN" sz="2000" dirty="0"/>
              <a:t>Lets create a Talend Job to Transform </a:t>
            </a:r>
            <a:r>
              <a:rPr lang="en-IN" sz="2000" b="1" i="1" dirty="0">
                <a:solidFill>
                  <a:srgbClr val="FF0000"/>
                </a:solidFill>
              </a:rPr>
              <a:t>US_STATES_INPUT.csv</a:t>
            </a:r>
            <a:r>
              <a:rPr lang="en-IN" sz="2000" dirty="0"/>
              <a:t>  and </a:t>
            </a:r>
            <a:r>
              <a:rPr lang="en-IN" sz="2000" b="1" i="1" dirty="0">
                <a:solidFill>
                  <a:srgbClr val="FF0000"/>
                </a:solidFill>
              </a:rPr>
              <a:t>EMPLOYEE_MULTIPLE_NESTED_NODES.csv </a:t>
            </a:r>
            <a:r>
              <a:rPr lang="en-IN" sz="2000" dirty="0"/>
              <a:t>files to respective XML files.</a:t>
            </a:r>
          </a:p>
        </p:txBody>
      </p:sp>
      <p:pic>
        <p:nvPicPr>
          <p:cNvPr id="10" name="Picture 4"/>
          <p:cNvPicPr>
            <a:picLocks noChangeAspect="1" noChangeArrowheads="1"/>
          </p:cNvPicPr>
          <p:nvPr/>
        </p:nvPicPr>
        <p:blipFill>
          <a:blip r:embed="rId2" cstate="print"/>
          <a:srcRect/>
          <a:stretch>
            <a:fillRect/>
          </a:stretch>
        </p:blipFill>
        <p:spPr bwMode="auto">
          <a:xfrm>
            <a:off x="1619672" y="3468357"/>
            <a:ext cx="5162550" cy="885825"/>
          </a:xfrm>
          <a:prstGeom prst="rect">
            <a:avLst/>
          </a:prstGeom>
          <a:noFill/>
          <a:ln w="9525">
            <a:noFill/>
            <a:miter lim="800000"/>
            <a:headEnd/>
            <a:tailEnd/>
          </a:ln>
        </p:spPr>
      </p:pic>
      <p:sp>
        <p:nvSpPr>
          <p:cNvPr id="11" name="Rectangle 10"/>
          <p:cNvSpPr/>
          <p:nvPr/>
        </p:nvSpPr>
        <p:spPr>
          <a:xfrm>
            <a:off x="2195736" y="6071678"/>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29653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31640" y="11968"/>
            <a:ext cx="5832648" cy="794352"/>
          </a:xfrm>
        </p:spPr>
        <p:txBody>
          <a:bodyPr>
            <a:noAutofit/>
          </a:bodyPr>
          <a:lstStyle/>
          <a:p>
            <a:pPr>
              <a:spcAft>
                <a:spcPts val="400"/>
              </a:spcAft>
            </a:pPr>
            <a:r>
              <a:rPr lang="en-IN" sz="4000" dirty="0"/>
              <a:t>Transforming JSON to CSV.</a:t>
            </a:r>
          </a:p>
        </p:txBody>
      </p:sp>
      <p:sp>
        <p:nvSpPr>
          <p:cNvPr id="9" name="Content Placeholder 2"/>
          <p:cNvSpPr>
            <a:spLocks noGrp="1"/>
          </p:cNvSpPr>
          <p:nvPr>
            <p:ph idx="1"/>
          </p:nvPr>
        </p:nvSpPr>
        <p:spPr>
          <a:xfrm>
            <a:off x="467544" y="1524136"/>
            <a:ext cx="8229600" cy="4479776"/>
          </a:xfrm>
        </p:spPr>
        <p:txBody>
          <a:bodyPr>
            <a:normAutofit/>
          </a:bodyPr>
          <a:lstStyle/>
          <a:p>
            <a:pPr>
              <a:buNone/>
            </a:pPr>
            <a:r>
              <a:rPr lang="en-IN" sz="2000" dirty="0"/>
              <a:t>Lets create a Talend Job to Transform </a:t>
            </a:r>
            <a:r>
              <a:rPr lang="en-IN" sz="2000" b="1" i="1" dirty="0" err="1">
                <a:solidFill>
                  <a:srgbClr val="FF0000"/>
                </a:solidFill>
              </a:rPr>
              <a:t>EMPLOYEE_INPUT.json</a:t>
            </a:r>
            <a:r>
              <a:rPr lang="en-IN" sz="2000" dirty="0"/>
              <a:t>  to </a:t>
            </a:r>
            <a:r>
              <a:rPr lang="en-IN" sz="2000" b="1" i="1" dirty="0">
                <a:solidFill>
                  <a:srgbClr val="FF0000"/>
                </a:solidFill>
              </a:rPr>
              <a:t>EMPLOYEE_OUTPUT.csv</a:t>
            </a:r>
            <a:r>
              <a:rPr lang="en-IN" sz="2000" dirty="0"/>
              <a:t> delimited file.</a:t>
            </a:r>
          </a:p>
        </p:txBody>
      </p:sp>
      <p:pic>
        <p:nvPicPr>
          <p:cNvPr id="10" name="Picture 2"/>
          <p:cNvPicPr>
            <a:picLocks noChangeAspect="1" noChangeArrowheads="1"/>
          </p:cNvPicPr>
          <p:nvPr/>
        </p:nvPicPr>
        <p:blipFill>
          <a:blip r:embed="rId2" cstate="print"/>
          <a:srcRect/>
          <a:stretch>
            <a:fillRect/>
          </a:stretch>
        </p:blipFill>
        <p:spPr bwMode="auto">
          <a:xfrm>
            <a:off x="1403648" y="3180320"/>
            <a:ext cx="6096000" cy="942975"/>
          </a:xfrm>
          <a:prstGeom prst="rect">
            <a:avLst/>
          </a:prstGeom>
          <a:noFill/>
          <a:ln w="9525">
            <a:noFill/>
            <a:miter lim="800000"/>
            <a:headEnd/>
            <a:tailEnd/>
          </a:ln>
        </p:spPr>
      </p:pic>
      <p:sp>
        <p:nvSpPr>
          <p:cNvPr id="15" name="Rectangle 14"/>
          <p:cNvSpPr/>
          <p:nvPr/>
        </p:nvSpPr>
        <p:spPr>
          <a:xfrm>
            <a:off x="2195736" y="6071673"/>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1019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31640" y="2032"/>
            <a:ext cx="5832648" cy="794352"/>
          </a:xfrm>
        </p:spPr>
        <p:txBody>
          <a:bodyPr>
            <a:noAutofit/>
          </a:bodyPr>
          <a:lstStyle/>
          <a:p>
            <a:pPr>
              <a:spcAft>
                <a:spcPts val="400"/>
              </a:spcAft>
            </a:pPr>
            <a:r>
              <a:rPr lang="en-IN" sz="4000" dirty="0"/>
              <a:t>Transforming CSV to JSON.</a:t>
            </a:r>
          </a:p>
        </p:txBody>
      </p:sp>
      <p:sp>
        <p:nvSpPr>
          <p:cNvPr id="9" name="Content Placeholder 2"/>
          <p:cNvSpPr>
            <a:spLocks noGrp="1"/>
          </p:cNvSpPr>
          <p:nvPr>
            <p:ph idx="1"/>
          </p:nvPr>
        </p:nvSpPr>
        <p:spPr>
          <a:xfrm>
            <a:off x="467544" y="1442192"/>
            <a:ext cx="8229600" cy="4551784"/>
          </a:xfrm>
        </p:spPr>
        <p:txBody>
          <a:bodyPr>
            <a:normAutofit/>
          </a:bodyPr>
          <a:lstStyle/>
          <a:p>
            <a:pPr>
              <a:buNone/>
            </a:pPr>
            <a:r>
              <a:rPr lang="en-IN" sz="2000" dirty="0"/>
              <a:t>Lets create a Talend Job to Transform </a:t>
            </a:r>
            <a:r>
              <a:rPr lang="en-IN" sz="2000" b="1" i="1" dirty="0">
                <a:solidFill>
                  <a:srgbClr val="FF0000"/>
                </a:solidFill>
              </a:rPr>
              <a:t>EMPLOYEE_OUTPUT.csv </a:t>
            </a:r>
            <a:r>
              <a:rPr lang="en-IN" sz="2000" dirty="0"/>
              <a:t>that we have just created to </a:t>
            </a:r>
            <a:r>
              <a:rPr lang="en-IN" sz="2000" b="1" i="1" dirty="0" err="1">
                <a:solidFill>
                  <a:srgbClr val="FF0000"/>
                </a:solidFill>
              </a:rPr>
              <a:t>EMPLOYEE_OUTPUT.json</a:t>
            </a:r>
            <a:r>
              <a:rPr lang="en-IN" sz="2000" dirty="0"/>
              <a:t>  JSON file.</a:t>
            </a:r>
          </a:p>
        </p:txBody>
      </p:sp>
      <p:pic>
        <p:nvPicPr>
          <p:cNvPr id="10" name="Picture 2"/>
          <p:cNvPicPr>
            <a:picLocks noChangeAspect="1" noChangeArrowheads="1"/>
          </p:cNvPicPr>
          <p:nvPr/>
        </p:nvPicPr>
        <p:blipFill>
          <a:blip r:embed="rId2" cstate="print"/>
          <a:srcRect/>
          <a:stretch>
            <a:fillRect/>
          </a:stretch>
        </p:blipFill>
        <p:spPr bwMode="auto">
          <a:xfrm>
            <a:off x="1331640" y="2954360"/>
            <a:ext cx="6096000" cy="942975"/>
          </a:xfrm>
          <a:prstGeom prst="rect">
            <a:avLst/>
          </a:prstGeom>
          <a:noFill/>
          <a:ln w="9525">
            <a:noFill/>
            <a:miter lim="800000"/>
            <a:headEnd/>
            <a:tailEnd/>
          </a:ln>
        </p:spPr>
      </p:pic>
      <p:sp>
        <p:nvSpPr>
          <p:cNvPr id="11" name="Rectangle 10"/>
          <p:cNvSpPr/>
          <p:nvPr/>
        </p:nvSpPr>
        <p:spPr>
          <a:xfrm>
            <a:off x="2195736" y="6608385"/>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34401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9552" y="9335"/>
            <a:ext cx="8280920" cy="794352"/>
          </a:xfrm>
        </p:spPr>
        <p:txBody>
          <a:bodyPr>
            <a:noAutofit/>
          </a:bodyPr>
          <a:lstStyle/>
          <a:p>
            <a:pPr>
              <a:spcAft>
                <a:spcPts val="400"/>
              </a:spcAft>
            </a:pPr>
            <a:r>
              <a:rPr lang="en-IN" sz="3200" dirty="0"/>
              <a:t>Excel files having single &amp; Multiple work-sheet</a:t>
            </a:r>
          </a:p>
        </p:txBody>
      </p:sp>
      <p:sp>
        <p:nvSpPr>
          <p:cNvPr id="8" name="Content Placeholder 2"/>
          <p:cNvSpPr>
            <a:spLocks noGrp="1"/>
          </p:cNvSpPr>
          <p:nvPr>
            <p:ph idx="1"/>
          </p:nvPr>
        </p:nvSpPr>
        <p:spPr>
          <a:xfrm>
            <a:off x="467544" y="1233471"/>
            <a:ext cx="8229600" cy="4551784"/>
          </a:xfrm>
        </p:spPr>
        <p:txBody>
          <a:bodyPr>
            <a:normAutofit/>
          </a:bodyPr>
          <a:lstStyle/>
          <a:p>
            <a:pPr>
              <a:buNone/>
            </a:pPr>
            <a:r>
              <a:rPr lang="en-IN" sz="1800" dirty="0"/>
              <a:t>Lets create a Talend Job to Extract data from:</a:t>
            </a:r>
          </a:p>
          <a:p>
            <a:pPr>
              <a:buNone/>
            </a:pPr>
            <a:endParaRPr lang="en-IN" sz="1800" dirty="0"/>
          </a:p>
          <a:p>
            <a:pPr>
              <a:buNone/>
            </a:pPr>
            <a:r>
              <a:rPr lang="en-IN" sz="1800" i="1" dirty="0">
                <a:solidFill>
                  <a:srgbClr val="FF0000"/>
                </a:solidFill>
              </a:rPr>
              <a:t>EMPLOYEE_INPUT1.xlsx</a:t>
            </a:r>
            <a:r>
              <a:rPr lang="en-IN" sz="1800" dirty="0"/>
              <a:t> having single worksheet </a:t>
            </a:r>
          </a:p>
          <a:p>
            <a:pPr>
              <a:buNone/>
            </a:pPr>
            <a:r>
              <a:rPr lang="en-IN" sz="1800" i="1" dirty="0">
                <a:solidFill>
                  <a:srgbClr val="FF0000"/>
                </a:solidFill>
              </a:rPr>
              <a:t>JOBS_AVERAGE_SALARY_INPUT2.xls</a:t>
            </a:r>
            <a:r>
              <a:rPr lang="en-IN" sz="1800" dirty="0"/>
              <a:t> having multiple worksheet.</a:t>
            </a:r>
          </a:p>
        </p:txBody>
      </p:sp>
      <p:pic>
        <p:nvPicPr>
          <p:cNvPr id="9" name="Picture 3"/>
          <p:cNvPicPr>
            <a:picLocks noChangeAspect="1" noChangeArrowheads="1"/>
          </p:cNvPicPr>
          <p:nvPr/>
        </p:nvPicPr>
        <p:blipFill>
          <a:blip r:embed="rId2" cstate="print"/>
          <a:srcRect/>
          <a:stretch>
            <a:fillRect/>
          </a:stretch>
        </p:blipFill>
        <p:spPr bwMode="auto">
          <a:xfrm>
            <a:off x="2123728" y="3393711"/>
            <a:ext cx="4848225" cy="876300"/>
          </a:xfrm>
          <a:prstGeom prst="rect">
            <a:avLst/>
          </a:prstGeom>
          <a:noFill/>
          <a:ln w="9525">
            <a:noFill/>
            <a:miter lim="800000"/>
            <a:headEnd/>
            <a:tailEnd/>
          </a:ln>
        </p:spPr>
      </p:pic>
      <p:sp>
        <p:nvSpPr>
          <p:cNvPr id="10" name="Rectangle 9"/>
          <p:cNvSpPr/>
          <p:nvPr/>
        </p:nvSpPr>
        <p:spPr>
          <a:xfrm>
            <a:off x="2195736" y="5853016"/>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39811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
        <p:nvSpPr>
          <p:cNvPr id="4" name="Title 1"/>
          <p:cNvSpPr>
            <a:spLocks noGrp="1"/>
          </p:cNvSpPr>
          <p:nvPr>
            <p:ph type="title"/>
          </p:nvPr>
        </p:nvSpPr>
        <p:spPr>
          <a:xfrm>
            <a:off x="678698" y="1827"/>
            <a:ext cx="8280920" cy="936104"/>
          </a:xfrm>
        </p:spPr>
        <p:txBody>
          <a:bodyPr>
            <a:noAutofit/>
          </a:bodyPr>
          <a:lstStyle/>
          <a:p>
            <a:pPr>
              <a:spcAft>
                <a:spcPts val="400"/>
              </a:spcAft>
            </a:pPr>
            <a:r>
              <a:rPr lang="en-IN" sz="3200" dirty="0"/>
              <a:t>Excel files having Multiple work-sheet with different Schema</a:t>
            </a:r>
          </a:p>
        </p:txBody>
      </p:sp>
      <p:sp>
        <p:nvSpPr>
          <p:cNvPr id="5" name="Content Placeholder 2"/>
          <p:cNvSpPr>
            <a:spLocks noGrp="1"/>
          </p:cNvSpPr>
          <p:nvPr>
            <p:ph idx="1"/>
          </p:nvPr>
        </p:nvSpPr>
        <p:spPr>
          <a:xfrm>
            <a:off x="606690" y="1153955"/>
            <a:ext cx="8229600" cy="4551784"/>
          </a:xfrm>
        </p:spPr>
        <p:txBody>
          <a:bodyPr>
            <a:normAutofit/>
          </a:bodyPr>
          <a:lstStyle/>
          <a:p>
            <a:pPr>
              <a:buNone/>
            </a:pPr>
            <a:r>
              <a:rPr lang="en-IN" sz="1800" dirty="0"/>
              <a:t>Lets create a Talend Job to Extract data from </a:t>
            </a:r>
            <a:r>
              <a:rPr lang="en-IN" sz="1800" i="1" dirty="0">
                <a:solidFill>
                  <a:srgbClr val="FF0000"/>
                </a:solidFill>
              </a:rPr>
              <a:t>EMPLOYEE_DEPARTMENT_INPUT3.xlsx</a:t>
            </a:r>
            <a:r>
              <a:rPr lang="en-IN" sz="1800" dirty="0"/>
              <a:t> having multiple worksheet with different schema.</a:t>
            </a:r>
          </a:p>
        </p:txBody>
      </p:sp>
      <p:pic>
        <p:nvPicPr>
          <p:cNvPr id="6" name="Picture 2"/>
          <p:cNvPicPr>
            <a:picLocks noChangeAspect="1" noChangeArrowheads="1"/>
          </p:cNvPicPr>
          <p:nvPr/>
        </p:nvPicPr>
        <p:blipFill>
          <a:blip r:embed="rId2" cstate="print"/>
          <a:srcRect/>
          <a:stretch>
            <a:fillRect/>
          </a:stretch>
        </p:blipFill>
        <p:spPr bwMode="auto">
          <a:xfrm>
            <a:off x="2406890" y="2594115"/>
            <a:ext cx="4267200" cy="2133600"/>
          </a:xfrm>
          <a:prstGeom prst="rect">
            <a:avLst/>
          </a:prstGeom>
          <a:noFill/>
          <a:ln w="9525">
            <a:noFill/>
            <a:miter lim="800000"/>
            <a:headEnd/>
            <a:tailEnd/>
          </a:ln>
        </p:spPr>
      </p:pic>
      <p:sp>
        <p:nvSpPr>
          <p:cNvPr id="7" name="Rectangle 6"/>
          <p:cNvSpPr/>
          <p:nvPr/>
        </p:nvSpPr>
        <p:spPr>
          <a:xfrm>
            <a:off x="2334882" y="5773500"/>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283834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89" y="1831"/>
            <a:ext cx="8280920" cy="936104"/>
          </a:xfrm>
        </p:spPr>
        <p:txBody>
          <a:bodyPr>
            <a:noAutofit/>
          </a:bodyPr>
          <a:lstStyle/>
          <a:p>
            <a:pPr>
              <a:spcAft>
                <a:spcPts val="400"/>
              </a:spcAft>
            </a:pPr>
            <a:r>
              <a:rPr lang="en-IN" sz="3200" dirty="0"/>
              <a:t>Working with Multi schema Delimited files</a:t>
            </a:r>
          </a:p>
        </p:txBody>
      </p:sp>
      <p:sp>
        <p:nvSpPr>
          <p:cNvPr id="3" name="Content Placeholder 2"/>
          <p:cNvSpPr>
            <a:spLocks noGrp="1"/>
          </p:cNvSpPr>
          <p:nvPr>
            <p:ph idx="1"/>
          </p:nvPr>
        </p:nvSpPr>
        <p:spPr>
          <a:xfrm>
            <a:off x="706081" y="686823"/>
            <a:ext cx="8229600" cy="4551784"/>
          </a:xfrm>
        </p:spPr>
        <p:txBody>
          <a:bodyPr>
            <a:normAutofit/>
          </a:bodyPr>
          <a:lstStyle/>
          <a:p>
            <a:pPr>
              <a:buNone/>
            </a:pPr>
            <a:r>
              <a:rPr lang="en-IN" sz="1800" dirty="0"/>
              <a:t>Lets create a Talend Job to Extract data from </a:t>
            </a:r>
            <a:r>
              <a:rPr lang="en-IN" sz="1800" i="1" dirty="0">
                <a:solidFill>
                  <a:srgbClr val="FF0000"/>
                </a:solidFill>
              </a:rPr>
              <a:t>MultiSchema_INPUT.csv </a:t>
            </a:r>
            <a:r>
              <a:rPr lang="en-IN" sz="1800" dirty="0"/>
              <a:t>having multiple  schema in single file.</a:t>
            </a:r>
          </a:p>
        </p:txBody>
      </p:sp>
      <p:pic>
        <p:nvPicPr>
          <p:cNvPr id="4" name="Picture 2"/>
          <p:cNvPicPr>
            <a:picLocks noChangeAspect="1" noChangeArrowheads="1"/>
          </p:cNvPicPr>
          <p:nvPr/>
        </p:nvPicPr>
        <p:blipFill>
          <a:blip r:embed="rId2" cstate="print"/>
          <a:srcRect/>
          <a:stretch>
            <a:fillRect/>
          </a:stretch>
        </p:blipFill>
        <p:spPr bwMode="auto">
          <a:xfrm>
            <a:off x="922105" y="1406696"/>
            <a:ext cx="3648075" cy="3362325"/>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5674633" y="1982760"/>
            <a:ext cx="3038475" cy="2228850"/>
          </a:xfrm>
          <a:prstGeom prst="rect">
            <a:avLst/>
          </a:prstGeom>
          <a:noFill/>
          <a:ln w="9525">
            <a:noFill/>
            <a:miter lim="800000"/>
            <a:headEnd/>
            <a:tailEnd/>
          </a:ln>
        </p:spPr>
      </p:pic>
      <p:sp>
        <p:nvSpPr>
          <p:cNvPr id="6" name="Rectangle 5"/>
          <p:cNvSpPr/>
          <p:nvPr/>
        </p:nvSpPr>
        <p:spPr>
          <a:xfrm>
            <a:off x="2434273" y="5773504"/>
            <a:ext cx="4752528"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320108116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7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89803"/>
          </a:srgbClr>
        </a:solidFill>
        <a:ln>
          <a:noFill/>
        </a:ln>
        <a:extLst/>
      </a:spPr>
      <a:bodyPr/>
      <a:lstStyle>
        <a:defPPr algn="l">
          <a:defRPr sz="1800" b="1">
            <a:solidFill>
              <a:srgbClr val="FFCB05"/>
            </a:solidFill>
            <a:latin typeface="Calibri" pitchFamily="34" charset="0"/>
            <a:ea typeface="+mn-ea"/>
            <a:cs typeface="Calibri"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ath xmlns="15b50f1c-fe35-411b-97c8-2d455c688f70">Competence - Technology Competence - Data Appliances</Path>
    <Industry xmlns="8106f984-e4b1-4b7b-87ad-03bde39b99bc">ALL</Industry>
    <Type_x0020_of_x0020_Project xmlns="8106f984-e4b1-4b7b-87ad-03bde39b99bc">ALL</Type_x0020_of_x0020_Project>
    <Technology xmlns="8106f984-e4b1-4b7b-87ad-03bde39b99bc">
      <Value>MongoDB</Value>
    </Technology>
    <Service_x0020_Offerings xmlns="8106f984-e4b1-4b7b-87ad-03bde39b99bc">
      <Value>Data Warehouse / Data appliances</Value>
      <Value>Big data</Value>
    </Service_x0020_Offerings>
    <Type_x0020_of_x0020_Content xmlns="8106f984-e4b1-4b7b-87ad-03bde39b99bc">
      <Value>Technology Capability / Competence</Value>
    </Type_x0020_of_x0020_Cont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D0D4CB51882E44822A7987C79C32DA" ma:contentTypeVersion="9" ma:contentTypeDescription="Create a new document." ma:contentTypeScope="" ma:versionID="268d7d5dd9b2c3741d2ad41b627c3cf9">
  <xsd:schema xmlns:xsd="http://www.w3.org/2001/XMLSchema" xmlns:xs="http://www.w3.org/2001/XMLSchema" xmlns:p="http://schemas.microsoft.com/office/2006/metadata/properties" xmlns:ns2="15b50f1c-fe35-411b-97c8-2d455c688f70" xmlns:ns3="8106f984-e4b1-4b7b-87ad-03bde39b99bc" targetNamespace="http://schemas.microsoft.com/office/2006/metadata/properties" ma:root="true" ma:fieldsID="7f567a18660022c5d3520c936c61ac57" ns2:_="" ns3:_="">
    <xsd:import namespace="15b50f1c-fe35-411b-97c8-2d455c688f70"/>
    <xsd:import namespace="8106f984-e4b1-4b7b-87ad-03bde39b99bc"/>
    <xsd:element name="properties">
      <xsd:complexType>
        <xsd:sequence>
          <xsd:element name="documentManagement">
            <xsd:complexType>
              <xsd:all>
                <xsd:element ref="ns2:Path" minOccurs="0"/>
                <xsd:element ref="ns3:Industry" minOccurs="0"/>
                <xsd:element ref="ns3:Technology" minOccurs="0"/>
                <xsd:element ref="ns3:Type_x0020_of_x0020_Project" minOccurs="0"/>
                <xsd:element ref="ns3:Service_x0020_Offerings" minOccurs="0"/>
                <xsd:element ref="ns3:Type_x0020_of_x0020_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50f1c-fe35-411b-97c8-2d455c688f70" elementFormDefault="qualified">
    <xsd:import namespace="http://schemas.microsoft.com/office/2006/documentManagement/types"/>
    <xsd:import namespace="http://schemas.microsoft.com/office/infopath/2007/PartnerControls"/>
    <xsd:element name="Path" ma:index="8" nillable="true" ma:displayName="Path" ma:internalName="Pat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06f984-e4b1-4b7b-87ad-03bde39b99bc" elementFormDefault="qualified">
    <xsd:import namespace="http://schemas.microsoft.com/office/2006/documentManagement/types"/>
    <xsd:import namespace="http://schemas.microsoft.com/office/infopath/2007/PartnerControls"/>
    <xsd:element name="Industry" ma:index="9" nillable="true" ma:displayName="Industry" ma:default="CPG / Retail / Pharmaceuticals / Life science" ma:format="Dropdown" ma:internalName="Industry">
      <xsd:simpleType>
        <xsd:restriction base="dms:Choice">
          <xsd:enumeration value="CPG / Retail / Pharmaceuticals / Life science"/>
          <xsd:enumeration value="Media and Entertainment"/>
          <xsd:enumeration value="Banking and Financial Services"/>
          <xsd:enumeration value="Insurance"/>
          <xsd:enumeration value="Oil and Gas"/>
          <xsd:enumeration value="Manufacturing"/>
          <xsd:enumeration value="Governmental Organizations"/>
          <xsd:enumeration value="Utilities"/>
          <xsd:enumeration value="ALL"/>
        </xsd:restriction>
      </xsd:simpleType>
    </xsd:element>
    <xsd:element name="Technology" ma:index="10" nillable="true" ma:displayName="Technology" ma:default="Ab Initio" ma:internalName="Technology">
      <xsd:complexType>
        <xsd:complexContent>
          <xsd:extension base="dms:MultiChoice">
            <xsd:sequence>
              <xsd:element name="Value" maxOccurs="unbounded" minOccurs="0" nillable="true">
                <xsd:simpleType>
                  <xsd:restriction base="dms:Choice">
                    <xsd:enumeration value="Ab Initio"/>
                    <xsd:enumeration value="Actuate / BIRT"/>
                    <xsd:enumeration value="AWS RedShift"/>
                    <xsd:enumeration value="Cloudera"/>
                    <xsd:enumeration value="Cognos"/>
                    <xsd:enumeration value="Cognos TM1"/>
                    <xsd:enumeration value="Crystal Reports"/>
                    <xsd:enumeration value="Hadoop"/>
                    <xsd:enumeration value="Hbase"/>
                    <xsd:enumeration value="Hortonworks"/>
                    <xsd:enumeration value="Hyperion"/>
                    <xsd:enumeration value="IBM Infosphere DataStage"/>
                    <xsd:enumeration value="IBM Netezza"/>
                    <xsd:enumeration value="Informatica"/>
                    <xsd:enumeration value="Kafka"/>
                    <xsd:enumeration value="Khalix LongView"/>
                    <xsd:enumeration value="Lexis Nexis HPCC"/>
                    <xsd:enumeration value="MapR"/>
                    <xsd:enumeration value="Microsoft Azure"/>
                    <xsd:enumeration value="Microsoft PowerBI"/>
                    <xsd:enumeration value="Microsoft SQL"/>
                    <xsd:enumeration value="Microsoft SSAS"/>
                    <xsd:enumeration value="Microsoft SSIS"/>
                    <xsd:enumeration value="Microsoft SSRS"/>
                    <xsd:enumeration value="Microstrategy"/>
                    <xsd:enumeration value="MongoDB"/>
                    <xsd:enumeration value="Mosaic Decisions"/>
                    <xsd:enumeration value="Oracle"/>
                    <xsd:enumeration value="Oracle OBIEE"/>
                    <xsd:enumeration value="Python"/>
                    <xsd:enumeration value="QlikSense"/>
                    <xsd:enumeration value="QlikView"/>
                    <xsd:enumeration value="R"/>
                    <xsd:enumeration value="Reltio"/>
                    <xsd:enumeration value="Riversand"/>
                    <xsd:enumeration value="SAP Business Objects"/>
                    <xsd:enumeration value="SAP DI"/>
                    <xsd:enumeration value="SAP HANA"/>
                    <xsd:enumeration value="SAS BI Dashboard"/>
                    <xsd:enumeration value="SAS E Miner"/>
                    <xsd:enumeration value="SAS Enterprise Guide"/>
                    <xsd:enumeration value="SAS Information Map Studio"/>
                    <xsd:enumeration value="SAS Macros"/>
                    <xsd:enumeration value="SAS Web Report Studio"/>
                    <xsd:enumeration value="SolR"/>
                    <xsd:enumeration value="Spark"/>
                    <xsd:enumeration value="Splunk"/>
                    <xsd:enumeration value="SPSS"/>
                    <xsd:enumeration value="Sqoop"/>
                    <xsd:enumeration value="Tableau"/>
                    <xsd:enumeration value="TalenD"/>
                    <xsd:enumeration value="Teradata"/>
                    <xsd:enumeration value="Tibco Spotfire"/>
                    <xsd:enumeration value="Others"/>
                  </xsd:restriction>
                </xsd:simpleType>
              </xsd:element>
            </xsd:sequence>
          </xsd:extension>
        </xsd:complexContent>
      </xsd:complexType>
    </xsd:element>
    <xsd:element name="Type_x0020_of_x0020_Project" ma:index="11" nillable="true" ma:displayName="Type of Project" ma:default="Development" ma:format="Dropdown" ma:internalName="Type_x0020_of_x0020_Project">
      <xsd:simpleType>
        <xsd:restriction base="dms:Choice">
          <xsd:enumeration value="Development"/>
          <xsd:enumeration value="Support and Maintenance"/>
          <xsd:enumeration value="Development and Maintenance"/>
          <xsd:enumeration value="Consulting"/>
          <xsd:enumeration value="ALL"/>
        </xsd:restriction>
      </xsd:simpleType>
    </xsd:element>
    <xsd:element name="Service_x0020_Offerings" ma:index="12" nillable="true" ma:displayName="Service Offerings" ma:default="Data Warehouse / Data appliances" ma:internalName="Service_x0020_Offerings">
      <xsd:complexType>
        <xsd:complexContent>
          <xsd:extension base="dms:MultiChoice">
            <xsd:sequence>
              <xsd:element name="Value" maxOccurs="unbounded" minOccurs="0" nillable="true">
                <xsd:simpleType>
                  <xsd:restriction base="dms:Choice">
                    <xsd:enumeration value="Data Warehouse / Data appliances"/>
                    <xsd:enumeration value="MDM"/>
                    <xsd:enumeration value="Business Intelligence / Reporting"/>
                    <xsd:enumeration value="Advanced Analytics"/>
                    <xsd:enumeration value="Big data"/>
                    <xsd:enumeration value="Mosaic Decisions"/>
                    <xsd:enumeration value="ALL"/>
                  </xsd:restriction>
                </xsd:simpleType>
              </xsd:element>
            </xsd:sequence>
          </xsd:extension>
        </xsd:complexContent>
      </xsd:complexType>
    </xsd:element>
    <xsd:element name="Type_x0020_of_x0020_Content" ma:index="13" nillable="true" ma:displayName="Type of Content" ma:default="Technology Capability / Competence" ma:internalName="Type_x0020_of_x0020_Content">
      <xsd:complexType>
        <xsd:complexContent>
          <xsd:extension base="dms:MultiChoice">
            <xsd:sequence>
              <xsd:element name="Value" maxOccurs="unbounded" minOccurs="0" nillable="true">
                <xsd:simpleType>
                  <xsd:restriction base="dms:Choice">
                    <xsd:enumeration value="Technology Capability / Competence"/>
                    <xsd:enumeration value="Domain Capability / Competence"/>
                    <xsd:enumeration value="Client Deck"/>
                    <xsd:enumeration value="Client Visit"/>
                    <xsd:enumeration value="RFP / RFI / PoC"/>
                    <xsd:enumeration value="Case Study"/>
                    <xsd:enumeration value="Analyst Response"/>
                    <xsd:enumeration value="Consulting ToolKit"/>
                    <xsd:enumeration value="Market Research"/>
                    <xsd:enumeration value="Brochure / Flyer / Marketing / Standee"/>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59248-63FA-4C6E-A37D-96FF4426E5C5}">
  <ds:schemaRef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15b50f1c-fe35-411b-97c8-2d455c688f70"/>
    <ds:schemaRef ds:uri="http://schemas.microsoft.com/office/infopath/2007/PartnerControls"/>
    <ds:schemaRef ds:uri="http://schemas.openxmlformats.org/package/2006/metadata/core-properties"/>
    <ds:schemaRef ds:uri="8106f984-e4b1-4b7b-87ad-03bde39b99bc"/>
    <ds:schemaRef ds:uri="http://purl.org/dc/elements/1.1/"/>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4F1D9F50-BEF4-477C-8D40-0C7413F8FF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50f1c-fe35-411b-97c8-2d455c688f70"/>
    <ds:schemaRef ds:uri="8106f984-e4b1-4b7b-87ad-03bde39b9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27373</TotalTime>
  <Words>478</Words>
  <Application>Microsoft Office PowerPoint</Application>
  <PresentationFormat>On-screen Show (16:9)</PresentationFormat>
  <Paragraphs>67</Paragraphs>
  <Slides>13</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13</vt:i4>
      </vt:variant>
    </vt:vector>
  </HeadingPairs>
  <TitlesOfParts>
    <vt:vector size="26" baseType="lpstr">
      <vt:lpstr>Arial</vt:lpstr>
      <vt:lpstr>Calibri Light</vt:lpstr>
      <vt:lpstr>Geneva</vt:lpstr>
      <vt:lpstr>STKaiti</vt:lpstr>
      <vt:lpstr>Symbol</vt:lpstr>
      <vt:lpstr>Trebuchet MS</vt:lpstr>
      <vt:lpstr>Wingdings</vt:lpstr>
      <vt:lpstr>ヒラギノ角ゴ Pro W3</vt:lpstr>
      <vt:lpstr>L&amp;T Infotech</vt:lpstr>
      <vt:lpstr>Custom Design</vt:lpstr>
      <vt:lpstr>3_L&amp;T Infotech</vt:lpstr>
      <vt:lpstr>7_L&amp;T Infotech</vt:lpstr>
      <vt:lpstr>1_L&amp;T Infotech</vt:lpstr>
      <vt:lpstr>Transforming Files using Talend Open Studio</vt:lpstr>
      <vt:lpstr>Transforming Files using TOS</vt:lpstr>
      <vt:lpstr>Transforming XML to CSV.</vt:lpstr>
      <vt:lpstr>Transforming CSV to XML.</vt:lpstr>
      <vt:lpstr>Transforming JSON to CSV.</vt:lpstr>
      <vt:lpstr>Transforming CSV to JSON.</vt:lpstr>
      <vt:lpstr>Excel files having single &amp; Multiple work-sheet</vt:lpstr>
      <vt:lpstr>Excel files having Multiple work-sheet with different Schema</vt:lpstr>
      <vt:lpstr>Working with Multi schema Delimited files</vt:lpstr>
      <vt:lpstr>Difference between tMap and tJoin</vt:lpstr>
      <vt:lpstr>Difference between tMap and tFilterRow</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Competence - No SQL data base</dc:title>
  <dc:creator>Rowsell, Karen [CCC-OT_OP]</dc:creator>
  <cp:lastModifiedBy>Yogesh Shinde</cp:lastModifiedBy>
  <cp:revision>2087</cp:revision>
  <cp:lastPrinted>2015-11-28T12:28:20Z</cp:lastPrinted>
  <dcterms:created xsi:type="dcterms:W3CDTF">2007-05-25T22:38:05Z</dcterms:created>
  <dcterms:modified xsi:type="dcterms:W3CDTF">2018-02-16T10:18:56Z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0x01010016D0D4CB51882E44822A7987C79C32DA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