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5"/>
  </p:notesMasterIdLst>
  <p:handoutMasterIdLst>
    <p:handoutMasterId r:id="rId26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7" r:id="rId19"/>
    <p:sldId id="328" r:id="rId20"/>
    <p:sldId id="329" r:id="rId21"/>
    <p:sldId id="323" r:id="rId22"/>
    <p:sldId id="330" r:id="rId23"/>
    <p:sldId id="269" r:id="rId2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5055" autoAdjust="0"/>
  </p:normalViewPr>
  <p:slideViewPr>
    <p:cSldViewPr snapToGrid="0">
      <p:cViewPr varScale="1">
        <p:scale>
          <a:sx n="81" d="100"/>
          <a:sy n="81" d="100"/>
        </p:scale>
        <p:origin x="105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8" y="4249277"/>
            <a:ext cx="4108862" cy="5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  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6244" y="1718047"/>
            <a:ext cx="5082208" cy="94563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Filtering, Sorting, and Other Processing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8" y="28665"/>
            <a:ext cx="7977878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400" dirty="0"/>
              <a:t>Extracting delimited fields (tExtractDelimitedFields)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97" y="544309"/>
            <a:ext cx="8229600" cy="557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Converts s</a:t>
            </a:r>
            <a:r>
              <a:rPr lang="en-GB" dirty="0">
                <a:latin typeface="Arial" pitchFamily="34" charset="0"/>
                <a:cs typeface="Arial" pitchFamily="34" charset="0"/>
              </a:rPr>
              <a:t>ingle column into multiple columns in Talend</a:t>
            </a:r>
            <a:r>
              <a:rPr lang="en-GB" sz="1200" dirty="0"/>
              <a:t> 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821" y="1069898"/>
            <a:ext cx="468052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845" y="2659804"/>
            <a:ext cx="446449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397" y="853874"/>
            <a:ext cx="1552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397" y="1069898"/>
            <a:ext cx="3456384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381" y="2515788"/>
            <a:ext cx="17145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381" y="2803820"/>
            <a:ext cx="403244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4" y="0"/>
            <a:ext cx="8568952" cy="506320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400" dirty="0"/>
              <a:t>Extracting Sample rows (</a:t>
            </a:r>
            <a:r>
              <a:rPr lang="en-IN" sz="2400" dirty="0" err="1"/>
              <a:t>tSampleRow</a:t>
            </a:r>
            <a:r>
              <a:rPr lang="en-IN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445873"/>
            <a:ext cx="822960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err="1">
                <a:latin typeface="Arial" pitchFamily="34" charset="0"/>
                <a:cs typeface="Arial" pitchFamily="34" charset="0"/>
              </a:rPr>
              <a:t>tSampleRow</a:t>
            </a:r>
            <a:r>
              <a:rPr lang="en-GB" dirty="0">
                <a:latin typeface="Arial" pitchFamily="34" charset="0"/>
                <a:cs typeface="Arial" pitchFamily="34" charset="0"/>
              </a:rPr>
              <a:t> filters rows according to line numbers.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436" y="812084"/>
            <a:ext cx="38884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015" y="2032248"/>
            <a:ext cx="4608512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0559" y="2104256"/>
            <a:ext cx="3744416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4887" y="23092"/>
            <a:ext cx="3319670" cy="493743"/>
          </a:xfrm>
        </p:spPr>
        <p:txBody>
          <a:bodyPr/>
          <a:lstStyle/>
          <a:p>
            <a:r>
              <a:rPr lang="en-IN" dirty="0" err="1"/>
              <a:t>tSortRow</a:t>
            </a:r>
            <a:endParaRPr lang="en-IN" dirty="0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89554" y="516835"/>
            <a:ext cx="8229600" cy="516835"/>
          </a:xfrm>
        </p:spPr>
        <p:txBody>
          <a:bodyPr/>
          <a:lstStyle/>
          <a:p>
            <a:r>
              <a:rPr lang="en-IN" dirty="0"/>
              <a:t>Its help the data to sort in </a:t>
            </a:r>
            <a:r>
              <a:rPr lang="en-IN" dirty="0" err="1"/>
              <a:t>asc</a:t>
            </a:r>
            <a:r>
              <a:rPr lang="en-IN" dirty="0"/>
              <a:t> or </a:t>
            </a:r>
            <a:r>
              <a:rPr lang="en-IN" dirty="0" err="1"/>
              <a:t>desc</a:t>
            </a:r>
            <a:r>
              <a:rPr lang="en-IN" dirty="0"/>
              <a:t> order.</a:t>
            </a:r>
          </a:p>
          <a:p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5" y="1079932"/>
            <a:ext cx="1876425" cy="1181100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83" y="1010578"/>
            <a:ext cx="4906491" cy="1581522"/>
          </a:xfrm>
          <a:prstGeom prst="rect">
            <a:avLst/>
          </a:prstGeom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03" y="2959898"/>
            <a:ext cx="2162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785191" y="129209"/>
            <a:ext cx="8229600" cy="1143000"/>
          </a:xfrm>
        </p:spPr>
        <p:txBody>
          <a:bodyPr/>
          <a:lstStyle/>
          <a:p>
            <a:r>
              <a:rPr lang="en-IN" dirty="0" err="1"/>
              <a:t>tExternalSortRow</a:t>
            </a:r>
            <a:endParaRPr lang="en-IN" dirty="0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785191" y="1360601"/>
            <a:ext cx="8229600" cy="2106994"/>
          </a:xfrm>
        </p:spPr>
        <p:txBody>
          <a:bodyPr/>
          <a:lstStyle/>
          <a:p>
            <a:r>
              <a:rPr lang="en-US" dirty="0"/>
              <a:t> Uses an external sort application to sort input data based on one or several columns, by sort type  </a:t>
            </a:r>
            <a:br>
              <a:rPr lang="en-US" dirty="0"/>
            </a:br>
            <a:r>
              <a:rPr lang="en-US" dirty="0"/>
              <a:t> and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564078" y="86571"/>
            <a:ext cx="2119745" cy="447819"/>
          </a:xfrm>
        </p:spPr>
        <p:txBody>
          <a:bodyPr/>
          <a:lstStyle/>
          <a:p>
            <a:r>
              <a:rPr lang="en-IN" dirty="0" err="1"/>
              <a:t>tJoin</a:t>
            </a:r>
            <a:endParaRPr lang="en-IN" dirty="0"/>
          </a:p>
        </p:txBody>
      </p:sp>
      <p:sp>
        <p:nvSpPr>
          <p:cNvPr id="5" name="Content Placeholder 4">
            <a:extLst/>
          </p:cNvPr>
          <p:cNvSpPr>
            <a:spLocks noGrp="1"/>
          </p:cNvSpPr>
          <p:nvPr>
            <p:ph idx="1"/>
          </p:nvPr>
        </p:nvSpPr>
        <p:spPr>
          <a:xfrm>
            <a:off x="564078" y="616923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b="1" dirty="0"/>
              <a:t>   </a:t>
            </a:r>
            <a:r>
              <a:rPr lang="en-US" sz="2000" b="1" dirty="0" err="1"/>
              <a:t>tJoin</a:t>
            </a:r>
            <a:r>
              <a:rPr lang="en-US" sz="2000" dirty="0"/>
              <a:t> joins two tables by doing an exact match on several columns. It </a:t>
            </a:r>
            <a:br>
              <a:rPr lang="en-US" sz="2000" dirty="0"/>
            </a:br>
            <a:r>
              <a:rPr lang="en-US" sz="2000" dirty="0"/>
              <a:t>   compares columns from the main flow with reference columns from the </a:t>
            </a:r>
            <a:br>
              <a:rPr lang="en-US" sz="2000" dirty="0"/>
            </a:br>
            <a:r>
              <a:rPr lang="en-US" sz="2000" dirty="0"/>
              <a:t>   lookup flow and outputs the main flow data and/or the rejected data.</a:t>
            </a:r>
          </a:p>
        </p:txBody>
      </p:sp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4" y="1706156"/>
            <a:ext cx="3528392" cy="2676525"/>
          </a:xfrm>
          <a:prstGeom prst="rect">
            <a:avLst/>
          </a:prstGeom>
        </p:spPr>
      </p:pic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32" y="1706156"/>
            <a:ext cx="3528392" cy="27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655401" y="2100808"/>
            <a:ext cx="1689182" cy="463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776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78" y="0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b="1" dirty="0"/>
              <a:t>Filtering, Sorting, and Other Processing Techniques</a:t>
            </a:r>
            <a:endParaRPr lang="en-IN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88435" y="571500"/>
            <a:ext cx="5168348" cy="4389120"/>
          </a:xfrm>
          <a:prstGeom prst="rect">
            <a:avLst/>
          </a:prstGeom>
        </p:spPr>
        <p:txBody>
          <a:bodyPr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endParaRPr lang="en-IN" sz="1200" kern="0" dirty="0"/>
          </a:p>
          <a:p>
            <a:pPr>
              <a:spcAft>
                <a:spcPts val="400"/>
              </a:spcAft>
            </a:pPr>
            <a:r>
              <a:rPr lang="en-IN" kern="0" dirty="0"/>
              <a:t>Filtering data (</a:t>
            </a:r>
            <a:r>
              <a:rPr lang="en-IN" kern="0" dirty="0" err="1"/>
              <a:t>tFilerRows</a:t>
            </a:r>
            <a:r>
              <a:rPr lang="en-IN" kern="0" dirty="0"/>
              <a:t> and </a:t>
            </a:r>
            <a:r>
              <a:rPr lang="en-IN" kern="0" dirty="0" err="1"/>
              <a:t>tFilterColumns</a:t>
            </a:r>
            <a:r>
              <a:rPr lang="en-IN" kern="0" dirty="0"/>
              <a:t>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Filter and split.(</a:t>
            </a:r>
            <a:r>
              <a:rPr lang="en-IN" kern="0" dirty="0" err="1"/>
              <a:t>tSplitRows</a:t>
            </a:r>
            <a:r>
              <a:rPr lang="en-IN" kern="0" dirty="0"/>
              <a:t>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Sorting data.(</a:t>
            </a:r>
            <a:r>
              <a:rPr lang="en-IN" kern="0" dirty="0" err="1"/>
              <a:t>tSortRow</a:t>
            </a:r>
            <a:r>
              <a:rPr lang="en-IN" kern="0" dirty="0"/>
              <a:t>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Aggregating data (tAggregateRow)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Understanding Data normalization (tNormalize)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Understanding Data demoralization </a:t>
            </a:r>
            <a:r>
              <a:rPr lang="en-IN" kern="0" dirty="0" err="1"/>
              <a:t>tDenormalize</a:t>
            </a:r>
            <a:r>
              <a:rPr lang="en-IN" kern="0" dirty="0"/>
              <a:t>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Extracting delimited fields (</a:t>
            </a:r>
            <a:r>
              <a:rPr lang="en-IN" kern="0" dirty="0" err="1"/>
              <a:t>tExtractDelimitedFields</a:t>
            </a:r>
            <a:r>
              <a:rPr lang="en-IN" kern="0" dirty="0"/>
              <a:t>)</a:t>
            </a:r>
          </a:p>
          <a:p>
            <a:pPr>
              <a:spcAft>
                <a:spcPts val="400"/>
              </a:spcAft>
            </a:pPr>
            <a:r>
              <a:rPr lang="en-IN" kern="0" dirty="0"/>
              <a:t>Extracting Sample rows (</a:t>
            </a:r>
            <a:r>
              <a:rPr lang="en-IN" kern="0" dirty="0" err="1"/>
              <a:t>tSampleRows</a:t>
            </a:r>
            <a:r>
              <a:rPr lang="en-IN" kern="0" dirty="0"/>
              <a:t>).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25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Filtering data – </a:t>
            </a:r>
            <a:r>
              <a:rPr lang="en-IN" sz="3600" dirty="0" err="1"/>
              <a:t>tFilterRow</a:t>
            </a:r>
            <a:endParaRPr lang="en-IN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6044" y="571994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GB" sz="1200" b="1" kern="0" dirty="0" err="1"/>
              <a:t>tFilterRow</a:t>
            </a:r>
            <a:r>
              <a:rPr lang="en-GB" sz="1200" kern="0" dirty="0"/>
              <a:t> filters input rows by setting one or more conditions on the selected columns.</a:t>
            </a:r>
            <a:endParaRPr lang="en-IN" sz="1200" kern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325" y="1146246"/>
            <a:ext cx="734481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47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Filtering data – </a:t>
            </a:r>
            <a:r>
              <a:rPr lang="en-IN" sz="3600" dirty="0" err="1"/>
              <a:t>tFilterRow</a:t>
            </a:r>
            <a:endParaRPr lang="en-IN" sz="3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540" y="593103"/>
            <a:ext cx="7128792" cy="403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86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800" dirty="0"/>
              <a:t>Filtering data – tFilterColumns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62" y="673935"/>
            <a:ext cx="8229600" cy="77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>
                <a:latin typeface="Arial" pitchFamily="34" charset="0"/>
                <a:cs typeface="Arial" pitchFamily="34" charset="0"/>
              </a:rPr>
              <a:t> Makes specified changes to the schema defined, based on column name </a:t>
            </a:r>
          </a:p>
          <a:p>
            <a:pPr>
              <a:buNone/>
            </a:pPr>
            <a:r>
              <a:rPr lang="en-GB" sz="1400" dirty="0">
                <a:latin typeface="Arial" pitchFamily="34" charset="0"/>
                <a:cs typeface="Arial" pitchFamily="34" charset="0"/>
              </a:rPr>
              <a:t> mapping.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190" y="994757"/>
            <a:ext cx="4267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466" y="1880582"/>
            <a:ext cx="5832648" cy="296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08" y="0"/>
            <a:ext cx="8229600" cy="576470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200" dirty="0"/>
              <a:t>Splitting Data - </a:t>
            </a:r>
            <a:r>
              <a:rPr lang="en-IN" sz="3200" dirty="0" err="1"/>
              <a:t>tSplitRow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308" y="549587"/>
            <a:ext cx="8229600" cy="314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>
                <a:latin typeface="Arial" pitchFamily="34" charset="0"/>
                <a:cs typeface="Arial" pitchFamily="34" charset="0"/>
              </a:rPr>
              <a:t>This component helps splitting one input row into several output rows.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10" y="864502"/>
            <a:ext cx="612068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63" y="2971598"/>
            <a:ext cx="756084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51" y="0"/>
            <a:ext cx="8229600" cy="43732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800" dirty="0"/>
              <a:t>Aggregating data - tAggregateRow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437322"/>
            <a:ext cx="9004852" cy="3975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tAggregateRow</a:t>
            </a:r>
            <a:r>
              <a:rPr lang="en-GB" dirty="0">
                <a:latin typeface="Arial" pitchFamily="34" charset="0"/>
                <a:cs typeface="Arial" pitchFamily="34" charset="0"/>
              </a:rPr>
              <a:t> receives a flow and aggregates it based on one or more  columns.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081" y="735496"/>
            <a:ext cx="4257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450" y="1886609"/>
            <a:ext cx="7465273" cy="29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83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800" dirty="0"/>
              <a:t>Data normalization (tNormalize)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83" y="538733"/>
            <a:ext cx="8229600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It Normalize the data by converting a single row to multiple rows.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851" y="1211357"/>
            <a:ext cx="42481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9851" y="2507501"/>
            <a:ext cx="460851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515" y="2363485"/>
            <a:ext cx="25336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483" y="1067341"/>
            <a:ext cx="30384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81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2800" dirty="0"/>
              <a:t>Data </a:t>
            </a:r>
            <a:r>
              <a:rPr lang="en-IN" sz="2800" dirty="0" err="1"/>
              <a:t>Denormalization</a:t>
            </a:r>
            <a:r>
              <a:rPr lang="en-IN" sz="2800" dirty="0"/>
              <a:t> (</a:t>
            </a:r>
            <a:r>
              <a:rPr lang="en-IN" sz="2800" dirty="0" err="1"/>
              <a:t>tDeNormalize</a:t>
            </a:r>
            <a:r>
              <a:rPr lang="en-IN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588926"/>
            <a:ext cx="822960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 helps to group the data into single record based on the defined key.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8" y="864609"/>
            <a:ext cx="2152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042" y="1007370"/>
            <a:ext cx="4276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8974" y="2046959"/>
            <a:ext cx="5332859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8" y="2871547"/>
            <a:ext cx="33718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15b50f1c-fe35-411b-97c8-2d455c688f7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27373</TotalTime>
  <Words>238</Words>
  <Application>Microsoft Office PowerPoint</Application>
  <PresentationFormat>On-screen Show (16:9)</PresentationFormat>
  <Paragraphs>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Filtering, Sorting, and Other Processing Techniques</vt:lpstr>
      <vt:lpstr>Filtering, Sorting, and Other Processing Techniques</vt:lpstr>
      <vt:lpstr>Filtering data – tFilterRow</vt:lpstr>
      <vt:lpstr>Filtering data – tFilterRow</vt:lpstr>
      <vt:lpstr>Filtering data – tFilterColumns</vt:lpstr>
      <vt:lpstr>Splitting Data - tSplitRow</vt:lpstr>
      <vt:lpstr>Aggregating data - tAggregateRow</vt:lpstr>
      <vt:lpstr>Data normalization (tNormalize)</vt:lpstr>
      <vt:lpstr>Data Denormalization (tDeNormalize)</vt:lpstr>
      <vt:lpstr>Extracting delimited fields (tExtractDelimitedFields)</vt:lpstr>
      <vt:lpstr>Extracting Sample rows (tSampleRow)</vt:lpstr>
      <vt:lpstr>tSortRow</vt:lpstr>
      <vt:lpstr>tExternalSortRow</vt:lpstr>
      <vt:lpstr>tJoin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2087</cp:revision>
  <cp:lastPrinted>2015-11-28T12:28:20Z</cp:lastPrinted>
  <dcterms:created xsi:type="dcterms:W3CDTF">2007-05-25T22:38:05Z</dcterms:created>
  <dcterms:modified xsi:type="dcterms:W3CDTF">2018-02-15T16:51:36Z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