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 id="2147483741" r:id="rId6"/>
    <p:sldMasterId id="2147483746" r:id="rId7"/>
    <p:sldMasterId id="2147483754" r:id="rId8"/>
  </p:sldMasterIdLst>
  <p:notesMasterIdLst>
    <p:notesMasterId r:id="rId24"/>
  </p:notesMasterIdLst>
  <p:handoutMasterIdLst>
    <p:handoutMasterId r:id="rId25"/>
  </p:handoutMasterIdLst>
  <p:sldIdLst>
    <p:sldId id="256" r:id="rId9"/>
    <p:sldId id="297" r:id="rId10"/>
    <p:sldId id="322" r:id="rId11"/>
    <p:sldId id="321" r:id="rId12"/>
    <p:sldId id="312" r:id="rId13"/>
    <p:sldId id="313" r:id="rId14"/>
    <p:sldId id="319" r:id="rId15"/>
    <p:sldId id="324" r:id="rId16"/>
    <p:sldId id="325" r:id="rId17"/>
    <p:sldId id="326" r:id="rId18"/>
    <p:sldId id="327" r:id="rId19"/>
    <p:sldId id="328" r:id="rId20"/>
    <p:sldId id="329" r:id="rId21"/>
    <p:sldId id="323" r:id="rId22"/>
    <p:sldId id="269" r:id="rId23"/>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46E00"/>
    <a:srgbClr val="FEBB1E"/>
    <a:srgbClr val="00008C"/>
    <a:srgbClr val="FFCC00"/>
    <a:srgbClr val="00CCFF"/>
    <a:srgbClr val="001EFF"/>
    <a:srgbClr val="9AF7FF"/>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2966" autoAdjust="0"/>
  </p:normalViewPr>
  <p:slideViewPr>
    <p:cSldViewPr snapToGrid="0">
      <p:cViewPr varScale="1">
        <p:scale>
          <a:sx n="96" d="100"/>
          <a:sy n="96" d="100"/>
        </p:scale>
        <p:origin x="600" y="72"/>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15</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Master" Target="../slideMasters/slideMaster4.xml"/><Relationship Id="rId4" Type="http://schemas.openxmlformats.org/officeDocument/2006/relationships/image" Target="../media/image1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5.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363" indent="-233363">
              <a:buFont typeface="Wingdings" pitchFamily="2" charset="2"/>
              <a:buChar char="§"/>
              <a:defRPr>
                <a:solidFill>
                  <a:schemeClr val="tx1">
                    <a:lumMod val="75000"/>
                  </a:schemeClr>
                </a:solidFill>
              </a:defRPr>
            </a:lvl1pPr>
            <a:lvl2pPr marL="457200" indent="-209550">
              <a:buFont typeface="Arial" pitchFamily="34" charset="0"/>
              <a:buChar char="–"/>
              <a:defRPr>
                <a:solidFill>
                  <a:schemeClr val="tx1">
                    <a:lumMod val="75000"/>
                  </a:schemeClr>
                </a:solidFill>
              </a:defRPr>
            </a:lvl2pPr>
            <a:lvl3pPr marL="690563" indent="-233363">
              <a:tabLst/>
              <a:defRPr>
                <a:solidFill>
                  <a:schemeClr val="tx1">
                    <a:lumMod val="75000"/>
                  </a:schemeClr>
                </a:solidFill>
              </a:defRPr>
            </a:lvl3pPr>
            <a:lvl4pPr marL="914400" indent="-223838">
              <a:buFont typeface="Trebuchet MS" pitchFamily="34" charset="0"/>
              <a:buChar char="-"/>
              <a:defRPr>
                <a:solidFill>
                  <a:schemeClr val="tx1">
                    <a:lumMod val="75000"/>
                  </a:schemeClr>
                </a:solidFill>
              </a:defRPr>
            </a:lvl4pPr>
            <a:lvl5pPr marL="1147763" indent="-223838">
              <a:buFont typeface="Calibri Light" pitchFamily="34" charset="0"/>
              <a:buChar char="»"/>
              <a:defRPr>
                <a:solidFill>
                  <a:schemeClr val="tx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noFill/>
          <a:ln>
            <a:noFill/>
          </a:ln>
        </p:spPr>
        <p:txBody>
          <a:bodyPr/>
          <a:lstStyle/>
          <a:p>
            <a:r>
              <a:rPr lang="en-US" dirty="0"/>
              <a:t>Click to Edit Master Title Style</a:t>
            </a:r>
          </a:p>
        </p:txBody>
      </p:sp>
    </p:spTree>
    <p:extLst>
      <p:ext uri="{BB962C8B-B14F-4D97-AF65-F5344CB8AC3E}">
        <p14:creationId xmlns:p14="http://schemas.microsoft.com/office/powerpoint/2010/main" val="389259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64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419209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2" name="Picture 3" descr="C:\Users\295543\Desktop\GettyImages-532100863.jp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flipH="1">
            <a:off x="-1"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bwMode="auto">
          <a:xfrm>
            <a:off x="-8170" y="1308101"/>
            <a:ext cx="6530305" cy="2184399"/>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a:extLst/>
        </p:spPr>
        <p:txBody>
          <a:bodyPr vert="horz" wrap="none" lIns="91358" tIns="45679" rIns="91358" bIns="45679" numCol="1" rtlCol="0" anchor="ctr" anchorCtr="0" compatLnSpc="1">
            <a:prstTxWarp prst="textNoShape">
              <a:avLst/>
            </a:prstTxWarp>
          </a:bodyPr>
          <a:lstStyle/>
          <a:p>
            <a:pPr defTabSz="913478"/>
            <a:endParaRPr lang="en-IN" sz="1400" dirty="0">
              <a:solidFill>
                <a:srgbClr val="7C7C7C"/>
              </a:solidFill>
              <a:ea typeface="+mj-ea"/>
            </a:endParaRPr>
          </a:p>
        </p:txBody>
      </p:sp>
      <p:sp>
        <p:nvSpPr>
          <p:cNvPr id="21" name="TextBox 20"/>
          <p:cNvSpPr txBox="1"/>
          <p:nvPr userDrawn="1"/>
        </p:nvSpPr>
        <p:spPr>
          <a:xfrm>
            <a:off x="5105460" y="4705350"/>
            <a:ext cx="4138501" cy="230750"/>
          </a:xfrm>
          <a:prstGeom prst="rect">
            <a:avLst/>
          </a:prstGeom>
          <a:noFill/>
        </p:spPr>
        <p:txBody>
          <a:bodyPr wrap="square" lIns="91358" tIns="45679" rIns="91358" bIns="45679" rtlCol="0">
            <a:spAutoFit/>
          </a:bodyPr>
          <a:lstStyle/>
          <a:p>
            <a:r>
              <a:rPr lang="en-US" sz="900" dirty="0">
                <a:solidFill>
                  <a:srgbClr val="FFFFFF"/>
                </a:solidFill>
                <a:latin typeface="Calibri Light"/>
                <a:cs typeface="Calibri Light"/>
              </a:rPr>
              <a:t>©Larsen &amp; Toubro </a:t>
            </a:r>
            <a:r>
              <a:rPr lang="en-US" sz="900" dirty="0" err="1">
                <a:solidFill>
                  <a:srgbClr val="FFFFFF"/>
                </a:solidFill>
                <a:latin typeface="Calibri Light"/>
                <a:cs typeface="Calibri Light"/>
              </a:rPr>
              <a:t>Infotech</a:t>
            </a:r>
            <a:r>
              <a:rPr lang="en-US" sz="900" dirty="0">
                <a:solidFill>
                  <a:srgbClr val="FFFFFF"/>
                </a:solidFill>
                <a:latin typeface="Calibri Light"/>
                <a:cs typeface="Calibri Light"/>
              </a:rPr>
              <a:t> Ltd. Privileged and Confidential</a:t>
            </a:r>
          </a:p>
        </p:txBody>
      </p:sp>
      <p:pic>
        <p:nvPicPr>
          <p:cNvPr id="22" name="Picture 21" descr="LNT InfotechWhite.ai"/>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391464" y="57150"/>
            <a:ext cx="1304647" cy="745512"/>
          </a:xfrm>
          <a:prstGeom prst="rect">
            <a:avLst/>
          </a:prstGeom>
        </p:spPr>
      </p:pic>
      <p:sp>
        <p:nvSpPr>
          <p:cNvPr id="10" name="Rectangle 84"/>
          <p:cNvSpPr>
            <a:spLocks noGrp="1" noChangeArrowheads="1"/>
          </p:cNvSpPr>
          <p:nvPr>
            <p:ph type="subTitle" idx="1" hasCustomPrompt="1"/>
          </p:nvPr>
        </p:nvSpPr>
        <p:spPr>
          <a:xfrm>
            <a:off x="360810" y="2759446"/>
            <a:ext cx="5556738" cy="221456"/>
          </a:xfrm>
          <a:ln>
            <a:noFill/>
          </a:ln>
        </p:spPr>
        <p:txBody>
          <a:bodyPr anchor="ctr" anchorCtr="0"/>
          <a:lstStyle>
            <a:lvl1pPr marL="0" indent="0">
              <a:buFont typeface="Symbol" pitchFamily="18" charset="2"/>
              <a:buNone/>
              <a:defRPr sz="1400" b="0" i="0">
                <a:solidFill>
                  <a:srgbClr val="FFFFFF"/>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381977" y="1962150"/>
            <a:ext cx="5556738" cy="415498"/>
          </a:xfrm>
          <a:noFill/>
          <a:ln w="9525">
            <a:noFill/>
            <a:miter lim="800000"/>
            <a:headEnd/>
            <a:tailEnd/>
          </a:ln>
          <a:extLst/>
        </p:spPr>
        <p:txBody>
          <a:bodyPr anchor="b"/>
          <a:lstStyle>
            <a:lvl1pPr>
              <a:defRPr sz="2700" b="0" i="0">
                <a:solidFill>
                  <a:schemeClr val="bg1"/>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503614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117" indent="-233117">
              <a:buFont typeface="Wingdings" pitchFamily="2" charset="2"/>
              <a:buChar char="§"/>
              <a:defRPr>
                <a:solidFill>
                  <a:schemeClr val="tx1">
                    <a:lumMod val="75000"/>
                  </a:schemeClr>
                </a:solidFill>
              </a:defRPr>
            </a:lvl1pPr>
            <a:lvl2pPr marL="456710" indent="-209345">
              <a:buFont typeface="Arial" pitchFamily="34" charset="0"/>
              <a:buChar char="–"/>
              <a:defRPr>
                <a:solidFill>
                  <a:schemeClr val="tx1">
                    <a:lumMod val="75000"/>
                  </a:schemeClr>
                </a:solidFill>
              </a:defRPr>
            </a:lvl2pPr>
            <a:lvl3pPr marL="689866" indent="-233117">
              <a:tabLst/>
              <a:defRPr>
                <a:solidFill>
                  <a:schemeClr val="tx1">
                    <a:lumMod val="75000"/>
                  </a:schemeClr>
                </a:solidFill>
              </a:defRPr>
            </a:lvl3pPr>
            <a:lvl4pPr marL="913478" indent="-223592">
              <a:buFont typeface="Trebuchet MS" pitchFamily="34" charset="0"/>
              <a:buChar char="-"/>
              <a:defRPr>
                <a:solidFill>
                  <a:schemeClr val="tx1">
                    <a:lumMod val="75000"/>
                  </a:schemeClr>
                </a:solidFill>
              </a:defRPr>
            </a:lvl4pPr>
            <a:lvl5pPr marL="1146594" indent="-223592">
              <a:buFont typeface="Calibri Light" pitchFamily="34" charset="0"/>
              <a:buChar char="»"/>
              <a:defRPr>
                <a:solidFill>
                  <a:schemeClr val="tx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noFill/>
          <a:ln>
            <a:noFill/>
          </a:ln>
        </p:spPr>
        <p:txBody>
          <a:bodyPr/>
          <a:lstStyle/>
          <a:p>
            <a:r>
              <a:rPr lang="en-US" dirty="0"/>
              <a:t>Click to Edit Master Title Style</a:t>
            </a:r>
          </a:p>
        </p:txBody>
      </p:sp>
    </p:spTree>
    <p:extLst>
      <p:ext uri="{BB962C8B-B14F-4D97-AF65-F5344CB8AC3E}">
        <p14:creationId xmlns:p14="http://schemas.microsoft.com/office/powerpoint/2010/main" val="370005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140679"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9"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8122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985417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3" y="1132285"/>
            <a:ext cx="8229600" cy="3394472"/>
          </a:xfrm>
          <a:prstGeom prst="rect">
            <a:avLst/>
          </a:prstGeom>
        </p:spPr>
        <p:txBody>
          <a:bodyPr lIns="91438" tIns="45719" rIns="91438" bIns="45719"/>
          <a:lstStyle>
            <a:lvl1pPr>
              <a:buClrTx/>
              <a:defRPr/>
            </a:lvl1pPr>
            <a:lvl2pPr>
              <a:buClrTx/>
              <a:defRPr/>
            </a:lvl2pPr>
            <a:lvl3pPr>
              <a:buClrTx/>
              <a:defRPr sz="1425"/>
            </a:lvl3pPr>
            <a:lvl4pPr>
              <a:buClrTx/>
              <a:defRPr/>
            </a:lvl4pPr>
            <a:lvl5pPr>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2698753" y="109540"/>
            <a:ext cx="6215063" cy="477052"/>
          </a:xfrm>
          <a:prstGeom prst="rect">
            <a:avLst/>
          </a:prstGeom>
        </p:spPr>
        <p:txBody>
          <a:bodyPr lIns="91438" tIns="45719" rIns="91438" bIns="45719"/>
          <a:lstStyle/>
          <a:p>
            <a:r>
              <a:rPr lang="en-US"/>
              <a:t>Click to edit Master title style</a:t>
            </a:r>
          </a:p>
        </p:txBody>
      </p:sp>
    </p:spTree>
    <p:extLst>
      <p:ext uri="{BB962C8B-B14F-4D97-AF65-F5344CB8AC3E}">
        <p14:creationId xmlns:p14="http://schemas.microsoft.com/office/powerpoint/2010/main" val="145455285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1849101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237407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77552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18400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5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6"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8" y="240427"/>
            <a:ext cx="8594260" cy="384721"/>
          </a:xfrm>
        </p:spPr>
        <p:txBody>
          <a:bodyPr/>
          <a:lstStyle>
            <a:lvl1pPr>
              <a:defRPr b="0"/>
            </a:lvl1pPr>
          </a:lstStyle>
          <a:p>
            <a:r>
              <a:rPr lang="en-US" dirty="0"/>
              <a:t>Click to Edit Master Title Style</a:t>
            </a:r>
          </a:p>
        </p:txBody>
      </p:sp>
    </p:spTree>
    <p:extLst>
      <p:ext uri="{BB962C8B-B14F-4D97-AF65-F5344CB8AC3E}">
        <p14:creationId xmlns:p14="http://schemas.microsoft.com/office/powerpoint/2010/main" val="329645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65795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2C028D55-8EE5-4EF3-A834-B285C6B92E86}" type="datetime1">
              <a:rPr lang="en-US">
                <a:solidFill>
                  <a:prstClr val="black">
                    <a:tint val="75000"/>
                  </a:prstClr>
                </a:solidFill>
                <a:latin typeface="Arial"/>
              </a:rPr>
              <a:pPr/>
              <a:t>2/15/2018</a:t>
            </a:fld>
            <a:endParaRPr lang="en-US" dirty="0">
              <a:solidFill>
                <a:prstClr val="black">
                  <a:tint val="75000"/>
                </a:prstClr>
              </a:solidFill>
              <a:latin typeface="Arial"/>
            </a:endParaRPr>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en-US" dirty="0">
              <a:solidFill>
                <a:prstClr val="black">
                  <a:tint val="75000"/>
                </a:prstClr>
              </a:solidFill>
              <a:latin typeface="Arial"/>
            </a:endParaRP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4E20EE1-9F3A-4444-A409-BC55FA34097F}" type="slidenum">
              <a:rPr lang="en-US">
                <a:solidFill>
                  <a:prstClr val="black">
                    <a:tint val="75000"/>
                  </a:prstClr>
                </a:solidFill>
                <a:latin typeface="Arial"/>
              </a:rPr>
              <a:pPr/>
              <a:t>‹#›</a:t>
            </a:fld>
            <a:endParaRPr lang="en-US" dirty="0">
              <a:solidFill>
                <a:prstClr val="black">
                  <a:tint val="75000"/>
                </a:prstClr>
              </a:solidFill>
              <a:latin typeface="Arial"/>
            </a:endParaRPr>
          </a:p>
        </p:txBody>
      </p:sp>
    </p:spTree>
    <p:extLst>
      <p:ext uri="{BB962C8B-B14F-4D97-AF65-F5344CB8AC3E}">
        <p14:creationId xmlns:p14="http://schemas.microsoft.com/office/powerpoint/2010/main" val="346944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2/15/2018</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26" name="Picture 2" descr="C:\Users\10610354\Desktop\pptx_bgImg.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bwMode="auto">
          <a:xfrm>
            <a:off x="-8172" y="1308100"/>
            <a:ext cx="6530305" cy="2184399"/>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IN" sz="1400" dirty="0">
              <a:solidFill>
                <a:srgbClr val="7C7C7C"/>
              </a:solidFill>
              <a:ea typeface="+mj-ea"/>
            </a:endParaRPr>
          </a:p>
        </p:txBody>
      </p:sp>
      <p:sp>
        <p:nvSpPr>
          <p:cNvPr id="21" name="TextBox 20"/>
          <p:cNvSpPr txBox="1"/>
          <p:nvPr userDrawn="1"/>
        </p:nvSpPr>
        <p:spPr>
          <a:xfrm>
            <a:off x="5105400" y="4705350"/>
            <a:ext cx="4138501" cy="230832"/>
          </a:xfrm>
          <a:prstGeom prst="rect">
            <a:avLst/>
          </a:prstGeom>
          <a:noFill/>
        </p:spPr>
        <p:txBody>
          <a:bodyPr wrap="square" rtlCol="0">
            <a:spAutoFit/>
          </a:bodyPr>
          <a:lstStyle/>
          <a:p>
            <a:r>
              <a:rPr lang="en-US" sz="900" dirty="0">
                <a:solidFill>
                  <a:srgbClr val="FFFFFF"/>
                </a:solidFill>
                <a:latin typeface="Calibri Light"/>
                <a:cs typeface="Calibri Light"/>
              </a:rPr>
              <a:t>©Larsen &amp; Toubro </a:t>
            </a:r>
            <a:r>
              <a:rPr lang="en-US" sz="900" dirty="0" err="1">
                <a:solidFill>
                  <a:srgbClr val="FFFFFF"/>
                </a:solidFill>
                <a:latin typeface="Calibri Light"/>
                <a:cs typeface="Calibri Light"/>
              </a:rPr>
              <a:t>Infotech</a:t>
            </a:r>
            <a:r>
              <a:rPr lang="en-US" sz="900" dirty="0">
                <a:solidFill>
                  <a:srgbClr val="FFFFFF"/>
                </a:solidFill>
                <a:latin typeface="Calibri Light"/>
                <a:cs typeface="Calibri Light"/>
              </a:rPr>
              <a:t> Ltd. Privileged and Confidential</a:t>
            </a:r>
          </a:p>
        </p:txBody>
      </p:sp>
      <p:pic>
        <p:nvPicPr>
          <p:cNvPr id="22" name="Picture 21" descr="LNT InfotechWhite.ai"/>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91400" y="57150"/>
            <a:ext cx="1304647" cy="745512"/>
          </a:xfrm>
          <a:prstGeom prst="rect">
            <a:avLst/>
          </a:prstGeom>
        </p:spPr>
      </p:pic>
      <p:sp>
        <p:nvSpPr>
          <p:cNvPr id="10" name="Rectangle 84"/>
          <p:cNvSpPr>
            <a:spLocks noGrp="1" noChangeArrowheads="1"/>
          </p:cNvSpPr>
          <p:nvPr>
            <p:ph type="subTitle" idx="1" hasCustomPrompt="1"/>
          </p:nvPr>
        </p:nvSpPr>
        <p:spPr>
          <a:xfrm>
            <a:off x="360810" y="2759444"/>
            <a:ext cx="5556738" cy="221456"/>
          </a:xfrm>
          <a:ln>
            <a:noFill/>
          </a:ln>
        </p:spPr>
        <p:txBody>
          <a:bodyPr anchor="ctr" anchorCtr="0"/>
          <a:lstStyle>
            <a:lvl1pPr marL="0" indent="0">
              <a:buFont typeface="Symbol" pitchFamily="18" charset="2"/>
              <a:buNone/>
              <a:defRPr sz="1400" b="0" i="0">
                <a:solidFill>
                  <a:srgbClr val="FFFFFF"/>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381977" y="1962150"/>
            <a:ext cx="5556738" cy="415498"/>
          </a:xfrm>
          <a:noFill/>
          <a:ln w="9525">
            <a:noFill/>
            <a:miter lim="800000"/>
            <a:headEnd/>
            <a:tailEnd/>
          </a:ln>
          <a:extLst/>
        </p:spPr>
        <p:txBody>
          <a:bodyPr anchor="b"/>
          <a:lstStyle>
            <a:lvl1pPr>
              <a:defRPr sz="2700" b="0" i="0">
                <a:solidFill>
                  <a:schemeClr val="bg1"/>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95078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0.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5.xml"/><Relationship Id="rId7" Type="http://schemas.openxmlformats.org/officeDocument/2006/relationships/image" Target="../media/image9.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4.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0.xml"/><Relationship Id="rId7"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5.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5" r:id="rId2"/>
    <p:sldLayoutId id="2147483663" r:id="rId3"/>
    <p:sldLayoutId id="2147483680" r:id="rId4"/>
    <p:sldLayoutId id="2147483740" r:id="rId5"/>
    <p:sldLayoutId id="2147483753" r:id="rId6"/>
    <p:sldLayoutId id="2147483762" r:id="rId7"/>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687917" y="973666"/>
            <a:ext cx="7789333" cy="350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83"/>
          <p:cNvSpPr>
            <a:spLocks noGrp="1" noChangeArrowheads="1"/>
          </p:cNvSpPr>
          <p:nvPr>
            <p:ph type="title"/>
          </p:nvPr>
        </p:nvSpPr>
        <p:spPr bwMode="gray">
          <a:xfrm>
            <a:off x="685800" y="194310"/>
            <a:ext cx="8024283"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3" name="Rectangle 12"/>
          <p:cNvSpPr/>
          <p:nvPr userDrawn="1"/>
        </p:nvSpPr>
        <p:spPr>
          <a:xfrm>
            <a:off x="-12591" y="383958"/>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EFDFD"/>
              </a:solidFill>
            </a:endParaRPr>
          </a:p>
        </p:txBody>
      </p:sp>
      <p:sp>
        <p:nvSpPr>
          <p:cNvPr id="15" name="TextBox 14"/>
          <p:cNvSpPr txBox="1"/>
          <p:nvPr userDrawn="1"/>
        </p:nvSpPr>
        <p:spPr>
          <a:xfrm>
            <a:off x="518746" y="4827360"/>
            <a:ext cx="2959099" cy="230832"/>
          </a:xfrm>
          <a:prstGeom prst="rect">
            <a:avLst/>
          </a:prstGeom>
          <a:noFill/>
        </p:spPr>
        <p:txBody>
          <a:bodyPr wrap="square" rtlCol="0">
            <a:spAutoFit/>
          </a:bodyPr>
          <a:lstStyle/>
          <a:p>
            <a:r>
              <a:rPr lang="en-US" sz="900" dirty="0">
                <a:solidFill>
                  <a:srgbClr val="7C7C7C"/>
                </a:solidFill>
                <a:latin typeface="Calibri Light"/>
                <a:cs typeface="Calibri Light"/>
              </a:rPr>
              <a:t>©Larsen &amp; Toubro Infotech Ltd. Privileged and Confidential</a:t>
            </a:r>
          </a:p>
        </p:txBody>
      </p:sp>
      <p:pic>
        <p:nvPicPr>
          <p:cNvPr id="3" name="Picture 2" descr="LNT Infotech_K.png"/>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7203440" y="4784348"/>
            <a:ext cx="1174750" cy="316857"/>
          </a:xfrm>
          <a:prstGeom prst="rect">
            <a:avLst/>
          </a:prstGeom>
        </p:spPr>
      </p:pic>
      <p:sp>
        <p:nvSpPr>
          <p:cNvPr id="9" name="Rectangle 8"/>
          <p:cNvSpPr/>
          <p:nvPr userDrawn="1"/>
        </p:nvSpPr>
        <p:spPr>
          <a:xfrm>
            <a:off x="135223" y="4819666"/>
            <a:ext cx="335348" cy="246221"/>
          </a:xfrm>
          <a:prstGeom prst="rect">
            <a:avLst/>
          </a:prstGeom>
        </p:spPr>
        <p:txBody>
          <a:bodyPr wrap="none">
            <a:spAutoFit/>
          </a:bodyPr>
          <a:lstStyle/>
          <a:p>
            <a:pPr defTabSz="457200">
              <a:defRPr/>
            </a:pPr>
            <a:fld id="{9C5957C0-C9FD-924F-A662-3B71DAE40C56}" type="slidenum">
              <a:rPr lang="uk-UA" sz="1000" smtClean="0">
                <a:solidFill>
                  <a:srgbClr val="7C7C7C"/>
                </a:solidFill>
                <a:latin typeface="Calibri Light"/>
                <a:cs typeface="Calibri Light"/>
              </a:rPr>
              <a:pPr defTabSz="457200">
                <a:defRPr/>
              </a:pPr>
              <a:t>‹#›</a:t>
            </a:fld>
            <a:endParaRPr lang="uk-UA" sz="700" dirty="0">
              <a:solidFill>
                <a:srgbClr val="7C7C7C"/>
              </a:solidFill>
              <a:latin typeface="Calibri Light"/>
              <a:cs typeface="Calibri Light"/>
            </a:endParaRPr>
          </a:p>
        </p:txBody>
      </p:sp>
      <p:sp>
        <p:nvSpPr>
          <p:cNvPr id="10" name="Rectangle 9"/>
          <p:cNvSpPr/>
          <p:nvPr userDrawn="1"/>
        </p:nvSpPr>
        <p:spPr>
          <a:xfrm>
            <a:off x="8491329" y="4919917"/>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EFDFD"/>
              </a:solidFill>
            </a:endParaRPr>
          </a:p>
        </p:txBody>
      </p:sp>
    </p:spTree>
    <p:extLst>
      <p:ext uri="{BB962C8B-B14F-4D97-AF65-F5344CB8AC3E}">
        <p14:creationId xmlns:p14="http://schemas.microsoft.com/office/powerpoint/2010/main" val="151730709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Lst>
  <p:hf hdr="0" ftr="0" dt="0"/>
  <p:txStyles>
    <p:titleStyle>
      <a:lvl1pPr algn="l" rtl="0" eaLnBrk="0" fontAlgn="base" hangingPunct="0">
        <a:spcBef>
          <a:spcPct val="0"/>
        </a:spcBef>
        <a:spcAft>
          <a:spcPct val="0"/>
        </a:spcAft>
        <a:defRPr sz="2500" b="0" i="0" baseline="0">
          <a:solidFill>
            <a:srgbClr val="000000"/>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228600" indent="-228600" algn="l" defTabSz="1566621" rtl="0" eaLnBrk="0" fontAlgn="base" hangingPunct="0">
        <a:spcBef>
          <a:spcPct val="75000"/>
        </a:spcBef>
        <a:spcAft>
          <a:spcPct val="0"/>
        </a:spcAft>
        <a:buClrTx/>
        <a:buFont typeface="Wingdings" pitchFamily="2" charset="2"/>
        <a:buChar char="§"/>
        <a:defRPr sz="1600" b="0" i="0">
          <a:solidFill>
            <a:schemeClr val="tx1">
              <a:lumMod val="75000"/>
            </a:schemeClr>
          </a:solidFill>
          <a:latin typeface="Calibri Light"/>
          <a:ea typeface="+mn-ea"/>
          <a:cs typeface="Calibri Light"/>
        </a:defRPr>
      </a:lvl1pPr>
      <a:lvl2pPr marL="454025" indent="-225425" algn="l" defTabSz="1566621" rtl="0" eaLnBrk="0" fontAlgn="base" hangingPunct="0">
        <a:spcBef>
          <a:spcPct val="25000"/>
        </a:spcBef>
        <a:spcAft>
          <a:spcPct val="0"/>
        </a:spcAft>
        <a:buClrTx/>
        <a:buFont typeface="Arial" pitchFamily="34" charset="0"/>
        <a:buChar char="–"/>
        <a:defRPr sz="1600" b="0" i="0">
          <a:solidFill>
            <a:schemeClr val="tx1">
              <a:lumMod val="75000"/>
            </a:schemeClr>
          </a:solidFill>
          <a:latin typeface="Calibri Light"/>
          <a:ea typeface="+mn-ea"/>
          <a:cs typeface="Calibri Light"/>
        </a:defRPr>
      </a:lvl2pPr>
      <a:lvl3pPr marL="685800" indent="-228600" algn="l" defTabSz="1566621" rtl="0" eaLnBrk="0" fontAlgn="base" hangingPunct="0">
        <a:spcBef>
          <a:spcPct val="25000"/>
        </a:spcBef>
        <a:spcAft>
          <a:spcPct val="0"/>
        </a:spcAft>
        <a:buClrTx/>
        <a:buFont typeface="Arial"/>
        <a:buChar char="•"/>
        <a:defRPr sz="1600" b="0" i="0">
          <a:solidFill>
            <a:schemeClr val="tx1">
              <a:lumMod val="75000"/>
            </a:schemeClr>
          </a:solidFill>
          <a:latin typeface="Calibri Light"/>
          <a:ea typeface="+mn-ea"/>
          <a:cs typeface="Calibri Light"/>
        </a:defRPr>
      </a:lvl3pPr>
      <a:lvl4pPr marL="914400" indent="-228600" algn="l" defTabSz="1566621" rtl="0" eaLnBrk="0" fontAlgn="base" hangingPunct="0">
        <a:spcBef>
          <a:spcPct val="25000"/>
        </a:spcBef>
        <a:spcAft>
          <a:spcPct val="0"/>
        </a:spcAft>
        <a:buClrTx/>
        <a:buFont typeface="Trebuchet MS" pitchFamily="34" charset="0"/>
        <a:buChar char="-"/>
        <a:defRPr sz="1600" b="0" i="0">
          <a:solidFill>
            <a:schemeClr val="tx1">
              <a:lumMod val="75000"/>
            </a:schemeClr>
          </a:solidFill>
          <a:latin typeface="Calibri Light"/>
          <a:ea typeface="+mn-ea"/>
          <a:cs typeface="Calibri Light"/>
        </a:defRPr>
      </a:lvl4pPr>
      <a:lvl5pPr marL="1143000" indent="-228600" algn="l" defTabSz="1566621" rtl="0" eaLnBrk="0" fontAlgn="base" hangingPunct="0">
        <a:spcBef>
          <a:spcPct val="25000"/>
        </a:spcBef>
        <a:spcAft>
          <a:spcPct val="0"/>
        </a:spcAft>
        <a:buClrTx/>
        <a:buFont typeface="Calibri Light" pitchFamily="34" charset="0"/>
        <a:buChar char="»"/>
        <a:defRPr sz="1600" b="0" i="0">
          <a:solidFill>
            <a:schemeClr val="tx1">
              <a:lumMod val="75000"/>
            </a:schemeClr>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687920" y="973721"/>
            <a:ext cx="7789333" cy="350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83"/>
          <p:cNvSpPr>
            <a:spLocks noGrp="1" noChangeArrowheads="1"/>
          </p:cNvSpPr>
          <p:nvPr>
            <p:ph type="title"/>
          </p:nvPr>
        </p:nvSpPr>
        <p:spPr bwMode="gray">
          <a:xfrm>
            <a:off x="685822" y="194480"/>
            <a:ext cx="8024283"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3" name="Rectangle 12"/>
          <p:cNvSpPr/>
          <p:nvPr userDrawn="1"/>
        </p:nvSpPr>
        <p:spPr>
          <a:xfrm>
            <a:off x="-12591" y="384162"/>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lIns="91358" tIns="45679" rIns="91358" bIns="45679" rtlCol="0" anchor="ctr"/>
          <a:lstStyle/>
          <a:p>
            <a:endParaRPr lang="en-US">
              <a:solidFill>
                <a:srgbClr val="FEFDFD"/>
              </a:solidFill>
            </a:endParaRPr>
          </a:p>
        </p:txBody>
      </p:sp>
      <p:sp>
        <p:nvSpPr>
          <p:cNvPr id="15" name="TextBox 14"/>
          <p:cNvSpPr txBox="1"/>
          <p:nvPr userDrawn="1"/>
        </p:nvSpPr>
        <p:spPr>
          <a:xfrm>
            <a:off x="518819" y="4827360"/>
            <a:ext cx="2959099" cy="230750"/>
          </a:xfrm>
          <a:prstGeom prst="rect">
            <a:avLst/>
          </a:prstGeom>
          <a:noFill/>
        </p:spPr>
        <p:txBody>
          <a:bodyPr wrap="square" lIns="91358" tIns="45679" rIns="91358" bIns="45679" rtlCol="0">
            <a:spAutoFit/>
          </a:bodyPr>
          <a:lstStyle/>
          <a:p>
            <a:r>
              <a:rPr lang="en-US" sz="900" dirty="0">
                <a:solidFill>
                  <a:srgbClr val="7C7C7C"/>
                </a:solidFill>
                <a:latin typeface="Calibri Light"/>
                <a:cs typeface="Calibri Light"/>
              </a:rPr>
              <a:t>©Larsen &amp; Toubro Infotech Ltd. Privileged and Confidential</a:t>
            </a:r>
          </a:p>
        </p:txBody>
      </p:sp>
      <p:pic>
        <p:nvPicPr>
          <p:cNvPr id="3" name="Picture 2" descr="LNT Infotech_K.png"/>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7203441" y="4784348"/>
            <a:ext cx="1174750" cy="316857"/>
          </a:xfrm>
          <a:prstGeom prst="rect">
            <a:avLst/>
          </a:prstGeom>
        </p:spPr>
      </p:pic>
      <p:sp>
        <p:nvSpPr>
          <p:cNvPr id="9" name="Rectangle 8"/>
          <p:cNvSpPr/>
          <p:nvPr userDrawn="1"/>
        </p:nvSpPr>
        <p:spPr>
          <a:xfrm>
            <a:off x="135320" y="4819861"/>
            <a:ext cx="335183" cy="246138"/>
          </a:xfrm>
          <a:prstGeom prst="rect">
            <a:avLst/>
          </a:prstGeom>
        </p:spPr>
        <p:txBody>
          <a:bodyPr wrap="none" lIns="91358" tIns="45679" rIns="91358" bIns="45679">
            <a:spAutoFit/>
          </a:bodyPr>
          <a:lstStyle/>
          <a:p>
            <a:pPr defTabSz="456710">
              <a:defRPr/>
            </a:pPr>
            <a:fld id="{9C5957C0-C9FD-924F-A662-3B71DAE40C56}" type="slidenum">
              <a:rPr lang="uk-UA" sz="1000" smtClean="0">
                <a:solidFill>
                  <a:srgbClr val="7C7C7C"/>
                </a:solidFill>
                <a:latin typeface="Calibri Light"/>
                <a:cs typeface="Calibri Light"/>
              </a:rPr>
              <a:pPr defTabSz="456710">
                <a:defRPr/>
              </a:pPr>
              <a:t>‹#›</a:t>
            </a:fld>
            <a:endParaRPr lang="uk-UA" sz="700" dirty="0">
              <a:solidFill>
                <a:srgbClr val="7C7C7C"/>
              </a:solidFill>
              <a:latin typeface="Calibri Light"/>
              <a:cs typeface="Calibri Light"/>
            </a:endParaRPr>
          </a:p>
        </p:txBody>
      </p:sp>
      <p:sp>
        <p:nvSpPr>
          <p:cNvPr id="10" name="Rectangle 9"/>
          <p:cNvSpPr/>
          <p:nvPr userDrawn="1"/>
        </p:nvSpPr>
        <p:spPr>
          <a:xfrm>
            <a:off x="8491329" y="4920121"/>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lIns="91358" tIns="45679" rIns="91358" bIns="45679" rtlCol="0" anchor="ctr"/>
          <a:lstStyle/>
          <a:p>
            <a:endParaRPr lang="en-US">
              <a:solidFill>
                <a:srgbClr val="FEFDFD"/>
              </a:solidFill>
            </a:endParaRPr>
          </a:p>
        </p:txBody>
      </p:sp>
    </p:spTree>
    <p:extLst>
      <p:ext uri="{BB962C8B-B14F-4D97-AF65-F5344CB8AC3E}">
        <p14:creationId xmlns:p14="http://schemas.microsoft.com/office/powerpoint/2010/main" val="347646605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Lst>
  <p:hf hdr="0" ftr="0" dt="0"/>
  <p:txStyles>
    <p:titleStyle>
      <a:lvl1pPr algn="l" rtl="0" eaLnBrk="0" fontAlgn="base" hangingPunct="0">
        <a:spcBef>
          <a:spcPct val="0"/>
        </a:spcBef>
        <a:spcAft>
          <a:spcPct val="0"/>
        </a:spcAft>
        <a:defRPr sz="2500" b="0" i="0" baseline="0">
          <a:solidFill>
            <a:srgbClr val="000000"/>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255"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845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7689"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6904"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228354" indent="-228354" algn="l" defTabSz="1565022" rtl="0" eaLnBrk="0" fontAlgn="base" hangingPunct="0">
        <a:spcBef>
          <a:spcPct val="75000"/>
        </a:spcBef>
        <a:spcAft>
          <a:spcPct val="0"/>
        </a:spcAft>
        <a:buClrTx/>
        <a:buFont typeface="Wingdings" pitchFamily="2" charset="2"/>
        <a:buChar char="§"/>
        <a:defRPr sz="1600" b="0" i="0">
          <a:solidFill>
            <a:schemeClr val="tx1">
              <a:lumMod val="75000"/>
            </a:schemeClr>
          </a:solidFill>
          <a:latin typeface="Calibri Light"/>
          <a:ea typeface="+mn-ea"/>
          <a:cs typeface="Calibri Light"/>
        </a:defRPr>
      </a:lvl1pPr>
      <a:lvl2pPr marL="453574" indent="-225179" algn="l" defTabSz="1565022" rtl="0" eaLnBrk="0" fontAlgn="base" hangingPunct="0">
        <a:spcBef>
          <a:spcPct val="25000"/>
        </a:spcBef>
        <a:spcAft>
          <a:spcPct val="0"/>
        </a:spcAft>
        <a:buClrTx/>
        <a:buFont typeface="Arial" pitchFamily="34" charset="0"/>
        <a:buChar char="–"/>
        <a:defRPr sz="1600" b="0" i="0">
          <a:solidFill>
            <a:schemeClr val="tx1">
              <a:lumMod val="75000"/>
            </a:schemeClr>
          </a:solidFill>
          <a:latin typeface="Calibri Light"/>
          <a:ea typeface="+mn-ea"/>
          <a:cs typeface="Calibri Light"/>
        </a:defRPr>
      </a:lvl2pPr>
      <a:lvl3pPr marL="685103" indent="-228354" algn="l" defTabSz="1565022" rtl="0" eaLnBrk="0" fontAlgn="base" hangingPunct="0">
        <a:spcBef>
          <a:spcPct val="25000"/>
        </a:spcBef>
        <a:spcAft>
          <a:spcPct val="0"/>
        </a:spcAft>
        <a:buClrTx/>
        <a:buFont typeface="Arial"/>
        <a:buChar char="•"/>
        <a:defRPr sz="1600" b="0" i="0">
          <a:solidFill>
            <a:schemeClr val="tx1">
              <a:lumMod val="75000"/>
            </a:schemeClr>
          </a:solidFill>
          <a:latin typeface="Calibri Light"/>
          <a:ea typeface="+mn-ea"/>
          <a:cs typeface="Calibri Light"/>
        </a:defRPr>
      </a:lvl3pPr>
      <a:lvl4pPr marL="913478" indent="-228354" algn="l" defTabSz="1565022" rtl="0" eaLnBrk="0" fontAlgn="base" hangingPunct="0">
        <a:spcBef>
          <a:spcPct val="25000"/>
        </a:spcBef>
        <a:spcAft>
          <a:spcPct val="0"/>
        </a:spcAft>
        <a:buClrTx/>
        <a:buFont typeface="Trebuchet MS" pitchFamily="34" charset="0"/>
        <a:buChar char="-"/>
        <a:defRPr sz="1600" b="0" i="0">
          <a:solidFill>
            <a:schemeClr val="tx1">
              <a:lumMod val="75000"/>
            </a:schemeClr>
          </a:solidFill>
          <a:latin typeface="Calibri Light"/>
          <a:ea typeface="+mn-ea"/>
          <a:cs typeface="Calibri Light"/>
        </a:defRPr>
      </a:lvl4pPr>
      <a:lvl5pPr marL="1141832" indent="-228354" algn="l" defTabSz="1565022" rtl="0" eaLnBrk="0" fontAlgn="base" hangingPunct="0">
        <a:spcBef>
          <a:spcPct val="25000"/>
        </a:spcBef>
        <a:spcAft>
          <a:spcPct val="0"/>
        </a:spcAft>
        <a:buClrTx/>
        <a:buFont typeface="Calibri Light" pitchFamily="34" charset="0"/>
        <a:buChar char="»"/>
        <a:defRPr sz="1600" b="0" i="0">
          <a:solidFill>
            <a:schemeClr val="tx1">
              <a:lumMod val="75000"/>
            </a:schemeClr>
          </a:solidFill>
          <a:latin typeface="Calibri Light"/>
          <a:ea typeface="+mn-ea"/>
          <a:cs typeface="Calibri Light"/>
        </a:defRPr>
      </a:lvl5pPr>
      <a:lvl6pPr marL="1114968"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4205"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3434"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2657"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8453" rtl="0" eaLnBrk="1" latinLnBrk="0" hangingPunct="1">
        <a:defRPr sz="1500" kern="1200">
          <a:solidFill>
            <a:schemeClr val="tx1"/>
          </a:solidFill>
          <a:latin typeface="+mn-lt"/>
          <a:ea typeface="+mn-ea"/>
          <a:cs typeface="+mn-cs"/>
        </a:defRPr>
      </a:lvl1pPr>
      <a:lvl2pPr marL="389255" algn="l" defTabSz="778453" rtl="0" eaLnBrk="1" latinLnBrk="0" hangingPunct="1">
        <a:defRPr sz="1500" kern="1200">
          <a:solidFill>
            <a:schemeClr val="tx1"/>
          </a:solidFill>
          <a:latin typeface="+mn-lt"/>
          <a:ea typeface="+mn-ea"/>
          <a:cs typeface="+mn-cs"/>
        </a:defRPr>
      </a:lvl2pPr>
      <a:lvl3pPr marL="778453" algn="l" defTabSz="778453" rtl="0" eaLnBrk="1" latinLnBrk="0" hangingPunct="1">
        <a:defRPr sz="1500" kern="1200">
          <a:solidFill>
            <a:schemeClr val="tx1"/>
          </a:solidFill>
          <a:latin typeface="+mn-lt"/>
          <a:ea typeface="+mn-ea"/>
          <a:cs typeface="+mn-cs"/>
        </a:defRPr>
      </a:lvl3pPr>
      <a:lvl4pPr marL="1167689" algn="l" defTabSz="778453" rtl="0" eaLnBrk="1" latinLnBrk="0" hangingPunct="1">
        <a:defRPr sz="1500" kern="1200">
          <a:solidFill>
            <a:schemeClr val="tx1"/>
          </a:solidFill>
          <a:latin typeface="+mn-lt"/>
          <a:ea typeface="+mn-ea"/>
          <a:cs typeface="+mn-cs"/>
        </a:defRPr>
      </a:lvl4pPr>
      <a:lvl5pPr marL="1556904" algn="l" defTabSz="778453" rtl="0" eaLnBrk="1" latinLnBrk="0" hangingPunct="1">
        <a:defRPr sz="1500" kern="1200">
          <a:solidFill>
            <a:schemeClr val="tx1"/>
          </a:solidFill>
          <a:latin typeface="+mn-lt"/>
          <a:ea typeface="+mn-ea"/>
          <a:cs typeface="+mn-cs"/>
        </a:defRPr>
      </a:lvl5pPr>
      <a:lvl6pPr marL="1946159" algn="l" defTabSz="778453" rtl="0" eaLnBrk="1" latinLnBrk="0" hangingPunct="1">
        <a:defRPr sz="1500" kern="1200">
          <a:solidFill>
            <a:schemeClr val="tx1"/>
          </a:solidFill>
          <a:latin typeface="+mn-lt"/>
          <a:ea typeface="+mn-ea"/>
          <a:cs typeface="+mn-cs"/>
        </a:defRPr>
      </a:lvl6pPr>
      <a:lvl7pPr marL="2335357" algn="l" defTabSz="778453" rtl="0" eaLnBrk="1" latinLnBrk="0" hangingPunct="1">
        <a:defRPr sz="1500" kern="1200">
          <a:solidFill>
            <a:schemeClr val="tx1"/>
          </a:solidFill>
          <a:latin typeface="+mn-lt"/>
          <a:ea typeface="+mn-ea"/>
          <a:cs typeface="+mn-cs"/>
        </a:defRPr>
      </a:lvl7pPr>
      <a:lvl8pPr marL="2724593" algn="l" defTabSz="778453" rtl="0" eaLnBrk="1" latinLnBrk="0" hangingPunct="1">
        <a:defRPr sz="1500" kern="1200">
          <a:solidFill>
            <a:schemeClr val="tx1"/>
          </a:solidFill>
          <a:latin typeface="+mn-lt"/>
          <a:ea typeface="+mn-ea"/>
          <a:cs typeface="+mn-cs"/>
        </a:defRPr>
      </a:lvl8pPr>
      <a:lvl9pPr marL="3113810" algn="l" defTabSz="778453" rtl="0" eaLnBrk="1" latinLnBrk="0" hangingPunct="1">
        <a:defRPr sz="1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1803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908548" y="3556787"/>
            <a:ext cx="5556738" cy="221456"/>
          </a:xfrm>
        </p:spPr>
        <p:txBody>
          <a:bodyPr/>
          <a:lstStyle/>
          <a:p>
            <a:fld id="{B334B7EA-1AE1-45F2-8BE5-CF21376D5D61}" type="datetime4">
              <a:rPr lang="en-US" b="1" smtClean="0"/>
              <a:t>February 15, 2018</a:t>
            </a:fld>
            <a:endParaRPr lang="en-US" b="1" dirty="0"/>
          </a:p>
        </p:txBody>
      </p:sp>
      <p:sp>
        <p:nvSpPr>
          <p:cNvPr id="9" name="Subtitle 2"/>
          <p:cNvSpPr txBox="1">
            <a:spLocks/>
          </p:cNvSpPr>
          <p:nvPr/>
        </p:nvSpPr>
        <p:spPr bwMode="gray">
          <a:xfrm>
            <a:off x="2908548" y="4412914"/>
            <a:ext cx="3687417" cy="49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rmAutofit/>
          </a:bodyPr>
          <a:lstStyle>
            <a:lvl1pPr marL="0" indent="0" algn="l" defTabSz="1566621" rtl="0" eaLnBrk="0" fontAlgn="base" hangingPunct="0">
              <a:spcBef>
                <a:spcPct val="75000"/>
              </a:spcBef>
              <a:spcAft>
                <a:spcPct val="0"/>
              </a:spcAft>
              <a:buClrTx/>
              <a:buFont typeface="Symbol" pitchFamily="18" charset="2"/>
              <a:buNone/>
              <a:defRPr sz="1600" b="0" i="0">
                <a:solidFill>
                  <a:srgbClr val="ED8B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IN" kern="0" dirty="0"/>
              <a:t>Presenter: </a:t>
            </a:r>
          </a:p>
        </p:txBody>
      </p:sp>
      <p:sp>
        <p:nvSpPr>
          <p:cNvPr id="6" name="Title 1"/>
          <p:cNvSpPr>
            <a:spLocks noGrp="1"/>
          </p:cNvSpPr>
          <p:nvPr>
            <p:ph type="ctrTitle"/>
          </p:nvPr>
        </p:nvSpPr>
        <p:spPr>
          <a:xfrm>
            <a:off x="1527313" y="1838715"/>
            <a:ext cx="5638800" cy="834911"/>
          </a:xfrm>
        </p:spPr>
        <p:txBody>
          <a:bodyPr>
            <a:normAutofit/>
          </a:bodyPr>
          <a:lstStyle/>
          <a:p>
            <a:pPr algn="ctr"/>
            <a:r>
              <a:rPr lang="en-GB" dirty="0"/>
              <a:t>Talend Job Design - Performance Optimization Tips</a:t>
            </a:r>
            <a:endParaRPr lang="en-IN" dirty="0"/>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88" y="0"/>
            <a:ext cx="7327169" cy="648072"/>
          </a:xfrm>
        </p:spPr>
        <p:txBody>
          <a:bodyPr>
            <a:noAutofit/>
          </a:bodyPr>
          <a:lstStyle/>
          <a:p>
            <a:r>
              <a:rPr lang="en-GB" sz="2000" b="1" dirty="0"/>
              <a:t>Use </a:t>
            </a:r>
            <a:r>
              <a:rPr lang="en-GB" sz="2000" b="1" dirty="0">
                <a:solidFill>
                  <a:srgbClr val="FF0000"/>
                </a:solidFill>
              </a:rPr>
              <a:t>SAX parser </a:t>
            </a:r>
            <a:r>
              <a:rPr lang="en-GB" sz="2000" b="1" dirty="0"/>
              <a:t>over Dom4J whenever required </a:t>
            </a:r>
            <a:endParaRPr lang="en-IN" sz="2400" b="1" dirty="0">
              <a:solidFill>
                <a:srgbClr val="FF0000"/>
              </a:solidFill>
            </a:endParaRPr>
          </a:p>
        </p:txBody>
      </p:sp>
      <p:sp>
        <p:nvSpPr>
          <p:cNvPr id="3" name="Rectangle 2"/>
          <p:cNvSpPr/>
          <p:nvPr/>
        </p:nvSpPr>
        <p:spPr>
          <a:xfrm>
            <a:off x="452736" y="648072"/>
            <a:ext cx="7848872" cy="769441"/>
          </a:xfrm>
          <a:prstGeom prst="rect">
            <a:avLst/>
          </a:prstGeom>
        </p:spPr>
        <p:txBody>
          <a:bodyPr wrap="square">
            <a:spAutoFit/>
          </a:bodyPr>
          <a:lstStyle/>
          <a:p>
            <a:pPr algn="l"/>
            <a:r>
              <a:rPr lang="en-GB" sz="1100" dirty="0">
                <a:latin typeface="Arial" pitchFamily="34" charset="0"/>
                <a:cs typeface="Arial" pitchFamily="34" charset="0"/>
              </a:rPr>
              <a:t>When parsing  Huge XML files try using the SAX parser in the Generation mode in the Advanced Settings of </a:t>
            </a:r>
            <a:r>
              <a:rPr lang="en-GB" sz="1100" b="1" dirty="0" err="1">
                <a:latin typeface="Arial" pitchFamily="34" charset="0"/>
                <a:cs typeface="Arial" pitchFamily="34" charset="0"/>
              </a:rPr>
              <a:t>tFileInputXML</a:t>
            </a:r>
            <a:r>
              <a:rPr lang="en-GB" sz="1100" dirty="0">
                <a:latin typeface="Arial" pitchFamily="34" charset="0"/>
                <a:cs typeface="Arial" pitchFamily="34" charset="0"/>
              </a:rPr>
              <a:t> component. However SAX parser comes with few downsides e.g. we can only use basic XPATH expression and can not use expressions like Last , array selection of data [ ] etc. But if your requirement is getting accomplished using SAX parser, you must prefer it over Dom4J. </a:t>
            </a:r>
          </a:p>
        </p:txBody>
      </p:sp>
      <p:pic>
        <p:nvPicPr>
          <p:cNvPr id="4" name="Picture 2"/>
          <p:cNvPicPr>
            <a:picLocks noChangeAspect="1" noChangeArrowheads="1"/>
          </p:cNvPicPr>
          <p:nvPr/>
        </p:nvPicPr>
        <p:blipFill>
          <a:blip r:embed="rId2" cstate="print"/>
          <a:srcRect/>
          <a:stretch>
            <a:fillRect/>
          </a:stretch>
        </p:blipFill>
        <p:spPr bwMode="auto">
          <a:xfrm>
            <a:off x="1219634" y="1597563"/>
            <a:ext cx="6315075" cy="2924175"/>
          </a:xfrm>
          <a:prstGeom prst="rect">
            <a:avLst/>
          </a:prstGeom>
          <a:noFill/>
          <a:ln w="9525">
            <a:noFill/>
            <a:miter lim="800000"/>
            <a:headEnd/>
            <a:tailEnd/>
          </a:ln>
        </p:spPr>
      </p:pic>
    </p:spTree>
    <p:extLst>
      <p:ext uri="{BB962C8B-B14F-4D97-AF65-F5344CB8AC3E}">
        <p14:creationId xmlns:p14="http://schemas.microsoft.com/office/powerpoint/2010/main" val="154316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466" y="111155"/>
            <a:ext cx="5468551" cy="648072"/>
          </a:xfrm>
        </p:spPr>
        <p:txBody>
          <a:bodyPr>
            <a:noAutofit/>
          </a:bodyPr>
          <a:lstStyle/>
          <a:p>
            <a:r>
              <a:rPr lang="en-GB" sz="2000" b="1" dirty="0"/>
              <a:t>Use </a:t>
            </a:r>
            <a:r>
              <a:rPr lang="en-GB" sz="2000" b="1" dirty="0">
                <a:solidFill>
                  <a:srgbClr val="FF0000"/>
                </a:solidFill>
              </a:rPr>
              <a:t>SAX parser </a:t>
            </a:r>
            <a:r>
              <a:rPr lang="en-GB" sz="2000" b="1" dirty="0"/>
              <a:t>over Dom4J whenever required </a:t>
            </a:r>
            <a:endParaRPr lang="en-IN" sz="2400" b="1" dirty="0">
              <a:solidFill>
                <a:srgbClr val="FF0000"/>
              </a:solidFill>
            </a:endParaRPr>
          </a:p>
        </p:txBody>
      </p:sp>
      <p:sp>
        <p:nvSpPr>
          <p:cNvPr id="3" name="Rectangle 2"/>
          <p:cNvSpPr/>
          <p:nvPr/>
        </p:nvSpPr>
        <p:spPr>
          <a:xfrm>
            <a:off x="655982" y="602434"/>
            <a:ext cx="7464288" cy="3231654"/>
          </a:xfrm>
          <a:prstGeom prst="rect">
            <a:avLst/>
          </a:prstGeom>
        </p:spPr>
        <p:txBody>
          <a:bodyPr wrap="square">
            <a:spAutoFit/>
          </a:bodyPr>
          <a:lstStyle/>
          <a:p>
            <a:pPr algn="l"/>
            <a:r>
              <a:rPr lang="en-GB" b="1" u="sng" dirty="0">
                <a:latin typeface="Arial" pitchFamily="34" charset="0"/>
                <a:cs typeface="Arial" pitchFamily="34" charset="0"/>
              </a:rPr>
              <a:t>Slow &amp; Memory Consuming (Dom4J) Parser</a:t>
            </a:r>
            <a:r>
              <a:rPr lang="en-GB" dirty="0">
                <a:latin typeface="Arial" pitchFamily="34" charset="0"/>
                <a:cs typeface="Arial" pitchFamily="34" charset="0"/>
              </a:rPr>
              <a:t>:</a:t>
            </a:r>
          </a:p>
          <a:p>
            <a:pPr algn="l"/>
            <a:endParaRPr lang="en-GB" dirty="0">
              <a:latin typeface="Arial" pitchFamily="34" charset="0"/>
              <a:cs typeface="Arial" pitchFamily="34" charset="0"/>
            </a:endParaRPr>
          </a:p>
          <a:p>
            <a:pPr algn="l"/>
            <a:r>
              <a:rPr lang="en-GB" dirty="0">
                <a:latin typeface="Arial" pitchFamily="34" charset="0"/>
                <a:cs typeface="Arial" pitchFamily="34" charset="0"/>
              </a:rPr>
              <a:t>1. Dom4J parser loads the entire XML file into memory before parsing.</a:t>
            </a:r>
          </a:p>
          <a:p>
            <a:pPr algn="l"/>
            <a:r>
              <a:rPr lang="en-GB" dirty="0">
                <a:latin typeface="Arial" pitchFamily="34" charset="0"/>
                <a:cs typeface="Arial" pitchFamily="34" charset="0"/>
              </a:rPr>
              <a:t>2. It uses Object based Model for parsing XML.</a:t>
            </a:r>
          </a:p>
          <a:p>
            <a:pPr algn="l"/>
            <a:r>
              <a:rPr lang="en-GB" dirty="0">
                <a:latin typeface="Arial" pitchFamily="34" charset="0"/>
                <a:cs typeface="Arial" pitchFamily="34" charset="0"/>
              </a:rPr>
              <a:t>3. High memory usage - as it loads the file to memory.</a:t>
            </a:r>
          </a:p>
          <a:p>
            <a:pPr algn="l"/>
            <a:r>
              <a:rPr lang="en-GB" dirty="0">
                <a:latin typeface="Arial" pitchFamily="34" charset="0"/>
                <a:cs typeface="Arial" pitchFamily="34" charset="0"/>
              </a:rPr>
              <a:t>4. We can insert or delete nodes.</a:t>
            </a:r>
          </a:p>
          <a:p>
            <a:pPr algn="l"/>
            <a:r>
              <a:rPr lang="en-GB" dirty="0">
                <a:latin typeface="Arial" pitchFamily="34" charset="0"/>
                <a:cs typeface="Arial" pitchFamily="34" charset="0"/>
              </a:rPr>
              <a:t>5. Traverse in any direction.</a:t>
            </a:r>
          </a:p>
          <a:p>
            <a:pPr algn="l"/>
            <a:r>
              <a:rPr lang="en-GB" dirty="0">
                <a:latin typeface="Arial" pitchFamily="34" charset="0"/>
                <a:cs typeface="Arial" pitchFamily="34" charset="0"/>
              </a:rPr>
              <a:t>6. With Dom4J we can use all the XPATH expressions.</a:t>
            </a:r>
          </a:p>
          <a:p>
            <a:pPr algn="l"/>
            <a:endParaRPr lang="en-GB" dirty="0">
              <a:latin typeface="Arial" pitchFamily="34" charset="0"/>
              <a:cs typeface="Arial" pitchFamily="34" charset="0"/>
            </a:endParaRPr>
          </a:p>
          <a:p>
            <a:pPr algn="l"/>
            <a:r>
              <a:rPr lang="en-GB" b="1" u="sng" dirty="0">
                <a:latin typeface="Arial" pitchFamily="34" charset="0"/>
                <a:cs typeface="Arial" pitchFamily="34" charset="0"/>
              </a:rPr>
              <a:t>Fast with low Memory Consumption (SAX)Parser</a:t>
            </a:r>
            <a:r>
              <a:rPr lang="en-GB" dirty="0">
                <a:latin typeface="Arial" pitchFamily="34" charset="0"/>
                <a:cs typeface="Arial" pitchFamily="34" charset="0"/>
              </a:rPr>
              <a:t>. </a:t>
            </a:r>
          </a:p>
          <a:p>
            <a:pPr algn="l"/>
            <a:endParaRPr lang="en-GB" dirty="0">
              <a:latin typeface="Arial" pitchFamily="34" charset="0"/>
              <a:cs typeface="Arial" pitchFamily="34" charset="0"/>
            </a:endParaRPr>
          </a:p>
          <a:p>
            <a:pPr algn="l"/>
            <a:r>
              <a:rPr lang="en-GB" dirty="0">
                <a:latin typeface="Arial" pitchFamily="34" charset="0"/>
                <a:cs typeface="Arial" pitchFamily="34" charset="0"/>
              </a:rPr>
              <a:t>1. SAX parser parses the XML file Node by Node.</a:t>
            </a:r>
          </a:p>
          <a:p>
            <a:pPr algn="l"/>
            <a:r>
              <a:rPr lang="en-GB" dirty="0">
                <a:latin typeface="Arial" pitchFamily="34" charset="0"/>
                <a:cs typeface="Arial" pitchFamily="34" charset="0"/>
              </a:rPr>
              <a:t>2. It uses Event based Model for parsing XML.</a:t>
            </a:r>
          </a:p>
          <a:p>
            <a:pPr algn="l"/>
            <a:r>
              <a:rPr lang="en-GB" dirty="0">
                <a:latin typeface="Arial" pitchFamily="34" charset="0"/>
                <a:cs typeface="Arial" pitchFamily="34" charset="0"/>
              </a:rPr>
              <a:t>3. Low memory usage as it does not loads the entire file to memory instead read it node by node.</a:t>
            </a:r>
          </a:p>
          <a:p>
            <a:pPr algn="l"/>
            <a:r>
              <a:rPr lang="en-GB" dirty="0">
                <a:latin typeface="Arial" pitchFamily="34" charset="0"/>
                <a:cs typeface="Arial" pitchFamily="34" charset="0"/>
              </a:rPr>
              <a:t>4. We cant insert or delete a node.</a:t>
            </a:r>
          </a:p>
          <a:p>
            <a:pPr algn="l"/>
            <a:r>
              <a:rPr lang="en-GB" dirty="0">
                <a:latin typeface="Arial" pitchFamily="34" charset="0"/>
                <a:cs typeface="Arial" pitchFamily="34" charset="0"/>
              </a:rPr>
              <a:t>5. Top to bottom traversing.</a:t>
            </a:r>
          </a:p>
          <a:p>
            <a:pPr algn="l"/>
            <a:r>
              <a:rPr lang="en-GB" dirty="0">
                <a:latin typeface="Arial" pitchFamily="34" charset="0"/>
                <a:cs typeface="Arial" pitchFamily="34" charset="0"/>
              </a:rPr>
              <a:t>6. With SAX parser we can only use basic XPATH expressions and can not use expressions like last etc.</a:t>
            </a:r>
          </a:p>
        </p:txBody>
      </p:sp>
    </p:spTree>
    <p:extLst>
      <p:ext uri="{BB962C8B-B14F-4D97-AF65-F5344CB8AC3E}">
        <p14:creationId xmlns:p14="http://schemas.microsoft.com/office/powerpoint/2010/main" val="263038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19" y="81338"/>
            <a:ext cx="8748464" cy="648072"/>
          </a:xfrm>
        </p:spPr>
        <p:txBody>
          <a:bodyPr>
            <a:noAutofit/>
          </a:bodyPr>
          <a:lstStyle/>
          <a:p>
            <a:r>
              <a:rPr lang="en-GB" sz="2800" b="1" dirty="0">
                <a:solidFill>
                  <a:srgbClr val="FF0000"/>
                </a:solidFill>
              </a:rPr>
              <a:t>Index Database Table </a:t>
            </a:r>
            <a:r>
              <a:rPr lang="en-GB" sz="2800" b="1" dirty="0"/>
              <a:t>columns when Updating</a:t>
            </a:r>
            <a:endParaRPr lang="en-IN" sz="3200" b="1" dirty="0">
              <a:solidFill>
                <a:srgbClr val="FF0000"/>
              </a:solidFill>
            </a:endParaRPr>
          </a:p>
        </p:txBody>
      </p:sp>
      <p:sp>
        <p:nvSpPr>
          <p:cNvPr id="3" name="Rectangle 2"/>
          <p:cNvSpPr/>
          <p:nvPr/>
        </p:nvSpPr>
        <p:spPr>
          <a:xfrm>
            <a:off x="522311" y="552001"/>
            <a:ext cx="8352928" cy="646331"/>
          </a:xfrm>
          <a:prstGeom prst="rect">
            <a:avLst/>
          </a:prstGeom>
        </p:spPr>
        <p:txBody>
          <a:bodyPr wrap="square">
            <a:spAutoFit/>
          </a:bodyPr>
          <a:lstStyle/>
          <a:p>
            <a:pPr algn="l"/>
            <a:r>
              <a:rPr lang="en-GB" dirty="0">
                <a:latin typeface="Arial" pitchFamily="34" charset="0"/>
                <a:cs typeface="Arial" pitchFamily="34" charset="0"/>
              </a:rPr>
              <a:t>When updating the data in a table through Talend Job, it is recommended to index the database table columns on the same fields which is defined as Key in the Talend Database output component. Having the index defined on the key will allow the job to run much faster as compared to non indexed keys.</a:t>
            </a:r>
          </a:p>
        </p:txBody>
      </p:sp>
      <p:pic>
        <p:nvPicPr>
          <p:cNvPr id="4" name="Picture 2"/>
          <p:cNvPicPr>
            <a:picLocks noChangeAspect="1" noChangeArrowheads="1"/>
          </p:cNvPicPr>
          <p:nvPr/>
        </p:nvPicPr>
        <p:blipFill>
          <a:blip r:embed="rId2" cstate="print"/>
          <a:srcRect/>
          <a:stretch>
            <a:fillRect/>
          </a:stretch>
        </p:blipFill>
        <p:spPr bwMode="auto">
          <a:xfrm>
            <a:off x="594320" y="1329612"/>
            <a:ext cx="8102420" cy="3009900"/>
          </a:xfrm>
          <a:prstGeom prst="rect">
            <a:avLst/>
          </a:prstGeom>
          <a:noFill/>
          <a:ln w="9525">
            <a:noFill/>
            <a:miter lim="800000"/>
            <a:headEnd/>
            <a:tailEnd/>
          </a:ln>
        </p:spPr>
      </p:pic>
    </p:spTree>
    <p:extLst>
      <p:ext uri="{BB962C8B-B14F-4D97-AF65-F5344CB8AC3E}">
        <p14:creationId xmlns:p14="http://schemas.microsoft.com/office/powerpoint/2010/main" val="198247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86408"/>
            <a:ext cx="8748464" cy="648072"/>
          </a:xfrm>
        </p:spPr>
        <p:txBody>
          <a:bodyPr>
            <a:noAutofit/>
          </a:bodyPr>
          <a:lstStyle/>
          <a:p>
            <a:r>
              <a:rPr lang="en-GB" sz="2400" b="1" dirty="0">
                <a:solidFill>
                  <a:srgbClr val="FF0000"/>
                </a:solidFill>
              </a:rPr>
              <a:t>Split Talend </a:t>
            </a:r>
            <a:r>
              <a:rPr lang="en-GB" sz="2400" b="1" dirty="0"/>
              <a:t>Job to smaller Sub jobs</a:t>
            </a:r>
            <a:endParaRPr lang="en-IN" sz="2800" b="1" dirty="0"/>
          </a:p>
        </p:txBody>
      </p:sp>
      <p:sp>
        <p:nvSpPr>
          <p:cNvPr id="3" name="Rectangle 2"/>
          <p:cNvSpPr/>
          <p:nvPr/>
        </p:nvSpPr>
        <p:spPr>
          <a:xfrm>
            <a:off x="293710" y="1616426"/>
            <a:ext cx="8352928" cy="1384995"/>
          </a:xfrm>
          <a:prstGeom prst="rect">
            <a:avLst/>
          </a:prstGeom>
        </p:spPr>
        <p:txBody>
          <a:bodyPr wrap="square">
            <a:spAutoFit/>
          </a:bodyPr>
          <a:lstStyle/>
          <a:p>
            <a:pPr algn="l"/>
            <a:r>
              <a:rPr lang="en-GB" sz="1400" dirty="0">
                <a:latin typeface="Arial" pitchFamily="34" charset="0"/>
                <a:cs typeface="Arial" pitchFamily="34" charset="0"/>
              </a:rPr>
              <a:t>Whenever possible, one should split the complex Talend job to smaller Sub jobs. Talend operates pipe line parallelism i.e. after processing few records it passes to downstream components even if the previous component has not finished processing all records. Hence if we will design a Job having complex number of operations in single sub job then the performance of the job will reduce. It is advisable to break the complex Talend job to smaller Sub jobs and then control the flow of Job using Triggers in Talend.</a:t>
            </a:r>
          </a:p>
        </p:txBody>
      </p:sp>
    </p:spTree>
    <p:extLst>
      <p:ext uri="{BB962C8B-B14F-4D97-AF65-F5344CB8AC3E}">
        <p14:creationId xmlns:p14="http://schemas.microsoft.com/office/powerpoint/2010/main" val="80806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gray">
          <a:xfrm>
            <a:off x="3300262" y="2408922"/>
            <a:ext cx="1689182" cy="463488"/>
          </a:xfrm>
          <a:prstGeom prst="rect">
            <a:avLst/>
          </a:prstGeom>
          <a:noFill/>
          <a:ln w="12700">
            <a:noFill/>
            <a:miter lim="800000"/>
            <a:headEnd/>
            <a:tailEnd/>
          </a:ln>
        </p:spPr>
        <p:txBody>
          <a:bodyPr vert="horz" wrap="square" lIns="0" tIns="0" rIns="0" bIns="0" numCol="1" anchor="t" anchorCtr="0" compatLnSpc="1">
            <a:prstTxWarp prst="textNoShape">
              <a:avLst/>
            </a:prstTxWarp>
            <a:norm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r>
              <a:rPr lang="en-GB" sz="2800" b="1" kern="0" dirty="0"/>
              <a:t>Questions?</a:t>
            </a:r>
            <a:endParaRPr lang="en-IN" sz="2800" b="1" kern="0" dirty="0"/>
          </a:p>
        </p:txBody>
      </p:sp>
      <p:sp>
        <p:nvSpPr>
          <p:cNvPr id="3" name="Rectangle 2"/>
          <p:cNvSpPr/>
          <p:nvPr/>
        </p:nvSpPr>
        <p:spPr>
          <a:xfrm>
            <a:off x="2123728" y="6581001"/>
            <a:ext cx="4752528" cy="276999"/>
          </a:xfrm>
          <a:prstGeom prst="rect">
            <a:avLst/>
          </a:prstGeom>
        </p:spPr>
        <p:txBody>
          <a:bodyPr wrap="square">
            <a:spAutoFit/>
          </a:bodyPr>
          <a:lstStyle/>
          <a:p>
            <a:r>
              <a:rPr lang="en-GB" sz="1200" dirty="0"/>
              <a:t>Copyright © 2014 by </a:t>
            </a:r>
            <a:r>
              <a:rPr lang="en-GB" sz="1200" b="1" dirty="0"/>
              <a:t>Vikram Takkar</a:t>
            </a:r>
            <a:r>
              <a:rPr lang="en-GB" sz="1200" dirty="0"/>
              <a:t>. All Rights Reserved..</a:t>
            </a:r>
            <a:endParaRPr lang="en-IN" sz="1200" dirty="0"/>
          </a:p>
        </p:txBody>
      </p:sp>
    </p:spTree>
    <p:extLst>
      <p:ext uri="{BB962C8B-B14F-4D97-AF65-F5344CB8AC3E}">
        <p14:creationId xmlns:p14="http://schemas.microsoft.com/office/powerpoint/2010/main" val="2838349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832" y="0"/>
            <a:ext cx="8748464" cy="765313"/>
          </a:xfrm>
        </p:spPr>
        <p:txBody>
          <a:bodyPr>
            <a:noAutofit/>
          </a:bodyPr>
          <a:lstStyle/>
          <a:p>
            <a:r>
              <a:rPr lang="en-GB" sz="2000" b="1" dirty="0"/>
              <a:t>Remove Unnecessary fields/columns  as early in design using </a:t>
            </a:r>
            <a:r>
              <a:rPr lang="en-GB" sz="2000" b="1" dirty="0">
                <a:solidFill>
                  <a:srgbClr val="FF0000"/>
                </a:solidFill>
              </a:rPr>
              <a:t>tFilterColumns</a:t>
            </a:r>
            <a:r>
              <a:rPr lang="en-GB" sz="2000" b="1" dirty="0"/>
              <a:t> component</a:t>
            </a:r>
            <a:r>
              <a:rPr lang="en-GB" sz="2400" b="1" dirty="0"/>
              <a:t>.</a:t>
            </a:r>
            <a:endParaRPr lang="en-IN" sz="2400" b="1" dirty="0"/>
          </a:p>
        </p:txBody>
      </p:sp>
      <p:sp>
        <p:nvSpPr>
          <p:cNvPr id="3" name="Content Placeholder 2"/>
          <p:cNvSpPr txBox="1">
            <a:spLocks/>
          </p:cNvSpPr>
          <p:nvPr/>
        </p:nvSpPr>
        <p:spPr>
          <a:xfrm>
            <a:off x="735496" y="1170776"/>
            <a:ext cx="8229600" cy="4389120"/>
          </a:xfrm>
          <a:prstGeom prst="rect">
            <a:avLst/>
          </a:prstGeom>
        </p:spPr>
        <p:txBody>
          <a:bodyPr>
            <a:normAutofit/>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pPr>
              <a:buFont typeface="Wingdings" charset="2"/>
              <a:buNone/>
            </a:pPr>
            <a:endParaRPr lang="en-IN" sz="1400" kern="0"/>
          </a:p>
          <a:p>
            <a:pPr>
              <a:buFont typeface="Wingdings" charset="2"/>
              <a:buNone/>
            </a:pPr>
            <a:endParaRPr lang="en-IN" sz="1400" kern="0" dirty="0"/>
          </a:p>
        </p:txBody>
      </p:sp>
      <p:pic>
        <p:nvPicPr>
          <p:cNvPr id="4" name="Picture 2"/>
          <p:cNvPicPr>
            <a:picLocks noChangeAspect="1" noChangeArrowheads="1"/>
          </p:cNvPicPr>
          <p:nvPr/>
        </p:nvPicPr>
        <p:blipFill>
          <a:blip r:embed="rId2" cstate="print"/>
          <a:srcRect/>
          <a:stretch>
            <a:fillRect/>
          </a:stretch>
        </p:blipFill>
        <p:spPr bwMode="auto">
          <a:xfrm>
            <a:off x="154471" y="1170776"/>
            <a:ext cx="8810625" cy="2514600"/>
          </a:xfrm>
          <a:prstGeom prst="rect">
            <a:avLst/>
          </a:prstGeom>
          <a:noFill/>
          <a:ln w="9525">
            <a:noFill/>
            <a:miter lim="800000"/>
            <a:headEnd/>
            <a:tailEnd/>
          </a:ln>
        </p:spPr>
      </p:pic>
    </p:spTree>
    <p:extLst>
      <p:ext uri="{BB962C8B-B14F-4D97-AF65-F5344CB8AC3E}">
        <p14:creationId xmlns:p14="http://schemas.microsoft.com/office/powerpoint/2010/main" val="28502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37930"/>
            <a:ext cx="8748464" cy="1152128"/>
          </a:xfrm>
        </p:spPr>
        <p:txBody>
          <a:bodyPr>
            <a:noAutofit/>
          </a:bodyPr>
          <a:lstStyle/>
          <a:p>
            <a:r>
              <a:rPr lang="en-GB" sz="2000" b="1" dirty="0"/>
              <a:t>Remove Unnecessary data/records  as early in design using </a:t>
            </a:r>
            <a:r>
              <a:rPr lang="en-GB" sz="2000" b="1" dirty="0" err="1">
                <a:solidFill>
                  <a:srgbClr val="FF0000"/>
                </a:solidFill>
              </a:rPr>
              <a:t>tFilterRows</a:t>
            </a:r>
            <a:r>
              <a:rPr lang="en-GB" sz="2000" b="1" dirty="0"/>
              <a:t> component.</a:t>
            </a:r>
            <a:endParaRPr lang="en-IN" sz="2400" b="1" dirty="0"/>
          </a:p>
        </p:txBody>
      </p:sp>
      <p:pic>
        <p:nvPicPr>
          <p:cNvPr id="3" name="Picture 2"/>
          <p:cNvPicPr>
            <a:picLocks noChangeAspect="1" noChangeArrowheads="1"/>
          </p:cNvPicPr>
          <p:nvPr/>
        </p:nvPicPr>
        <p:blipFill>
          <a:blip r:embed="rId2" cstate="print"/>
          <a:srcRect/>
          <a:stretch>
            <a:fillRect/>
          </a:stretch>
        </p:blipFill>
        <p:spPr bwMode="auto">
          <a:xfrm>
            <a:off x="395536" y="1390058"/>
            <a:ext cx="8229600" cy="2327730"/>
          </a:xfrm>
          <a:prstGeom prst="rect">
            <a:avLst/>
          </a:prstGeom>
          <a:noFill/>
          <a:ln w="9525">
            <a:noFill/>
            <a:miter lim="800000"/>
            <a:headEnd/>
            <a:tailEnd/>
          </a:ln>
        </p:spPr>
      </p:pic>
    </p:spTree>
    <p:extLst>
      <p:ext uri="{BB962C8B-B14F-4D97-AF65-F5344CB8AC3E}">
        <p14:creationId xmlns:p14="http://schemas.microsoft.com/office/powerpoint/2010/main" val="55300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771" y="0"/>
            <a:ext cx="8748464" cy="648072"/>
          </a:xfrm>
        </p:spPr>
        <p:txBody>
          <a:bodyPr>
            <a:noAutofit/>
          </a:bodyPr>
          <a:lstStyle/>
          <a:p>
            <a:r>
              <a:rPr lang="en-GB" sz="2000" b="1" dirty="0"/>
              <a:t>Use </a:t>
            </a:r>
            <a:r>
              <a:rPr lang="en-GB" sz="2000" b="1" dirty="0">
                <a:solidFill>
                  <a:srgbClr val="FF0000"/>
                </a:solidFill>
              </a:rPr>
              <a:t>Select Query </a:t>
            </a:r>
            <a:r>
              <a:rPr lang="en-GB" sz="2000" b="1" dirty="0"/>
              <a:t>to retrieve data from database</a:t>
            </a:r>
            <a:endParaRPr lang="en-IN" sz="2400" b="1" dirty="0"/>
          </a:p>
        </p:txBody>
      </p:sp>
      <p:pic>
        <p:nvPicPr>
          <p:cNvPr id="3" name="Content Placeholder 2"/>
          <p:cNvPicPr>
            <a:picLocks noGrp="1" noChangeAspect="1" noChangeArrowheads="1"/>
          </p:cNvPicPr>
          <p:nvPr>
            <p:ph idx="1"/>
          </p:nvPr>
        </p:nvPicPr>
        <p:blipFill>
          <a:blip r:embed="rId2" cstate="print"/>
          <a:srcRect/>
          <a:stretch>
            <a:fillRect/>
          </a:stretch>
        </p:blipFill>
        <p:spPr bwMode="auto">
          <a:xfrm>
            <a:off x="967202" y="541116"/>
            <a:ext cx="7229475" cy="4048125"/>
          </a:xfrm>
          <a:prstGeom prst="rect">
            <a:avLst/>
          </a:prstGeom>
          <a:noFill/>
          <a:ln w="9525">
            <a:noFill/>
            <a:miter lim="800000"/>
            <a:headEnd/>
            <a:tailEnd/>
          </a:ln>
        </p:spPr>
      </p:pic>
    </p:spTree>
    <p:extLst>
      <p:ext uri="{BB962C8B-B14F-4D97-AF65-F5344CB8AC3E}">
        <p14:creationId xmlns:p14="http://schemas.microsoft.com/office/powerpoint/2010/main" val="296534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953" y="0"/>
            <a:ext cx="8748464" cy="648072"/>
          </a:xfrm>
        </p:spPr>
        <p:txBody>
          <a:bodyPr>
            <a:noAutofit/>
          </a:bodyPr>
          <a:lstStyle/>
          <a:p>
            <a:r>
              <a:rPr lang="en-GB" sz="2000" b="1" dirty="0"/>
              <a:t>Use Database </a:t>
            </a:r>
            <a:r>
              <a:rPr lang="en-GB" sz="2000" b="1" dirty="0">
                <a:solidFill>
                  <a:srgbClr val="FF0000"/>
                </a:solidFill>
              </a:rPr>
              <a:t>Bulk components</a:t>
            </a:r>
            <a:endParaRPr lang="en-IN" sz="2400" b="1" dirty="0">
              <a:solidFill>
                <a:srgbClr val="FF0000"/>
              </a:solidFill>
            </a:endParaRPr>
          </a:p>
        </p:txBody>
      </p:sp>
      <p:pic>
        <p:nvPicPr>
          <p:cNvPr id="3" name="Picture 2"/>
          <p:cNvPicPr>
            <a:picLocks noChangeAspect="1" noChangeArrowheads="1"/>
          </p:cNvPicPr>
          <p:nvPr/>
        </p:nvPicPr>
        <p:blipFill>
          <a:blip r:embed="rId2" cstate="print"/>
          <a:srcRect/>
          <a:stretch>
            <a:fillRect/>
          </a:stretch>
        </p:blipFill>
        <p:spPr bwMode="auto">
          <a:xfrm>
            <a:off x="827583" y="496011"/>
            <a:ext cx="6264696" cy="3946781"/>
          </a:xfrm>
          <a:prstGeom prst="rect">
            <a:avLst/>
          </a:prstGeom>
          <a:noFill/>
          <a:ln w="9525">
            <a:noFill/>
            <a:miter lim="800000"/>
            <a:headEnd/>
            <a:tailEnd/>
          </a:ln>
        </p:spPr>
      </p:pic>
    </p:spTree>
    <p:extLst>
      <p:ext uri="{BB962C8B-B14F-4D97-AF65-F5344CB8AC3E}">
        <p14:creationId xmlns:p14="http://schemas.microsoft.com/office/powerpoint/2010/main" val="10191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88" y="0"/>
            <a:ext cx="8748464" cy="648072"/>
          </a:xfrm>
        </p:spPr>
        <p:txBody>
          <a:bodyPr>
            <a:noAutofit/>
          </a:bodyPr>
          <a:lstStyle/>
          <a:p>
            <a:r>
              <a:rPr lang="en-GB" sz="2400" b="1" dirty="0"/>
              <a:t>Use </a:t>
            </a:r>
            <a:r>
              <a:rPr lang="en-GB" sz="2400" b="1" dirty="0">
                <a:solidFill>
                  <a:srgbClr val="FF0000"/>
                </a:solidFill>
              </a:rPr>
              <a:t>Store on Disk</a:t>
            </a:r>
            <a:r>
              <a:rPr lang="en-GB" sz="2400" b="1" dirty="0"/>
              <a:t> Option</a:t>
            </a:r>
            <a:endParaRPr lang="en-IN" sz="2800" b="1" dirty="0">
              <a:solidFill>
                <a:srgbClr val="FF0000"/>
              </a:solidFill>
            </a:endParaRPr>
          </a:p>
        </p:txBody>
      </p:sp>
      <p:sp>
        <p:nvSpPr>
          <p:cNvPr id="3" name="Rectangle 2"/>
          <p:cNvSpPr/>
          <p:nvPr/>
        </p:nvSpPr>
        <p:spPr>
          <a:xfrm>
            <a:off x="400606" y="972817"/>
            <a:ext cx="8640960" cy="2677656"/>
          </a:xfrm>
          <a:prstGeom prst="rect">
            <a:avLst/>
          </a:prstGeom>
        </p:spPr>
        <p:txBody>
          <a:bodyPr wrap="square">
            <a:spAutoFit/>
          </a:bodyPr>
          <a:lstStyle/>
          <a:p>
            <a:pPr algn="l"/>
            <a:r>
              <a:rPr lang="en-GB" sz="1400" dirty="0">
                <a:latin typeface="Arial" pitchFamily="34" charset="0"/>
                <a:cs typeface="Arial" pitchFamily="34" charset="0"/>
              </a:rPr>
              <a:t>There can be several possible reasons for a low performance of Job. Most common reason may include:</a:t>
            </a:r>
          </a:p>
          <a:p>
            <a:pPr algn="l"/>
            <a:endParaRPr lang="en-GB" sz="1400" dirty="0">
              <a:latin typeface="Arial" pitchFamily="34" charset="0"/>
              <a:cs typeface="Arial" pitchFamily="34" charset="0"/>
            </a:endParaRPr>
          </a:p>
          <a:p>
            <a:pPr algn="l">
              <a:buFont typeface="Arial" pitchFamily="34" charset="0"/>
              <a:buChar char="•"/>
            </a:pPr>
            <a:r>
              <a:rPr lang="en-GB" sz="1400" dirty="0">
                <a:latin typeface="Arial" pitchFamily="34" charset="0"/>
                <a:cs typeface="Arial" pitchFamily="34" charset="0"/>
              </a:rPr>
              <a:t>  Running a Job which contains a number of buffer components such as </a:t>
            </a:r>
            <a:r>
              <a:rPr lang="en-GB" sz="1400" dirty="0" err="1">
                <a:latin typeface="Arial" pitchFamily="34" charset="0"/>
                <a:cs typeface="Arial" pitchFamily="34" charset="0"/>
              </a:rPr>
              <a:t>tSortRow</a:t>
            </a:r>
            <a:r>
              <a:rPr lang="en-GB" sz="1400" dirty="0">
                <a:latin typeface="Arial" pitchFamily="34" charset="0"/>
                <a:cs typeface="Arial" pitchFamily="34" charset="0"/>
              </a:rPr>
              <a:t>,   </a:t>
            </a:r>
          </a:p>
          <a:p>
            <a:pPr algn="l"/>
            <a:r>
              <a:rPr lang="en-GB" sz="1400" dirty="0">
                <a:latin typeface="Arial" pitchFamily="34" charset="0"/>
                <a:cs typeface="Arial" pitchFamily="34" charset="0"/>
              </a:rPr>
              <a:t>    </a:t>
            </a:r>
            <a:r>
              <a:rPr lang="en-GB" sz="1400" dirty="0" err="1">
                <a:latin typeface="Arial" pitchFamily="34" charset="0"/>
                <a:cs typeface="Arial" pitchFamily="34" charset="0"/>
              </a:rPr>
              <a:t>tFilterRow</a:t>
            </a:r>
            <a:r>
              <a:rPr lang="en-GB" sz="1400" dirty="0">
                <a:latin typeface="Arial" pitchFamily="34" charset="0"/>
                <a:cs typeface="Arial" pitchFamily="34" charset="0"/>
              </a:rPr>
              <a:t>, </a:t>
            </a:r>
            <a:r>
              <a:rPr lang="en-GB" sz="1400" dirty="0" err="1">
                <a:latin typeface="Arial" pitchFamily="34" charset="0"/>
                <a:cs typeface="Arial" pitchFamily="34" charset="0"/>
              </a:rPr>
              <a:t>tMap</a:t>
            </a:r>
            <a:r>
              <a:rPr lang="en-GB" sz="1400" dirty="0">
                <a:latin typeface="Arial" pitchFamily="34" charset="0"/>
                <a:cs typeface="Arial" pitchFamily="34" charset="0"/>
              </a:rPr>
              <a:t>, </a:t>
            </a:r>
            <a:r>
              <a:rPr lang="en-GB" sz="1400" dirty="0" err="1">
                <a:latin typeface="Arial" pitchFamily="34" charset="0"/>
                <a:cs typeface="Arial" pitchFamily="34" charset="0"/>
              </a:rPr>
              <a:t>tAggregateRow</a:t>
            </a:r>
            <a:r>
              <a:rPr lang="en-GB" sz="1400" dirty="0">
                <a:latin typeface="Arial" pitchFamily="34" charset="0"/>
                <a:cs typeface="Arial" pitchFamily="34" charset="0"/>
              </a:rPr>
              <a:t>, </a:t>
            </a:r>
            <a:r>
              <a:rPr lang="en-GB" sz="1400" dirty="0" err="1">
                <a:latin typeface="Arial" pitchFamily="34" charset="0"/>
                <a:cs typeface="Arial" pitchFamily="34" charset="0"/>
              </a:rPr>
              <a:t>tHashOutput</a:t>
            </a:r>
            <a:r>
              <a:rPr lang="en-GB" sz="1400" dirty="0">
                <a:latin typeface="Arial" pitchFamily="34" charset="0"/>
                <a:cs typeface="Arial" pitchFamily="34" charset="0"/>
              </a:rPr>
              <a:t> </a:t>
            </a:r>
          </a:p>
          <a:p>
            <a:pPr algn="l">
              <a:buFont typeface="Arial" pitchFamily="34" charset="0"/>
              <a:buChar char="•"/>
            </a:pPr>
            <a:r>
              <a:rPr lang="en-GB" sz="1400" dirty="0">
                <a:latin typeface="Arial" pitchFamily="34" charset="0"/>
                <a:cs typeface="Arial" pitchFamily="34" charset="0"/>
              </a:rPr>
              <a:t>  Running a Job which processes a very large amount of data.</a:t>
            </a:r>
          </a:p>
          <a:p>
            <a:pPr algn="l"/>
            <a:endParaRPr lang="en-GB" sz="1400" dirty="0">
              <a:latin typeface="Arial" pitchFamily="34" charset="0"/>
              <a:cs typeface="Arial" pitchFamily="34" charset="0"/>
            </a:endParaRPr>
          </a:p>
          <a:p>
            <a:pPr algn="l"/>
            <a:r>
              <a:rPr lang="en-GB" sz="1400" dirty="0">
                <a:latin typeface="Arial" pitchFamily="34" charset="0"/>
                <a:cs typeface="Arial" pitchFamily="34" charset="0"/>
              </a:rPr>
              <a:t>In Jobs that contain buffer components such as </a:t>
            </a:r>
            <a:r>
              <a:rPr lang="en-GB" sz="1400" dirty="0" err="1">
                <a:latin typeface="Arial" pitchFamily="34" charset="0"/>
                <a:cs typeface="Arial" pitchFamily="34" charset="0"/>
              </a:rPr>
              <a:t>tSortRow</a:t>
            </a:r>
            <a:r>
              <a:rPr lang="en-GB" sz="1400" dirty="0">
                <a:latin typeface="Arial" pitchFamily="34" charset="0"/>
                <a:cs typeface="Arial" pitchFamily="34" charset="0"/>
              </a:rPr>
              <a:t> as well as </a:t>
            </a:r>
            <a:r>
              <a:rPr lang="en-GB" sz="1400" dirty="0" err="1">
                <a:latin typeface="Arial" pitchFamily="34" charset="0"/>
                <a:cs typeface="Arial" pitchFamily="34" charset="0"/>
              </a:rPr>
              <a:t>tMap</a:t>
            </a:r>
            <a:r>
              <a:rPr lang="en-GB" sz="1400" dirty="0">
                <a:latin typeface="Arial" pitchFamily="34" charset="0"/>
                <a:cs typeface="Arial" pitchFamily="34" charset="0"/>
              </a:rPr>
              <a:t>, you can </a:t>
            </a:r>
          </a:p>
          <a:p>
            <a:pPr algn="l"/>
            <a:r>
              <a:rPr lang="en-GB" sz="1400" dirty="0">
                <a:latin typeface="Arial" pitchFamily="34" charset="0"/>
                <a:cs typeface="Arial" pitchFamily="34" charset="0"/>
              </a:rPr>
              <a:t>change the basic configuration to </a:t>
            </a:r>
            <a:r>
              <a:rPr lang="en-GB" sz="1400" b="1" i="1" dirty="0">
                <a:latin typeface="Arial" pitchFamily="34" charset="0"/>
                <a:cs typeface="Arial" pitchFamily="34" charset="0"/>
              </a:rPr>
              <a:t>store temporary data </a:t>
            </a:r>
            <a:r>
              <a:rPr lang="en-GB" sz="1400" dirty="0">
                <a:latin typeface="Arial" pitchFamily="34" charset="0"/>
                <a:cs typeface="Arial" pitchFamily="34" charset="0"/>
              </a:rPr>
              <a:t>on disk rather than in </a:t>
            </a:r>
          </a:p>
          <a:p>
            <a:pPr algn="l"/>
            <a:r>
              <a:rPr lang="en-GB" sz="1400" dirty="0">
                <a:latin typeface="Arial" pitchFamily="34" charset="0"/>
                <a:cs typeface="Arial" pitchFamily="34" charset="0"/>
              </a:rPr>
              <a:t>memory.  For example, </a:t>
            </a:r>
            <a:r>
              <a:rPr lang="en-GB" sz="1400" dirty="0" err="1">
                <a:latin typeface="Arial" pitchFamily="34" charset="0"/>
                <a:cs typeface="Arial" pitchFamily="34" charset="0"/>
              </a:rPr>
              <a:t>tMap</a:t>
            </a:r>
            <a:r>
              <a:rPr lang="en-GB" sz="1400" dirty="0">
                <a:latin typeface="Arial" pitchFamily="34" charset="0"/>
                <a:cs typeface="Arial" pitchFamily="34" charset="0"/>
              </a:rPr>
              <a:t>,  select the option </a:t>
            </a:r>
            <a:r>
              <a:rPr lang="en-GB" sz="1400" b="1" i="1" dirty="0">
                <a:latin typeface="Arial" pitchFamily="34" charset="0"/>
                <a:cs typeface="Arial" pitchFamily="34" charset="0"/>
              </a:rPr>
              <a:t>Store on disk for lookup data </a:t>
            </a:r>
            <a:r>
              <a:rPr lang="en-GB" sz="1400" dirty="0">
                <a:latin typeface="Arial" pitchFamily="34" charset="0"/>
                <a:cs typeface="Arial" pitchFamily="34" charset="0"/>
              </a:rPr>
              <a:t>to be </a:t>
            </a:r>
          </a:p>
          <a:p>
            <a:pPr algn="l"/>
            <a:r>
              <a:rPr lang="en-GB" sz="1400" dirty="0">
                <a:latin typeface="Arial" pitchFamily="34" charset="0"/>
                <a:cs typeface="Arial" pitchFamily="34" charset="0"/>
              </a:rPr>
              <a:t>stored on a defined path. This will allow not to take the whole data into memory </a:t>
            </a:r>
          </a:p>
          <a:p>
            <a:pPr algn="l"/>
            <a:r>
              <a:rPr lang="en-GB" sz="1400" dirty="0">
                <a:latin typeface="Arial" pitchFamily="34" charset="0"/>
                <a:cs typeface="Arial" pitchFamily="34" charset="0"/>
              </a:rPr>
              <a:t>which will keep the memory available for operations and temp data will be fetched </a:t>
            </a:r>
          </a:p>
          <a:p>
            <a:pPr algn="l"/>
            <a:r>
              <a:rPr lang="en-GB" sz="1400" dirty="0">
                <a:latin typeface="Arial" pitchFamily="34" charset="0"/>
                <a:cs typeface="Arial" pitchFamily="34" charset="0"/>
              </a:rPr>
              <a:t>from disk.</a:t>
            </a:r>
          </a:p>
        </p:txBody>
      </p:sp>
    </p:spTree>
    <p:extLst>
      <p:ext uri="{BB962C8B-B14F-4D97-AF65-F5344CB8AC3E}">
        <p14:creationId xmlns:p14="http://schemas.microsoft.com/office/powerpoint/2010/main" val="344018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710" y="83772"/>
            <a:ext cx="8112360" cy="648072"/>
          </a:xfrm>
        </p:spPr>
        <p:txBody>
          <a:bodyPr>
            <a:noAutofit/>
          </a:bodyPr>
          <a:lstStyle/>
          <a:p>
            <a:r>
              <a:rPr lang="en-GB" sz="2000" b="1" dirty="0"/>
              <a:t>Allocating </a:t>
            </a:r>
            <a:r>
              <a:rPr lang="en-GB" sz="2000" b="1" dirty="0">
                <a:solidFill>
                  <a:srgbClr val="FF0000"/>
                </a:solidFill>
              </a:rPr>
              <a:t>more memory </a:t>
            </a:r>
            <a:r>
              <a:rPr lang="en-GB" sz="2000" b="1" dirty="0"/>
              <a:t>to the Jobs </a:t>
            </a:r>
            <a:endParaRPr lang="en-IN" sz="2400" b="1" dirty="0">
              <a:solidFill>
                <a:srgbClr val="FF0000"/>
              </a:solidFill>
            </a:endParaRPr>
          </a:p>
        </p:txBody>
      </p:sp>
      <p:pic>
        <p:nvPicPr>
          <p:cNvPr id="3" name="Picture 2"/>
          <p:cNvPicPr>
            <a:picLocks noChangeAspect="1" noChangeArrowheads="1"/>
          </p:cNvPicPr>
          <p:nvPr/>
        </p:nvPicPr>
        <p:blipFill>
          <a:blip r:embed="rId2" cstate="print"/>
          <a:srcRect/>
          <a:stretch>
            <a:fillRect/>
          </a:stretch>
        </p:blipFill>
        <p:spPr bwMode="auto">
          <a:xfrm>
            <a:off x="693709" y="1055880"/>
            <a:ext cx="7337107" cy="3507598"/>
          </a:xfrm>
          <a:prstGeom prst="rect">
            <a:avLst/>
          </a:prstGeom>
          <a:noFill/>
          <a:ln w="9525">
            <a:noFill/>
            <a:miter lim="800000"/>
            <a:headEnd/>
            <a:tailEnd/>
          </a:ln>
        </p:spPr>
      </p:pic>
      <p:sp>
        <p:nvSpPr>
          <p:cNvPr id="4" name="Rectangle 3"/>
          <p:cNvSpPr/>
          <p:nvPr/>
        </p:nvSpPr>
        <p:spPr>
          <a:xfrm>
            <a:off x="566531" y="407808"/>
            <a:ext cx="8352928" cy="577081"/>
          </a:xfrm>
          <a:prstGeom prst="rect">
            <a:avLst/>
          </a:prstGeom>
        </p:spPr>
        <p:txBody>
          <a:bodyPr wrap="square">
            <a:spAutoFit/>
          </a:bodyPr>
          <a:lstStyle/>
          <a:p>
            <a:pPr algn="l"/>
            <a:r>
              <a:rPr lang="en-GB" sz="1050" dirty="0"/>
              <a:t>-</a:t>
            </a:r>
            <a:r>
              <a:rPr lang="en-GB" sz="1050" b="1" dirty="0" err="1"/>
              <a:t>Xms</a:t>
            </a:r>
            <a:r>
              <a:rPr lang="en-GB" sz="1050" dirty="0"/>
              <a:t> signifies the initial heap size of the Job.</a:t>
            </a:r>
          </a:p>
          <a:p>
            <a:pPr algn="l"/>
            <a:r>
              <a:rPr lang="en-GB" sz="1050" dirty="0"/>
              <a:t>-</a:t>
            </a:r>
            <a:r>
              <a:rPr lang="en-GB" sz="1050" b="1" dirty="0" err="1"/>
              <a:t>Xmx</a:t>
            </a:r>
            <a:r>
              <a:rPr lang="en-GB" sz="1050" dirty="0"/>
              <a:t> signified the maximum size to which heap can grow. (maximum memory </a:t>
            </a:r>
          </a:p>
          <a:p>
            <a:pPr algn="l"/>
            <a:r>
              <a:rPr lang="en-GB" sz="1050" dirty="0"/>
              <a:t>allocated to Job)</a:t>
            </a:r>
          </a:p>
        </p:txBody>
      </p:sp>
    </p:spTree>
    <p:extLst>
      <p:ext uri="{BB962C8B-B14F-4D97-AF65-F5344CB8AC3E}">
        <p14:creationId xmlns:p14="http://schemas.microsoft.com/office/powerpoint/2010/main" val="398119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66" y="531034"/>
            <a:ext cx="4842386" cy="648072"/>
          </a:xfrm>
        </p:spPr>
        <p:txBody>
          <a:bodyPr>
            <a:noAutofit/>
          </a:bodyPr>
          <a:lstStyle/>
          <a:p>
            <a:r>
              <a:rPr lang="en-GB" sz="2000" b="1" dirty="0"/>
              <a:t>Enable </a:t>
            </a:r>
            <a:r>
              <a:rPr lang="en-GB" sz="2000" b="1" dirty="0" err="1">
                <a:solidFill>
                  <a:srgbClr val="FF0000"/>
                </a:solidFill>
              </a:rPr>
              <a:t>Paralleilsm</a:t>
            </a:r>
            <a:r>
              <a:rPr lang="en-GB" sz="2000" b="1" dirty="0"/>
              <a:t> – if possible</a:t>
            </a:r>
            <a:endParaRPr lang="en-IN" sz="2400" b="1" dirty="0">
              <a:solidFill>
                <a:srgbClr val="FF0000"/>
              </a:solidFill>
            </a:endParaRPr>
          </a:p>
        </p:txBody>
      </p:sp>
      <p:sp>
        <p:nvSpPr>
          <p:cNvPr id="3" name="Rectangle 2"/>
          <p:cNvSpPr/>
          <p:nvPr/>
        </p:nvSpPr>
        <p:spPr>
          <a:xfrm>
            <a:off x="303649" y="1571397"/>
            <a:ext cx="8280920" cy="2123658"/>
          </a:xfrm>
          <a:prstGeom prst="rect">
            <a:avLst/>
          </a:prstGeom>
        </p:spPr>
        <p:txBody>
          <a:bodyPr wrap="square">
            <a:spAutoFit/>
          </a:bodyPr>
          <a:lstStyle/>
          <a:p>
            <a:pPr algn="l"/>
            <a:r>
              <a:rPr lang="en-GB" dirty="0">
                <a:latin typeface="Arial" pitchFamily="34" charset="0"/>
                <a:cs typeface="Arial" pitchFamily="34" charset="0"/>
              </a:rPr>
              <a:t>Most of the time we need to run few jobs/sub jobs in parallel to maximize the performance and reduce overall job execution time. However, Talend  doesn’t automatically execute the sub jobs in Parallel. </a:t>
            </a:r>
          </a:p>
          <a:p>
            <a:pPr algn="l"/>
            <a:endParaRPr lang="en-US" dirty="0">
              <a:latin typeface="Arial" pitchFamily="34" charset="0"/>
              <a:cs typeface="Arial" pitchFamily="34" charset="0"/>
            </a:endParaRPr>
          </a:p>
          <a:p>
            <a:pPr algn="l"/>
            <a:endParaRPr lang="en-GB" dirty="0">
              <a:latin typeface="Arial" pitchFamily="34" charset="0"/>
              <a:cs typeface="Arial" pitchFamily="34" charset="0"/>
            </a:endParaRPr>
          </a:p>
          <a:p>
            <a:pPr algn="l"/>
            <a:r>
              <a:rPr lang="en-GB" dirty="0">
                <a:latin typeface="Arial" pitchFamily="34" charset="0"/>
                <a:cs typeface="Arial" pitchFamily="34" charset="0"/>
              </a:rPr>
              <a:t>You can achieve the parallelization in following two ways:</a:t>
            </a:r>
          </a:p>
          <a:p>
            <a:pPr algn="l"/>
            <a:endParaRPr lang="en-GB" dirty="0">
              <a:latin typeface="Arial" pitchFamily="34" charset="0"/>
              <a:cs typeface="Arial" pitchFamily="34" charset="0"/>
            </a:endParaRPr>
          </a:p>
          <a:p>
            <a:pPr algn="l">
              <a:buFont typeface="Arial" pitchFamily="34" charset="0"/>
              <a:buChar char="•"/>
            </a:pPr>
            <a:r>
              <a:rPr lang="en-GB" dirty="0">
                <a:latin typeface="Arial" pitchFamily="34" charset="0"/>
                <a:cs typeface="Arial" pitchFamily="34" charset="0"/>
              </a:rPr>
              <a:t>   Using the </a:t>
            </a:r>
            <a:r>
              <a:rPr lang="en-GB" b="1" dirty="0">
                <a:latin typeface="Arial" pitchFamily="34" charset="0"/>
                <a:cs typeface="Arial" pitchFamily="34" charset="0"/>
              </a:rPr>
              <a:t>tParallelize</a:t>
            </a:r>
            <a:r>
              <a:rPr lang="en-GB" dirty="0">
                <a:latin typeface="Arial" pitchFamily="34" charset="0"/>
                <a:cs typeface="Arial" pitchFamily="34" charset="0"/>
              </a:rPr>
              <a:t> component of Talend. (only available in Talend Integration Suite)</a:t>
            </a:r>
          </a:p>
          <a:p>
            <a:pPr algn="l"/>
            <a:endParaRPr lang="en-GB" dirty="0">
              <a:latin typeface="Arial" pitchFamily="34" charset="0"/>
              <a:cs typeface="Arial" pitchFamily="34" charset="0"/>
            </a:endParaRPr>
          </a:p>
          <a:p>
            <a:pPr algn="l">
              <a:buFont typeface="Arial" pitchFamily="34" charset="0"/>
              <a:buChar char="•"/>
            </a:pPr>
            <a:r>
              <a:rPr lang="en-GB" dirty="0">
                <a:latin typeface="Arial" pitchFamily="34" charset="0"/>
                <a:cs typeface="Arial" pitchFamily="34" charset="0"/>
              </a:rPr>
              <a:t>    Running </a:t>
            </a:r>
            <a:r>
              <a:rPr lang="en-GB" dirty="0" err="1">
                <a:latin typeface="Arial" pitchFamily="34" charset="0"/>
                <a:cs typeface="Arial" pitchFamily="34" charset="0"/>
              </a:rPr>
              <a:t>SubJobs</a:t>
            </a:r>
            <a:r>
              <a:rPr lang="en-GB" dirty="0">
                <a:latin typeface="Arial" pitchFamily="34" charset="0"/>
                <a:cs typeface="Arial" pitchFamily="34" charset="0"/>
              </a:rPr>
              <a:t> in Parallel by using the Multithreaded Executions. This option is also </a:t>
            </a:r>
          </a:p>
          <a:p>
            <a:pPr algn="l"/>
            <a:r>
              <a:rPr lang="en-GB" dirty="0">
                <a:latin typeface="Arial" pitchFamily="34" charset="0"/>
                <a:cs typeface="Arial" pitchFamily="34" charset="0"/>
              </a:rPr>
              <a:t>     available in Talend Open Studio. However, this option is disabled by default. You can </a:t>
            </a:r>
          </a:p>
          <a:p>
            <a:pPr algn="l"/>
            <a:r>
              <a:rPr lang="en-GB" dirty="0">
                <a:latin typeface="Arial" pitchFamily="34" charset="0"/>
                <a:cs typeface="Arial" pitchFamily="34" charset="0"/>
              </a:rPr>
              <a:t>     enable this option from Job view</a:t>
            </a:r>
          </a:p>
        </p:txBody>
      </p:sp>
    </p:spTree>
    <p:extLst>
      <p:ext uri="{BB962C8B-B14F-4D97-AF65-F5344CB8AC3E}">
        <p14:creationId xmlns:p14="http://schemas.microsoft.com/office/powerpoint/2010/main" val="320108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284" y="0"/>
            <a:ext cx="5796542" cy="427383"/>
          </a:xfrm>
        </p:spPr>
        <p:txBody>
          <a:bodyPr>
            <a:noAutofit/>
          </a:bodyPr>
          <a:lstStyle/>
          <a:p>
            <a:r>
              <a:rPr lang="en-GB" sz="2000" b="1" dirty="0"/>
              <a:t>Use Talend </a:t>
            </a:r>
            <a:r>
              <a:rPr lang="en-GB" sz="2000" b="1" dirty="0">
                <a:solidFill>
                  <a:srgbClr val="FF0000"/>
                </a:solidFill>
              </a:rPr>
              <a:t>ELT Components </a:t>
            </a:r>
            <a:r>
              <a:rPr lang="en-GB" sz="2000" b="1" dirty="0"/>
              <a:t>when required</a:t>
            </a:r>
            <a:endParaRPr lang="en-IN" sz="2400" b="1" dirty="0">
              <a:solidFill>
                <a:srgbClr val="FF0000"/>
              </a:solidFill>
            </a:endParaRPr>
          </a:p>
        </p:txBody>
      </p:sp>
      <p:pic>
        <p:nvPicPr>
          <p:cNvPr id="3" name="Picture 2"/>
          <p:cNvPicPr>
            <a:picLocks noChangeAspect="1" noChangeArrowheads="1"/>
          </p:cNvPicPr>
          <p:nvPr/>
        </p:nvPicPr>
        <p:blipFill>
          <a:blip r:embed="rId2" cstate="print"/>
          <a:srcRect/>
          <a:stretch>
            <a:fillRect/>
          </a:stretch>
        </p:blipFill>
        <p:spPr bwMode="auto">
          <a:xfrm>
            <a:off x="763284" y="427383"/>
            <a:ext cx="6588224" cy="3750425"/>
          </a:xfrm>
          <a:prstGeom prst="rect">
            <a:avLst/>
          </a:prstGeom>
          <a:noFill/>
          <a:ln w="9525">
            <a:noFill/>
            <a:miter lim="800000"/>
            <a:headEnd/>
            <a:tailEnd/>
          </a:ln>
        </p:spPr>
      </p:pic>
    </p:spTree>
    <p:extLst>
      <p:ext uri="{BB962C8B-B14F-4D97-AF65-F5344CB8AC3E}">
        <p14:creationId xmlns:p14="http://schemas.microsoft.com/office/powerpoint/2010/main" val="1546775854"/>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xml><?xml version="1.0" encoding="utf-8"?>
<a:theme xmlns:a="http://schemas.openxmlformats.org/drawingml/2006/main" name="7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2D050">
            <a:alpha val="89803"/>
          </a:srgbClr>
        </a:solidFill>
        <a:ln>
          <a:noFill/>
        </a:ln>
        <a:extLst/>
      </a:spPr>
      <a:bodyPr/>
      <a:lstStyle>
        <a:defPPr algn="l">
          <a:defRPr sz="1800" b="1">
            <a:solidFill>
              <a:srgbClr val="FFCB05"/>
            </a:solidFill>
            <a:latin typeface="Calibri" pitchFamily="34" charset="0"/>
            <a:ea typeface="+mn-ea"/>
            <a:cs typeface="Calibri" pitchFamily="34" charset="0"/>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5.xml><?xml version="1.0" encoding="utf-8"?>
<a:theme xmlns:a="http://schemas.openxmlformats.org/drawingml/2006/main" name="1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D0D4CB51882E44822A7987C79C32DA" ma:contentTypeVersion="9" ma:contentTypeDescription="Create a new document." ma:contentTypeScope="" ma:versionID="268d7d5dd9b2c3741d2ad41b627c3cf9">
  <xsd:schema xmlns:xsd="http://www.w3.org/2001/XMLSchema" xmlns:xs="http://www.w3.org/2001/XMLSchema" xmlns:p="http://schemas.microsoft.com/office/2006/metadata/properties" xmlns:ns2="15b50f1c-fe35-411b-97c8-2d455c688f70" xmlns:ns3="8106f984-e4b1-4b7b-87ad-03bde39b99bc" targetNamespace="http://schemas.microsoft.com/office/2006/metadata/properties" ma:root="true" ma:fieldsID="7f567a18660022c5d3520c936c61ac57" ns2:_="" ns3:_="">
    <xsd:import namespace="15b50f1c-fe35-411b-97c8-2d455c688f70"/>
    <xsd:import namespace="8106f984-e4b1-4b7b-87ad-03bde39b99bc"/>
    <xsd:element name="properties">
      <xsd:complexType>
        <xsd:sequence>
          <xsd:element name="documentManagement">
            <xsd:complexType>
              <xsd:all>
                <xsd:element ref="ns2:Path" minOccurs="0"/>
                <xsd:element ref="ns3:Industry" minOccurs="0"/>
                <xsd:element ref="ns3:Technology" minOccurs="0"/>
                <xsd:element ref="ns3:Type_x0020_of_x0020_Project" minOccurs="0"/>
                <xsd:element ref="ns3:Service_x0020_Offerings" minOccurs="0"/>
                <xsd:element ref="ns3:Type_x0020_of_x0020_Cont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b50f1c-fe35-411b-97c8-2d455c688f70" elementFormDefault="qualified">
    <xsd:import namespace="http://schemas.microsoft.com/office/2006/documentManagement/types"/>
    <xsd:import namespace="http://schemas.microsoft.com/office/infopath/2007/PartnerControls"/>
    <xsd:element name="Path" ma:index="8" nillable="true" ma:displayName="Path" ma:internalName="Path">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106f984-e4b1-4b7b-87ad-03bde39b99bc" elementFormDefault="qualified">
    <xsd:import namespace="http://schemas.microsoft.com/office/2006/documentManagement/types"/>
    <xsd:import namespace="http://schemas.microsoft.com/office/infopath/2007/PartnerControls"/>
    <xsd:element name="Industry" ma:index="9" nillable="true" ma:displayName="Industry" ma:default="CPG / Retail / Pharmaceuticals / Life science" ma:format="Dropdown" ma:internalName="Industry">
      <xsd:simpleType>
        <xsd:restriction base="dms:Choice">
          <xsd:enumeration value="CPG / Retail / Pharmaceuticals / Life science"/>
          <xsd:enumeration value="Media and Entertainment"/>
          <xsd:enumeration value="Banking and Financial Services"/>
          <xsd:enumeration value="Insurance"/>
          <xsd:enumeration value="Oil and Gas"/>
          <xsd:enumeration value="Manufacturing"/>
          <xsd:enumeration value="Governmental Organizations"/>
          <xsd:enumeration value="Utilities"/>
          <xsd:enumeration value="ALL"/>
        </xsd:restriction>
      </xsd:simpleType>
    </xsd:element>
    <xsd:element name="Technology" ma:index="10" nillable="true" ma:displayName="Technology" ma:default="Ab Initio" ma:internalName="Technology">
      <xsd:complexType>
        <xsd:complexContent>
          <xsd:extension base="dms:MultiChoice">
            <xsd:sequence>
              <xsd:element name="Value" maxOccurs="unbounded" minOccurs="0" nillable="true">
                <xsd:simpleType>
                  <xsd:restriction base="dms:Choice">
                    <xsd:enumeration value="Ab Initio"/>
                    <xsd:enumeration value="Actuate / BIRT"/>
                    <xsd:enumeration value="AWS RedShift"/>
                    <xsd:enumeration value="Cloudera"/>
                    <xsd:enumeration value="Cognos"/>
                    <xsd:enumeration value="Cognos TM1"/>
                    <xsd:enumeration value="Crystal Reports"/>
                    <xsd:enumeration value="Hadoop"/>
                    <xsd:enumeration value="Hbase"/>
                    <xsd:enumeration value="Hortonworks"/>
                    <xsd:enumeration value="Hyperion"/>
                    <xsd:enumeration value="IBM Infosphere DataStage"/>
                    <xsd:enumeration value="IBM Netezza"/>
                    <xsd:enumeration value="Informatica"/>
                    <xsd:enumeration value="Kafka"/>
                    <xsd:enumeration value="Khalix LongView"/>
                    <xsd:enumeration value="Lexis Nexis HPCC"/>
                    <xsd:enumeration value="MapR"/>
                    <xsd:enumeration value="Microsoft Azure"/>
                    <xsd:enumeration value="Microsoft PowerBI"/>
                    <xsd:enumeration value="Microsoft SQL"/>
                    <xsd:enumeration value="Microsoft SSAS"/>
                    <xsd:enumeration value="Microsoft SSIS"/>
                    <xsd:enumeration value="Microsoft SSRS"/>
                    <xsd:enumeration value="Microstrategy"/>
                    <xsd:enumeration value="MongoDB"/>
                    <xsd:enumeration value="Mosaic Decisions"/>
                    <xsd:enumeration value="Oracle"/>
                    <xsd:enumeration value="Oracle OBIEE"/>
                    <xsd:enumeration value="Python"/>
                    <xsd:enumeration value="QlikSense"/>
                    <xsd:enumeration value="QlikView"/>
                    <xsd:enumeration value="R"/>
                    <xsd:enumeration value="Reltio"/>
                    <xsd:enumeration value="Riversand"/>
                    <xsd:enumeration value="SAP Business Objects"/>
                    <xsd:enumeration value="SAP DI"/>
                    <xsd:enumeration value="SAP HANA"/>
                    <xsd:enumeration value="SAS BI Dashboard"/>
                    <xsd:enumeration value="SAS E Miner"/>
                    <xsd:enumeration value="SAS Enterprise Guide"/>
                    <xsd:enumeration value="SAS Information Map Studio"/>
                    <xsd:enumeration value="SAS Macros"/>
                    <xsd:enumeration value="SAS Web Report Studio"/>
                    <xsd:enumeration value="SolR"/>
                    <xsd:enumeration value="Spark"/>
                    <xsd:enumeration value="Splunk"/>
                    <xsd:enumeration value="SPSS"/>
                    <xsd:enumeration value="Sqoop"/>
                    <xsd:enumeration value="Tableau"/>
                    <xsd:enumeration value="TalenD"/>
                    <xsd:enumeration value="Teradata"/>
                    <xsd:enumeration value="Tibco Spotfire"/>
                    <xsd:enumeration value="Others"/>
                  </xsd:restriction>
                </xsd:simpleType>
              </xsd:element>
            </xsd:sequence>
          </xsd:extension>
        </xsd:complexContent>
      </xsd:complexType>
    </xsd:element>
    <xsd:element name="Type_x0020_of_x0020_Project" ma:index="11" nillable="true" ma:displayName="Type of Project" ma:default="Development" ma:format="Dropdown" ma:internalName="Type_x0020_of_x0020_Project">
      <xsd:simpleType>
        <xsd:restriction base="dms:Choice">
          <xsd:enumeration value="Development"/>
          <xsd:enumeration value="Support and Maintenance"/>
          <xsd:enumeration value="Development and Maintenance"/>
          <xsd:enumeration value="Consulting"/>
          <xsd:enumeration value="ALL"/>
        </xsd:restriction>
      </xsd:simpleType>
    </xsd:element>
    <xsd:element name="Service_x0020_Offerings" ma:index="12" nillable="true" ma:displayName="Service Offerings" ma:default="Data Warehouse / Data appliances" ma:internalName="Service_x0020_Offerings">
      <xsd:complexType>
        <xsd:complexContent>
          <xsd:extension base="dms:MultiChoice">
            <xsd:sequence>
              <xsd:element name="Value" maxOccurs="unbounded" minOccurs="0" nillable="true">
                <xsd:simpleType>
                  <xsd:restriction base="dms:Choice">
                    <xsd:enumeration value="Data Warehouse / Data appliances"/>
                    <xsd:enumeration value="MDM"/>
                    <xsd:enumeration value="Business Intelligence / Reporting"/>
                    <xsd:enumeration value="Advanced Analytics"/>
                    <xsd:enumeration value="Big data"/>
                    <xsd:enumeration value="Mosaic Decisions"/>
                    <xsd:enumeration value="ALL"/>
                  </xsd:restriction>
                </xsd:simpleType>
              </xsd:element>
            </xsd:sequence>
          </xsd:extension>
        </xsd:complexContent>
      </xsd:complexType>
    </xsd:element>
    <xsd:element name="Type_x0020_of_x0020_Content" ma:index="13" nillable="true" ma:displayName="Type of Content" ma:default="Technology Capability / Competence" ma:internalName="Type_x0020_of_x0020_Content">
      <xsd:complexType>
        <xsd:complexContent>
          <xsd:extension base="dms:MultiChoice">
            <xsd:sequence>
              <xsd:element name="Value" maxOccurs="unbounded" minOccurs="0" nillable="true">
                <xsd:simpleType>
                  <xsd:restriction base="dms:Choice">
                    <xsd:enumeration value="Technology Capability / Competence"/>
                    <xsd:enumeration value="Domain Capability / Competence"/>
                    <xsd:enumeration value="Client Deck"/>
                    <xsd:enumeration value="Client Visit"/>
                    <xsd:enumeration value="RFP / RFI / PoC"/>
                    <xsd:enumeration value="Case Study"/>
                    <xsd:enumeration value="Analyst Response"/>
                    <xsd:enumeration value="Consulting ToolKit"/>
                    <xsd:enumeration value="Market Research"/>
                    <xsd:enumeration value="Brochure / Flyer / Marketing / Standee"/>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ath xmlns="15b50f1c-fe35-411b-97c8-2d455c688f70">Competence - Technology Competence - Data Appliances</Path>
    <Industry xmlns="8106f984-e4b1-4b7b-87ad-03bde39b99bc">ALL</Industry>
    <Type_x0020_of_x0020_Project xmlns="8106f984-e4b1-4b7b-87ad-03bde39b99bc">ALL</Type_x0020_of_x0020_Project>
    <Technology xmlns="8106f984-e4b1-4b7b-87ad-03bde39b99bc">
      <Value>MongoDB</Value>
    </Technology>
    <Service_x0020_Offerings xmlns="8106f984-e4b1-4b7b-87ad-03bde39b99bc">
      <Value>Data Warehouse / Data appliances</Value>
      <Value>Big data</Value>
    </Service_x0020_Offerings>
    <Type_x0020_of_x0020_Content xmlns="8106f984-e4b1-4b7b-87ad-03bde39b99bc">
      <Value>Technology Capability / Competence</Value>
    </Type_x0020_of_x0020_Content>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4F1D9F50-BEF4-477C-8D40-0C7413F8FF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b50f1c-fe35-411b-97c8-2d455c688f70"/>
    <ds:schemaRef ds:uri="8106f984-e4b1-4b7b-87ad-03bde39b99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559248-63FA-4C6E-A37D-96FF4426E5C5}">
  <ds:schemaRef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8106f984-e4b1-4b7b-87ad-03bde39b99bc"/>
    <ds:schemaRef ds:uri="15b50f1c-fe35-411b-97c8-2d455c688f70"/>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27366</TotalTime>
  <Words>777</Words>
  <Application>Microsoft Office PowerPoint</Application>
  <PresentationFormat>On-screen Show (16:9)</PresentationFormat>
  <Paragraphs>63</Paragraphs>
  <Slides>15</Slides>
  <Notes>1</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15</vt:i4>
      </vt:variant>
    </vt:vector>
  </HeadingPairs>
  <TitlesOfParts>
    <vt:vector size="28" baseType="lpstr">
      <vt:lpstr>Arial</vt:lpstr>
      <vt:lpstr>Calibri Light</vt:lpstr>
      <vt:lpstr>Geneva</vt:lpstr>
      <vt:lpstr>STKaiti</vt:lpstr>
      <vt:lpstr>Symbol</vt:lpstr>
      <vt:lpstr>Trebuchet MS</vt:lpstr>
      <vt:lpstr>Wingdings</vt:lpstr>
      <vt:lpstr>ヒラギノ角ゴ Pro W3</vt:lpstr>
      <vt:lpstr>L&amp;T Infotech</vt:lpstr>
      <vt:lpstr>Custom Design</vt:lpstr>
      <vt:lpstr>3_L&amp;T Infotech</vt:lpstr>
      <vt:lpstr>7_L&amp;T Infotech</vt:lpstr>
      <vt:lpstr>1_L&amp;T Infotech</vt:lpstr>
      <vt:lpstr>Talend Job Design - Performance Optimization Tips</vt:lpstr>
      <vt:lpstr>Remove Unnecessary fields/columns  as early in design using tFilterColumns component.</vt:lpstr>
      <vt:lpstr>Remove Unnecessary data/records  as early in design using tFilterRows component.</vt:lpstr>
      <vt:lpstr>Use Select Query to retrieve data from database</vt:lpstr>
      <vt:lpstr>Use Database Bulk components</vt:lpstr>
      <vt:lpstr>Use Store on Disk Option</vt:lpstr>
      <vt:lpstr>Allocating more memory to the Jobs </vt:lpstr>
      <vt:lpstr>Enable Paralleilsm – if possible</vt:lpstr>
      <vt:lpstr>Use Talend ELT Components when required</vt:lpstr>
      <vt:lpstr>Use SAX parser over Dom4J whenever required </vt:lpstr>
      <vt:lpstr>Use SAX parser over Dom4J whenever required </vt:lpstr>
      <vt:lpstr>Index Database Table columns when Updating</vt:lpstr>
      <vt:lpstr>Split Talend Job to smaller Sub jobs</vt:lpstr>
      <vt:lpstr>PowerPoint Presentation</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Competence - No SQL data base</dc:title>
  <dc:creator>Rowsell, Karen [CCC-OT_OP]</dc:creator>
  <cp:lastModifiedBy>Vikas Pandey</cp:lastModifiedBy>
  <cp:revision>2086</cp:revision>
  <cp:lastPrinted>2015-11-28T12:28:20Z</cp:lastPrinted>
  <dcterms:created xsi:type="dcterms:W3CDTF">2007-05-25T22:38:05Z</dcterms:created>
  <dcterms:modified xsi:type="dcterms:W3CDTF">2018-02-15T16:52:58Z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0x01010016D0D4CB51882E44822A7987C79C32DA</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