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0EE258-45F3-4D01-ABCB-9F54B2EC10AD}"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FD3EA-209B-4E3F-8B36-C6453DCB345B}" type="slidenum">
              <a:rPr lang="en-US" smtClean="0"/>
              <a:t>‹#›</a:t>
            </a:fld>
            <a:endParaRPr lang="en-US"/>
          </a:p>
        </p:txBody>
      </p:sp>
    </p:spTree>
    <p:extLst>
      <p:ext uri="{BB962C8B-B14F-4D97-AF65-F5344CB8AC3E}">
        <p14:creationId xmlns:p14="http://schemas.microsoft.com/office/powerpoint/2010/main" val="199263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0EE258-45F3-4D01-ABCB-9F54B2EC10AD}"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FD3EA-209B-4E3F-8B36-C6453DCB345B}" type="slidenum">
              <a:rPr lang="en-US" smtClean="0"/>
              <a:t>‹#›</a:t>
            </a:fld>
            <a:endParaRPr lang="en-US"/>
          </a:p>
        </p:txBody>
      </p:sp>
    </p:spTree>
    <p:extLst>
      <p:ext uri="{BB962C8B-B14F-4D97-AF65-F5344CB8AC3E}">
        <p14:creationId xmlns:p14="http://schemas.microsoft.com/office/powerpoint/2010/main" val="362235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0EE258-45F3-4D01-ABCB-9F54B2EC10AD}"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FD3EA-209B-4E3F-8B36-C6453DCB345B}" type="slidenum">
              <a:rPr lang="en-US" smtClean="0"/>
              <a:t>‹#›</a:t>
            </a:fld>
            <a:endParaRPr lang="en-US"/>
          </a:p>
        </p:txBody>
      </p:sp>
    </p:spTree>
    <p:extLst>
      <p:ext uri="{BB962C8B-B14F-4D97-AF65-F5344CB8AC3E}">
        <p14:creationId xmlns:p14="http://schemas.microsoft.com/office/powerpoint/2010/main" val="360051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253" y="1253630"/>
            <a:ext cx="11486969" cy="4966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359838" y="320570"/>
            <a:ext cx="10699044" cy="51296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86139" y="6340066"/>
            <a:ext cx="568927" cy="332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11363158" y="6432155"/>
            <a:ext cx="425116" cy="338554"/>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457721" y="908007"/>
            <a:ext cx="10619203" cy="251364"/>
          </a:xfrm>
        </p:spPr>
        <p:txBody>
          <a:bodyPr/>
          <a:lstStyle>
            <a:lvl1pPr marL="0" indent="0">
              <a:buNone/>
              <a:defRPr sz="1600" b="0" baseline="0">
                <a:solidFill>
                  <a:srgbClr val="ED8B00"/>
                </a:solidFill>
              </a:defRPr>
            </a:lvl1pPr>
          </a:lstStyle>
          <a:p>
            <a:pPr lvl="0"/>
            <a:r>
              <a:rPr lang="en-US" dirty="0"/>
              <a:t>Secondary title place holder</a:t>
            </a:r>
          </a:p>
        </p:txBody>
      </p:sp>
      <p:sp>
        <p:nvSpPr>
          <p:cNvPr id="11" name="TextBox 10"/>
          <p:cNvSpPr txBox="1"/>
          <p:nvPr userDrawn="1"/>
        </p:nvSpPr>
        <p:spPr>
          <a:xfrm>
            <a:off x="4115004" y="6466165"/>
            <a:ext cx="3945465" cy="256545"/>
          </a:xfrm>
          <a:prstGeom prst="rect">
            <a:avLst/>
          </a:prstGeom>
          <a:noFill/>
        </p:spPr>
        <p:txBody>
          <a:bodyPr wrap="square" rtlCol="0">
            <a:spAutoFit/>
          </a:bodyPr>
          <a:lstStyle/>
          <a:p>
            <a:pPr algn="ctr"/>
            <a:r>
              <a:rPr lang="en-US" sz="1067"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369508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0EE258-45F3-4D01-ABCB-9F54B2EC10AD}"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FD3EA-209B-4E3F-8B36-C6453DCB345B}" type="slidenum">
              <a:rPr lang="en-US" smtClean="0"/>
              <a:t>‹#›</a:t>
            </a:fld>
            <a:endParaRPr lang="en-US"/>
          </a:p>
        </p:txBody>
      </p:sp>
    </p:spTree>
    <p:extLst>
      <p:ext uri="{BB962C8B-B14F-4D97-AF65-F5344CB8AC3E}">
        <p14:creationId xmlns:p14="http://schemas.microsoft.com/office/powerpoint/2010/main" val="2498187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0EE258-45F3-4D01-ABCB-9F54B2EC10AD}"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FD3EA-209B-4E3F-8B36-C6453DCB345B}" type="slidenum">
              <a:rPr lang="en-US" smtClean="0"/>
              <a:t>‹#›</a:t>
            </a:fld>
            <a:endParaRPr lang="en-US"/>
          </a:p>
        </p:txBody>
      </p:sp>
    </p:spTree>
    <p:extLst>
      <p:ext uri="{BB962C8B-B14F-4D97-AF65-F5344CB8AC3E}">
        <p14:creationId xmlns:p14="http://schemas.microsoft.com/office/powerpoint/2010/main" val="294242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0EE258-45F3-4D01-ABCB-9F54B2EC10AD}"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FD3EA-209B-4E3F-8B36-C6453DCB345B}" type="slidenum">
              <a:rPr lang="en-US" smtClean="0"/>
              <a:t>‹#›</a:t>
            </a:fld>
            <a:endParaRPr lang="en-US"/>
          </a:p>
        </p:txBody>
      </p:sp>
    </p:spTree>
    <p:extLst>
      <p:ext uri="{BB962C8B-B14F-4D97-AF65-F5344CB8AC3E}">
        <p14:creationId xmlns:p14="http://schemas.microsoft.com/office/powerpoint/2010/main" val="2213069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0EE258-45F3-4D01-ABCB-9F54B2EC10AD}" type="datetimeFigureOut">
              <a:rPr lang="en-US" smtClean="0"/>
              <a:t>7/5/2018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FD3EA-209B-4E3F-8B36-C6453DCB345B}" type="slidenum">
              <a:rPr lang="en-US" smtClean="0"/>
              <a:t>‹#›</a:t>
            </a:fld>
            <a:endParaRPr lang="en-US"/>
          </a:p>
        </p:txBody>
      </p:sp>
    </p:spTree>
    <p:extLst>
      <p:ext uri="{BB962C8B-B14F-4D97-AF65-F5344CB8AC3E}">
        <p14:creationId xmlns:p14="http://schemas.microsoft.com/office/powerpoint/2010/main" val="414922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0EE258-45F3-4D01-ABCB-9F54B2EC10AD}" type="datetimeFigureOut">
              <a:rPr lang="en-US" smtClean="0"/>
              <a:t>7/5/2018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FD3EA-209B-4E3F-8B36-C6453DCB345B}" type="slidenum">
              <a:rPr lang="en-US" smtClean="0"/>
              <a:t>‹#›</a:t>
            </a:fld>
            <a:endParaRPr lang="en-US"/>
          </a:p>
        </p:txBody>
      </p:sp>
    </p:spTree>
    <p:extLst>
      <p:ext uri="{BB962C8B-B14F-4D97-AF65-F5344CB8AC3E}">
        <p14:creationId xmlns:p14="http://schemas.microsoft.com/office/powerpoint/2010/main" val="325637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EE258-45F3-4D01-ABCB-9F54B2EC10AD}" type="datetimeFigureOut">
              <a:rPr lang="en-US" smtClean="0"/>
              <a:t>7/5/2018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2FD3EA-209B-4E3F-8B36-C6453DCB345B}" type="slidenum">
              <a:rPr lang="en-US" smtClean="0"/>
              <a:t>‹#›</a:t>
            </a:fld>
            <a:endParaRPr lang="en-US"/>
          </a:p>
        </p:txBody>
      </p:sp>
    </p:spTree>
    <p:extLst>
      <p:ext uri="{BB962C8B-B14F-4D97-AF65-F5344CB8AC3E}">
        <p14:creationId xmlns:p14="http://schemas.microsoft.com/office/powerpoint/2010/main" val="319469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0EE258-45F3-4D01-ABCB-9F54B2EC10AD}"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FD3EA-209B-4E3F-8B36-C6453DCB345B}" type="slidenum">
              <a:rPr lang="en-US" smtClean="0"/>
              <a:t>‹#›</a:t>
            </a:fld>
            <a:endParaRPr lang="en-US"/>
          </a:p>
        </p:txBody>
      </p:sp>
    </p:spTree>
    <p:extLst>
      <p:ext uri="{BB962C8B-B14F-4D97-AF65-F5344CB8AC3E}">
        <p14:creationId xmlns:p14="http://schemas.microsoft.com/office/powerpoint/2010/main" val="318449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0EE258-45F3-4D01-ABCB-9F54B2EC10AD}"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FD3EA-209B-4E3F-8B36-C6453DCB345B}" type="slidenum">
              <a:rPr lang="en-US" smtClean="0"/>
              <a:t>‹#›</a:t>
            </a:fld>
            <a:endParaRPr lang="en-US"/>
          </a:p>
        </p:txBody>
      </p:sp>
    </p:spTree>
    <p:extLst>
      <p:ext uri="{BB962C8B-B14F-4D97-AF65-F5344CB8AC3E}">
        <p14:creationId xmlns:p14="http://schemas.microsoft.com/office/powerpoint/2010/main" val="20178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EE258-45F3-4D01-ABCB-9F54B2EC10AD}" type="datetimeFigureOut">
              <a:rPr lang="en-US" smtClean="0"/>
              <a:t>7/5/2018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FD3EA-209B-4E3F-8B36-C6453DCB345B}" type="slidenum">
              <a:rPr lang="en-US" smtClean="0"/>
              <a:t>‹#›</a:t>
            </a:fld>
            <a:endParaRPr lang="en-US"/>
          </a:p>
        </p:txBody>
      </p:sp>
    </p:spTree>
    <p:extLst>
      <p:ext uri="{BB962C8B-B14F-4D97-AF65-F5344CB8AC3E}">
        <p14:creationId xmlns:p14="http://schemas.microsoft.com/office/powerpoint/2010/main" val="2264413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03" y="2434"/>
            <a:ext cx="11041227" cy="768085"/>
          </a:xfrm>
        </p:spPr>
        <p:txBody>
          <a:bodyPr>
            <a:noAutofit/>
          </a:bodyPr>
          <a:lstStyle/>
          <a:p>
            <a:pPr>
              <a:spcAft>
                <a:spcPts val="533"/>
              </a:spcAft>
            </a:pPr>
            <a:r>
              <a:rPr lang="en-IN" sz="4800" dirty="0"/>
              <a:t>Difference between </a:t>
            </a:r>
            <a:r>
              <a:rPr lang="en-IN" sz="4800" dirty="0" err="1"/>
              <a:t>tMap</a:t>
            </a:r>
            <a:r>
              <a:rPr lang="en-IN" sz="4800" dirty="0"/>
              <a:t> and </a:t>
            </a:r>
            <a:r>
              <a:rPr lang="en-IN" sz="4800" dirty="0" err="1"/>
              <a:t>tJoin</a:t>
            </a:r>
            <a:endParaRPr lang="en-IN" sz="4800" dirty="0"/>
          </a:p>
        </p:txBody>
      </p:sp>
      <p:sp>
        <p:nvSpPr>
          <p:cNvPr id="3" name="Content Placeholder 2"/>
          <p:cNvSpPr>
            <a:spLocks noGrp="1"/>
          </p:cNvSpPr>
          <p:nvPr>
            <p:ph idx="1"/>
          </p:nvPr>
        </p:nvSpPr>
        <p:spPr>
          <a:xfrm>
            <a:off x="623392" y="1141040"/>
            <a:ext cx="10972800" cy="6069045"/>
          </a:xfrm>
        </p:spPr>
        <p:txBody>
          <a:bodyPr>
            <a:normAutofit fontScale="92500"/>
          </a:bodyPr>
          <a:lstStyle/>
          <a:p>
            <a:pPr>
              <a:buNone/>
            </a:pPr>
            <a:r>
              <a:rPr lang="en-GB" dirty="0">
                <a:latin typeface="+mj-lt"/>
              </a:rPr>
              <a:t>	</a:t>
            </a:r>
            <a:r>
              <a:rPr lang="en-GB" dirty="0" err="1">
                <a:latin typeface="+mj-lt"/>
              </a:rPr>
              <a:t>tJoin</a:t>
            </a:r>
            <a:r>
              <a:rPr lang="en-GB" dirty="0">
                <a:latin typeface="+mj-lt"/>
              </a:rPr>
              <a:t> and </a:t>
            </a:r>
            <a:r>
              <a:rPr lang="en-GB" dirty="0" err="1">
                <a:latin typeface="+mj-lt"/>
              </a:rPr>
              <a:t>tMap</a:t>
            </a:r>
            <a:r>
              <a:rPr lang="en-GB" dirty="0">
                <a:latin typeface="+mj-lt"/>
              </a:rPr>
              <a:t> are quite different components, though </a:t>
            </a:r>
            <a:r>
              <a:rPr lang="en-GB" dirty="0" err="1">
                <a:latin typeface="+mj-lt"/>
              </a:rPr>
              <a:t>tMap</a:t>
            </a:r>
            <a:r>
              <a:rPr lang="en-GB" dirty="0">
                <a:latin typeface="+mj-lt"/>
              </a:rPr>
              <a:t> can be used to perform the same functionality as </a:t>
            </a:r>
            <a:r>
              <a:rPr lang="en-GB" dirty="0" err="1">
                <a:latin typeface="+mj-lt"/>
              </a:rPr>
              <a:t>tJoin</a:t>
            </a:r>
            <a:r>
              <a:rPr lang="en-GB" dirty="0">
                <a:latin typeface="+mj-lt"/>
              </a:rPr>
              <a:t>. However, </a:t>
            </a:r>
            <a:r>
              <a:rPr lang="en-GB" dirty="0" err="1">
                <a:latin typeface="+mj-lt"/>
              </a:rPr>
              <a:t>tMap</a:t>
            </a:r>
            <a:r>
              <a:rPr lang="en-GB" dirty="0">
                <a:latin typeface="+mj-lt"/>
              </a:rPr>
              <a:t> is more powerful in terms of functionality.</a:t>
            </a:r>
            <a:br>
              <a:rPr lang="en-GB" dirty="0">
                <a:latin typeface="+mj-lt"/>
              </a:rPr>
            </a:br>
            <a:br>
              <a:rPr lang="en-GB" dirty="0">
                <a:latin typeface="+mj-lt"/>
              </a:rPr>
            </a:br>
            <a:r>
              <a:rPr lang="en-GB" dirty="0">
                <a:latin typeface="+mj-lt"/>
              </a:rPr>
              <a:t>1. </a:t>
            </a:r>
            <a:r>
              <a:rPr lang="en-GB" dirty="0" err="1">
                <a:latin typeface="+mj-lt"/>
              </a:rPr>
              <a:t>tMap</a:t>
            </a:r>
            <a:r>
              <a:rPr lang="en-GB" dirty="0">
                <a:latin typeface="+mj-lt"/>
              </a:rPr>
              <a:t> can have many outputs links as compared to </a:t>
            </a:r>
            <a:r>
              <a:rPr lang="en-GB" dirty="0" err="1">
                <a:latin typeface="+mj-lt"/>
              </a:rPr>
              <a:t>tJoin</a:t>
            </a:r>
            <a:r>
              <a:rPr lang="en-GB" dirty="0">
                <a:latin typeface="+mj-lt"/>
              </a:rPr>
              <a:t> which can have a main and reject links.</a:t>
            </a:r>
            <a:br>
              <a:rPr lang="en-GB" dirty="0">
                <a:latin typeface="+mj-lt"/>
              </a:rPr>
            </a:br>
            <a:r>
              <a:rPr lang="en-GB" dirty="0">
                <a:latin typeface="+mj-lt"/>
              </a:rPr>
              <a:t>2. With </a:t>
            </a:r>
            <a:r>
              <a:rPr lang="en-GB" dirty="0" err="1">
                <a:latin typeface="+mj-lt"/>
              </a:rPr>
              <a:t>tMap</a:t>
            </a:r>
            <a:r>
              <a:rPr lang="en-GB" dirty="0">
                <a:latin typeface="+mj-lt"/>
              </a:rPr>
              <a:t> we can use expression on the columns while providing the joining condition. I think it is not possible for </a:t>
            </a:r>
            <a:r>
              <a:rPr lang="en-GB" dirty="0" err="1">
                <a:latin typeface="+mj-lt"/>
              </a:rPr>
              <a:t>tJoin</a:t>
            </a:r>
            <a:r>
              <a:rPr lang="en-GB" dirty="0">
                <a:latin typeface="+mj-lt"/>
              </a:rPr>
              <a:t>, Only exact match between the keys is possible.</a:t>
            </a:r>
            <a:br>
              <a:rPr lang="en-GB" dirty="0">
                <a:latin typeface="+mj-lt"/>
              </a:rPr>
            </a:br>
            <a:r>
              <a:rPr lang="en-GB" dirty="0">
                <a:latin typeface="+mj-lt"/>
              </a:rPr>
              <a:t>3. In </a:t>
            </a:r>
            <a:r>
              <a:rPr lang="en-GB" dirty="0" err="1">
                <a:latin typeface="+mj-lt"/>
              </a:rPr>
              <a:t>tMap</a:t>
            </a:r>
            <a:r>
              <a:rPr lang="en-GB" dirty="0">
                <a:latin typeface="+mj-lt"/>
              </a:rPr>
              <a:t> we have option to store the intermediate data in the disc.</a:t>
            </a:r>
            <a:br>
              <a:rPr lang="en-GB" dirty="0">
                <a:latin typeface="+mj-lt"/>
              </a:rPr>
            </a:br>
            <a:r>
              <a:rPr lang="en-GB" dirty="0">
                <a:latin typeface="+mj-lt"/>
              </a:rPr>
              <a:t>4. In </a:t>
            </a:r>
            <a:r>
              <a:rPr lang="en-GB" dirty="0" err="1">
                <a:latin typeface="+mj-lt"/>
              </a:rPr>
              <a:t>tMap</a:t>
            </a:r>
            <a:r>
              <a:rPr lang="en-GB" dirty="0">
                <a:latin typeface="+mj-lt"/>
              </a:rPr>
              <a:t>, we can enable the option to reload the look-up for every record.</a:t>
            </a:r>
            <a:br>
              <a:rPr lang="en-GB" dirty="0">
                <a:latin typeface="+mj-lt"/>
              </a:rPr>
            </a:br>
            <a:r>
              <a:rPr lang="en-GB" dirty="0">
                <a:latin typeface="+mj-lt"/>
              </a:rPr>
              <a:t>5. </a:t>
            </a:r>
            <a:r>
              <a:rPr lang="en-GB" dirty="0" err="1">
                <a:latin typeface="+mj-lt"/>
              </a:rPr>
              <a:t>tMap</a:t>
            </a:r>
            <a:r>
              <a:rPr lang="en-GB" dirty="0">
                <a:latin typeface="+mj-lt"/>
              </a:rPr>
              <a:t> supports more types of join model, includes unique join, first join and all join, however, </a:t>
            </a:r>
            <a:r>
              <a:rPr lang="en-GB" dirty="0" err="1">
                <a:latin typeface="+mj-lt"/>
              </a:rPr>
              <a:t>tJoin</a:t>
            </a:r>
            <a:r>
              <a:rPr lang="en-GB" dirty="0">
                <a:latin typeface="+mj-lt"/>
              </a:rPr>
              <a:t> only support unique join.</a:t>
            </a:r>
            <a:br>
              <a:rPr lang="en-GB" dirty="0">
                <a:latin typeface="+mj-lt"/>
              </a:rPr>
            </a:br>
            <a:r>
              <a:rPr lang="en-GB" dirty="0">
                <a:latin typeface="+mj-lt"/>
              </a:rPr>
              <a:t>6. </a:t>
            </a:r>
            <a:r>
              <a:rPr lang="en-GB" dirty="0" err="1">
                <a:latin typeface="+mj-lt"/>
              </a:rPr>
              <a:t>tMap</a:t>
            </a:r>
            <a:r>
              <a:rPr lang="en-GB" dirty="0">
                <a:latin typeface="+mj-lt"/>
              </a:rPr>
              <a:t> allows you to link multiple look-up flows to it, and supports to load multiple look-up flows parallel, however, </a:t>
            </a:r>
            <a:r>
              <a:rPr lang="en-GB" dirty="0" err="1">
                <a:latin typeface="+mj-lt"/>
              </a:rPr>
              <a:t>tJoin</a:t>
            </a:r>
            <a:r>
              <a:rPr lang="en-GB" dirty="0">
                <a:latin typeface="+mj-lt"/>
              </a:rPr>
              <a:t> only accept one look-up flow.</a:t>
            </a:r>
            <a:br>
              <a:rPr lang="en-GB" dirty="0">
                <a:latin typeface="+mj-lt"/>
              </a:rPr>
            </a:br>
            <a:r>
              <a:rPr lang="en-GB" dirty="0">
                <a:latin typeface="+mj-lt"/>
              </a:rPr>
              <a:t>7. </a:t>
            </a:r>
            <a:r>
              <a:rPr lang="en-GB" dirty="0" err="1">
                <a:latin typeface="+mj-lt"/>
              </a:rPr>
              <a:t>tMap</a:t>
            </a:r>
            <a:r>
              <a:rPr lang="en-GB" dirty="0">
                <a:latin typeface="+mj-lt"/>
              </a:rPr>
              <a:t> supports 'die on error' option.</a:t>
            </a:r>
            <a:endParaRPr lang="en-IN" dirty="0">
              <a:latin typeface="+mj-lt"/>
            </a:endParaRPr>
          </a:p>
        </p:txBody>
      </p:sp>
      <p:sp>
        <p:nvSpPr>
          <p:cNvPr id="4" name="Rectangle 3"/>
          <p:cNvSpPr/>
          <p:nvPr/>
        </p:nvSpPr>
        <p:spPr>
          <a:xfrm>
            <a:off x="2927648" y="8811180"/>
            <a:ext cx="6336704"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t>Copyright © 2014 by </a:t>
            </a:r>
            <a:r>
              <a:rPr lang="en-GB" sz="1600" b="1" dirty="0"/>
              <a:t>Vikram Takkar</a:t>
            </a:r>
            <a:r>
              <a:rPr lang="en-GB" sz="1600" dirty="0"/>
              <a:t>. All Rights Reserved..</a:t>
            </a:r>
            <a:endParaRPr lang="en-IN" sz="1600" dirty="0"/>
          </a:p>
        </p:txBody>
      </p:sp>
    </p:spTree>
    <p:extLst>
      <p:ext uri="{BB962C8B-B14F-4D97-AF65-F5344CB8AC3E}">
        <p14:creationId xmlns:p14="http://schemas.microsoft.com/office/powerpoint/2010/main" val="154677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71191" y="-812"/>
            <a:ext cx="11041227" cy="768085"/>
          </a:xfrm>
        </p:spPr>
        <p:txBody>
          <a:bodyPr>
            <a:noAutofit/>
          </a:bodyPr>
          <a:lstStyle/>
          <a:p>
            <a:pPr>
              <a:spcAft>
                <a:spcPts val="533"/>
              </a:spcAft>
            </a:pPr>
            <a:r>
              <a:rPr lang="en-IN" sz="4800" dirty="0"/>
              <a:t>Difference between </a:t>
            </a:r>
            <a:r>
              <a:rPr lang="en-IN" sz="4800" dirty="0" err="1"/>
              <a:t>tMap</a:t>
            </a:r>
            <a:r>
              <a:rPr lang="en-IN" sz="4800" dirty="0"/>
              <a:t> and </a:t>
            </a:r>
            <a:r>
              <a:rPr lang="en-IN" sz="4800" dirty="0" err="1"/>
              <a:t>tFilterRow</a:t>
            </a:r>
            <a:endParaRPr lang="en-IN" sz="4800" dirty="0"/>
          </a:p>
        </p:txBody>
      </p:sp>
      <p:sp>
        <p:nvSpPr>
          <p:cNvPr id="6" name="Content Placeholder 2"/>
          <p:cNvSpPr>
            <a:spLocks noGrp="1"/>
          </p:cNvSpPr>
          <p:nvPr>
            <p:ph idx="1"/>
          </p:nvPr>
        </p:nvSpPr>
        <p:spPr>
          <a:xfrm>
            <a:off x="1020956" y="704259"/>
            <a:ext cx="11389025" cy="6837131"/>
          </a:xfrm>
        </p:spPr>
        <p:txBody>
          <a:bodyPr>
            <a:normAutofit/>
          </a:bodyPr>
          <a:lstStyle/>
          <a:p>
            <a:pPr>
              <a:spcBef>
                <a:spcPts val="800"/>
              </a:spcBef>
              <a:buNone/>
            </a:pPr>
            <a:r>
              <a:rPr lang="en-GB" sz="1600" dirty="0"/>
              <a:t>Basic difference lies in the purpose and functionality of the components</a:t>
            </a:r>
          </a:p>
          <a:p>
            <a:pPr>
              <a:spcBef>
                <a:spcPts val="800"/>
              </a:spcBef>
              <a:buNone/>
            </a:pPr>
            <a:r>
              <a:rPr lang="en-GB" sz="1600" b="1" u="sng" dirty="0" err="1"/>
              <a:t>tMap</a:t>
            </a:r>
            <a:r>
              <a:rPr lang="en-GB" sz="1600" b="1" u="sng" dirty="0"/>
              <a:t>:</a:t>
            </a:r>
            <a:r>
              <a:rPr lang="en-GB" sz="1600" dirty="0"/>
              <a:t>  </a:t>
            </a:r>
          </a:p>
          <a:p>
            <a:pPr>
              <a:spcBef>
                <a:spcPts val="800"/>
              </a:spcBef>
            </a:pPr>
            <a:r>
              <a:rPr lang="en-GB" sz="1600" dirty="0" err="1"/>
              <a:t>tMap</a:t>
            </a:r>
            <a:r>
              <a:rPr lang="en-GB" sz="1600" dirty="0"/>
              <a:t> is quite powerful component in terms of functionality as compared to </a:t>
            </a:r>
            <a:r>
              <a:rPr lang="en-GB" sz="1600" dirty="0" err="1"/>
              <a:t>tFilterRow</a:t>
            </a:r>
            <a:r>
              <a:rPr lang="en-GB" sz="1600" dirty="0"/>
              <a:t> component. Apart from filtering source data it provides lot of other features like lookup, joins etc. </a:t>
            </a:r>
          </a:p>
          <a:p>
            <a:pPr>
              <a:spcBef>
                <a:spcPts val="800"/>
              </a:spcBef>
            </a:pPr>
            <a:r>
              <a:rPr lang="en-GB" sz="1600" dirty="0"/>
              <a:t>There can be multiple source links to </a:t>
            </a:r>
            <a:r>
              <a:rPr lang="en-GB" sz="1600" dirty="0" err="1"/>
              <a:t>tMap</a:t>
            </a:r>
            <a:r>
              <a:rPr lang="en-GB" sz="1600" dirty="0"/>
              <a:t> component. One of them is the </a:t>
            </a:r>
            <a:r>
              <a:rPr lang="en-GB" sz="1600" b="1" dirty="0"/>
              <a:t>Main </a:t>
            </a:r>
            <a:r>
              <a:rPr lang="en-GB" sz="1600" dirty="0"/>
              <a:t>links and all others are </a:t>
            </a:r>
            <a:r>
              <a:rPr lang="en-GB" sz="1600" b="1" dirty="0"/>
              <a:t>Lookup </a:t>
            </a:r>
            <a:r>
              <a:rPr lang="en-GB" sz="1600" dirty="0"/>
              <a:t>links. </a:t>
            </a:r>
          </a:p>
          <a:p>
            <a:pPr>
              <a:spcBef>
                <a:spcPts val="800"/>
              </a:spcBef>
            </a:pPr>
            <a:r>
              <a:rPr lang="en-GB" sz="1600" dirty="0"/>
              <a:t>There can be multiple output links/ output data flows from </a:t>
            </a:r>
            <a:r>
              <a:rPr lang="en-GB" sz="1600" dirty="0" err="1"/>
              <a:t>tMap</a:t>
            </a:r>
            <a:r>
              <a:rPr lang="en-GB" sz="1600" dirty="0"/>
              <a:t> component.</a:t>
            </a:r>
          </a:p>
          <a:p>
            <a:pPr>
              <a:spcBef>
                <a:spcPts val="800"/>
              </a:spcBef>
            </a:pPr>
            <a:r>
              <a:rPr lang="en-GB" sz="1600" dirty="0"/>
              <a:t>In </a:t>
            </a:r>
            <a:r>
              <a:rPr lang="en-GB" sz="1600" dirty="0" err="1"/>
              <a:t>tMap</a:t>
            </a:r>
            <a:r>
              <a:rPr lang="en-GB" sz="1600" dirty="0"/>
              <a:t> we can apply transformation to both source and output links.</a:t>
            </a:r>
          </a:p>
          <a:p>
            <a:pPr>
              <a:spcBef>
                <a:spcPts val="800"/>
              </a:spcBef>
            </a:pPr>
            <a:r>
              <a:rPr lang="en-GB" sz="1600" dirty="0"/>
              <a:t>In </a:t>
            </a:r>
            <a:r>
              <a:rPr lang="en-GB" sz="1600" dirty="0" err="1"/>
              <a:t>tMap</a:t>
            </a:r>
            <a:r>
              <a:rPr lang="en-GB" sz="1600" dirty="0"/>
              <a:t>, we can transform source column/fields and then apply filter on the transformed column. e.g. We can lookup data from other file based on source field and then apply filter condition to the lookup column which was not present earlier in the source data. </a:t>
            </a:r>
          </a:p>
          <a:p>
            <a:pPr>
              <a:spcBef>
                <a:spcPts val="800"/>
              </a:spcBef>
            </a:pPr>
            <a:r>
              <a:rPr lang="en-GB" sz="1600" dirty="0"/>
              <a:t>In </a:t>
            </a:r>
            <a:r>
              <a:rPr lang="en-GB" sz="1600" dirty="0" err="1"/>
              <a:t>tMap</a:t>
            </a:r>
            <a:r>
              <a:rPr lang="en-GB" sz="1600" dirty="0"/>
              <a:t> we can filter data from all the inputs links.</a:t>
            </a:r>
          </a:p>
          <a:p>
            <a:pPr>
              <a:spcBef>
                <a:spcPts val="800"/>
              </a:spcBef>
              <a:buNone/>
            </a:pPr>
            <a:r>
              <a:rPr lang="en-GB" sz="1600" b="1" u="sng" dirty="0" err="1"/>
              <a:t>tFilterRow</a:t>
            </a:r>
            <a:r>
              <a:rPr lang="en-GB" sz="1600" dirty="0"/>
              <a:t>:</a:t>
            </a:r>
          </a:p>
          <a:p>
            <a:pPr>
              <a:spcBef>
                <a:spcPts val="800"/>
              </a:spcBef>
            </a:pPr>
            <a:r>
              <a:rPr lang="en-GB" sz="1600" dirty="0"/>
              <a:t>Purpose of </a:t>
            </a:r>
            <a:r>
              <a:rPr lang="en-GB" sz="1600" dirty="0" err="1"/>
              <a:t>tFilterRow</a:t>
            </a:r>
            <a:r>
              <a:rPr lang="en-GB" sz="1600" dirty="0"/>
              <a:t> is to filter the source data based on condition on the source columns.</a:t>
            </a:r>
          </a:p>
          <a:p>
            <a:pPr>
              <a:spcBef>
                <a:spcPts val="800"/>
              </a:spcBef>
            </a:pPr>
            <a:r>
              <a:rPr lang="en-GB" sz="1600" dirty="0"/>
              <a:t>There can be only one source/input link to </a:t>
            </a:r>
            <a:r>
              <a:rPr lang="en-GB" sz="1600" b="1" dirty="0" err="1"/>
              <a:t>tFilterRow</a:t>
            </a:r>
            <a:r>
              <a:rPr lang="en-GB" sz="1600" b="1" dirty="0"/>
              <a:t> </a:t>
            </a:r>
            <a:r>
              <a:rPr lang="en-GB" sz="1600" dirty="0"/>
              <a:t>Component.</a:t>
            </a:r>
          </a:p>
          <a:p>
            <a:pPr>
              <a:spcBef>
                <a:spcPts val="800"/>
              </a:spcBef>
            </a:pPr>
            <a:r>
              <a:rPr lang="en-GB" sz="1600" dirty="0"/>
              <a:t>There can be only two output links to </a:t>
            </a:r>
            <a:r>
              <a:rPr lang="en-GB" sz="1600" dirty="0" err="1"/>
              <a:t>tFilterRow</a:t>
            </a:r>
            <a:r>
              <a:rPr lang="en-GB" sz="1600" dirty="0"/>
              <a:t> i.e. </a:t>
            </a:r>
            <a:r>
              <a:rPr lang="en-GB" sz="1600" b="1" dirty="0"/>
              <a:t>Filter </a:t>
            </a:r>
            <a:r>
              <a:rPr lang="en-GB" sz="1600" dirty="0"/>
              <a:t>(records that satisfy the filter condition) and </a:t>
            </a:r>
            <a:r>
              <a:rPr lang="en-GB" sz="1600" b="1" dirty="0"/>
              <a:t>Rejects </a:t>
            </a:r>
            <a:r>
              <a:rPr lang="en-GB" sz="1600" dirty="0"/>
              <a:t>(Records that fails the condition given in the component).</a:t>
            </a:r>
          </a:p>
          <a:p>
            <a:pPr>
              <a:spcBef>
                <a:spcPts val="800"/>
              </a:spcBef>
            </a:pPr>
            <a:r>
              <a:rPr lang="en-GB" sz="1600" dirty="0"/>
              <a:t>In </a:t>
            </a:r>
            <a:r>
              <a:rPr lang="en-GB" sz="1600" dirty="0" err="1"/>
              <a:t>tFilterRow</a:t>
            </a:r>
            <a:r>
              <a:rPr lang="en-GB" sz="1600" dirty="0"/>
              <a:t> we can only apply filter condition on </a:t>
            </a:r>
            <a:r>
              <a:rPr lang="en-GB" sz="1600" b="1" dirty="0"/>
              <a:t>source data columns</a:t>
            </a:r>
            <a:r>
              <a:rPr lang="en-GB" sz="1600" dirty="0"/>
              <a:t>.</a:t>
            </a:r>
          </a:p>
          <a:p>
            <a:pPr>
              <a:spcBef>
                <a:spcPts val="800"/>
              </a:spcBef>
            </a:pPr>
            <a:r>
              <a:rPr lang="en-GB" sz="1600" dirty="0"/>
              <a:t>In </a:t>
            </a:r>
            <a:r>
              <a:rPr lang="en-GB" sz="1600" dirty="0" err="1"/>
              <a:t>tFilterRow</a:t>
            </a:r>
            <a:r>
              <a:rPr lang="en-GB" sz="1600" dirty="0"/>
              <a:t> we can not lookup data hence can not apply filter on lookup fields.</a:t>
            </a:r>
          </a:p>
          <a:p>
            <a:pPr>
              <a:spcBef>
                <a:spcPts val="800"/>
              </a:spcBef>
            </a:pPr>
            <a:r>
              <a:rPr lang="en-GB" sz="1600" dirty="0"/>
              <a:t>In </a:t>
            </a:r>
            <a:r>
              <a:rPr lang="en-GB" sz="1600" dirty="0" err="1"/>
              <a:t>tFilterRow</a:t>
            </a:r>
            <a:r>
              <a:rPr lang="en-GB" sz="1600" dirty="0"/>
              <a:t> we can not have more than one input links so we can only apply filter condition on one link only.</a:t>
            </a:r>
          </a:p>
          <a:p>
            <a:pPr>
              <a:spcBef>
                <a:spcPts val="800"/>
              </a:spcBef>
              <a:buNone/>
            </a:pPr>
            <a:endParaRPr lang="en-IN" sz="2400" dirty="0">
              <a:latin typeface="+mj-lt"/>
            </a:endParaRPr>
          </a:p>
        </p:txBody>
      </p:sp>
      <p:sp>
        <p:nvSpPr>
          <p:cNvPr id="7" name="Rectangle 6"/>
          <p:cNvSpPr/>
          <p:nvPr/>
        </p:nvSpPr>
        <p:spPr>
          <a:xfrm>
            <a:off x="2927648" y="8811180"/>
            <a:ext cx="6336704"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t>Copyright © 2014 by </a:t>
            </a:r>
            <a:r>
              <a:rPr lang="en-GB" sz="1600" b="1" dirty="0"/>
              <a:t>Vikram Takkar</a:t>
            </a:r>
            <a:r>
              <a:rPr lang="en-GB" sz="1600" dirty="0"/>
              <a:t>. All Rights Reserved..</a:t>
            </a:r>
            <a:endParaRPr lang="en-IN" sz="1600" dirty="0"/>
          </a:p>
        </p:txBody>
      </p:sp>
    </p:spTree>
    <p:extLst>
      <p:ext uri="{BB962C8B-B14F-4D97-AF65-F5344CB8AC3E}">
        <p14:creationId xmlns:p14="http://schemas.microsoft.com/office/powerpoint/2010/main" val="154316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1637" y="8774668"/>
            <a:ext cx="6336704" cy="338554"/>
          </a:xfrm>
          <a:prstGeom prst="rect">
            <a:avLst/>
          </a:prstGeom>
        </p:spPr>
        <p:txBody>
          <a:bodyPr wrap="square">
            <a:spAutoFit/>
          </a:bodyPr>
          <a:lstStyle/>
          <a:p>
            <a:r>
              <a:rPr lang="en-GB" sz="1600" dirty="0"/>
              <a:t>Copyright © 2014 by </a:t>
            </a:r>
            <a:r>
              <a:rPr lang="en-GB" sz="1600" b="1" dirty="0"/>
              <a:t>Vikram Takkar</a:t>
            </a:r>
            <a:r>
              <a:rPr lang="en-GB" sz="1600" dirty="0"/>
              <a:t>. All Rights Reserved..</a:t>
            </a:r>
            <a:endParaRPr lang="en-IN" sz="1600" dirty="0"/>
          </a:p>
        </p:txBody>
      </p:sp>
      <p:sp>
        <p:nvSpPr>
          <p:cNvPr id="4" name="Title 1">
            <a:extLst/>
          </p:cNvPr>
          <p:cNvSpPr>
            <a:spLocks noGrp="1"/>
          </p:cNvSpPr>
          <p:nvPr>
            <p:ph type="title"/>
          </p:nvPr>
        </p:nvSpPr>
        <p:spPr>
          <a:xfrm>
            <a:off x="752105" y="115429"/>
            <a:ext cx="2826327" cy="597092"/>
          </a:xfrm>
        </p:spPr>
        <p:txBody>
          <a:bodyPr>
            <a:normAutofit fontScale="90000"/>
          </a:bodyPr>
          <a:lstStyle/>
          <a:p>
            <a:r>
              <a:rPr lang="en-IN" dirty="0" err="1"/>
              <a:t>tJoin</a:t>
            </a:r>
            <a:endParaRPr lang="en-IN" dirty="0"/>
          </a:p>
        </p:txBody>
      </p:sp>
      <p:sp>
        <p:nvSpPr>
          <p:cNvPr id="5" name="Content Placeholder 4">
            <a:extLst/>
          </p:cNvPr>
          <p:cNvSpPr>
            <a:spLocks noGrp="1"/>
          </p:cNvSpPr>
          <p:nvPr>
            <p:ph idx="1"/>
          </p:nvPr>
        </p:nvSpPr>
        <p:spPr>
          <a:xfrm>
            <a:off x="752104" y="822564"/>
            <a:ext cx="10972800" cy="5852160"/>
          </a:xfrm>
        </p:spPr>
        <p:txBody>
          <a:bodyPr>
            <a:normAutofit/>
          </a:bodyPr>
          <a:lstStyle/>
          <a:p>
            <a:r>
              <a:rPr lang="en-US" sz="2667" b="1" dirty="0"/>
              <a:t>   </a:t>
            </a:r>
            <a:r>
              <a:rPr lang="en-US" sz="2667" b="1" dirty="0" err="1"/>
              <a:t>tJoin</a:t>
            </a:r>
            <a:r>
              <a:rPr lang="en-US" sz="2667" dirty="0"/>
              <a:t> joins two tables by doing an exact match on several columns. It </a:t>
            </a:r>
            <a:br>
              <a:rPr lang="en-US" sz="2667" dirty="0"/>
            </a:br>
            <a:r>
              <a:rPr lang="en-US" sz="2667" dirty="0"/>
              <a:t>   compares columns from the main flow with reference columns from the </a:t>
            </a:r>
            <a:br>
              <a:rPr lang="en-US" sz="2667" dirty="0"/>
            </a:br>
            <a:r>
              <a:rPr lang="en-US" sz="2667" dirty="0"/>
              <a:t>   lookup flow and outputs the main flow data and/or the rejected data.</a:t>
            </a:r>
          </a:p>
        </p:txBody>
      </p:sp>
      <p:pic>
        <p:nvPicPr>
          <p:cNvPr id="6" name="Picture 5">
            <a:extLst/>
          </p:cNvPr>
          <p:cNvPicPr>
            <a:picLocks noChangeAspect="1"/>
          </p:cNvPicPr>
          <p:nvPr/>
        </p:nvPicPr>
        <p:blipFill>
          <a:blip r:embed="rId2"/>
          <a:stretch>
            <a:fillRect/>
          </a:stretch>
        </p:blipFill>
        <p:spPr>
          <a:xfrm>
            <a:off x="1279632" y="2274875"/>
            <a:ext cx="4704523" cy="3568700"/>
          </a:xfrm>
          <a:prstGeom prst="rect">
            <a:avLst/>
          </a:prstGeom>
        </p:spPr>
      </p:pic>
      <p:pic>
        <p:nvPicPr>
          <p:cNvPr id="7" name="Picture 6">
            <a:extLst/>
          </p:cNvPr>
          <p:cNvPicPr>
            <a:picLocks noChangeAspect="1"/>
          </p:cNvPicPr>
          <p:nvPr/>
        </p:nvPicPr>
        <p:blipFill>
          <a:blip r:embed="rId3"/>
          <a:stretch>
            <a:fillRect/>
          </a:stretch>
        </p:blipFill>
        <p:spPr>
          <a:xfrm>
            <a:off x="6176176" y="2274875"/>
            <a:ext cx="4704523" cy="3633215"/>
          </a:xfrm>
          <a:prstGeom prst="rect">
            <a:avLst/>
          </a:prstGeom>
        </p:spPr>
      </p:pic>
    </p:spTree>
    <p:extLst>
      <p:ext uri="{BB962C8B-B14F-4D97-AF65-F5344CB8AC3E}">
        <p14:creationId xmlns:p14="http://schemas.microsoft.com/office/powerpoint/2010/main" val="283834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TMAP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593" y="1124744"/>
            <a:ext cx="7119193" cy="4161284"/>
          </a:xfrm>
        </p:spPr>
      </p:pic>
    </p:spTree>
    <p:extLst>
      <p:ext uri="{BB962C8B-B14F-4D97-AF65-F5344CB8AC3E}">
        <p14:creationId xmlns:p14="http://schemas.microsoft.com/office/powerpoint/2010/main" val="243547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TMAP editor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560" y="2014330"/>
            <a:ext cx="7920880" cy="4511014"/>
          </a:xfrm>
        </p:spPr>
      </p:pic>
    </p:spTree>
    <p:extLst>
      <p:ext uri="{BB962C8B-B14F-4D97-AF65-F5344CB8AC3E}">
        <p14:creationId xmlns:p14="http://schemas.microsoft.com/office/powerpoint/2010/main" val="298680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inside </a:t>
            </a:r>
            <a:r>
              <a:rPr lang="en-US" dirty="0" err="1"/>
              <a:t>Tmap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616" y="1268761"/>
            <a:ext cx="6552728" cy="3775521"/>
          </a:xfrm>
        </p:spPr>
      </p:pic>
    </p:spTree>
    <p:extLst>
      <p:ext uri="{BB962C8B-B14F-4D97-AF65-F5344CB8AC3E}">
        <p14:creationId xmlns:p14="http://schemas.microsoft.com/office/powerpoint/2010/main" val="4199826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Difference between tMap and tJoin</vt:lpstr>
      <vt:lpstr>Difference between tMap and tFilterRow</vt:lpstr>
      <vt:lpstr>tJoin</vt:lpstr>
      <vt:lpstr>TMAP</vt:lpstr>
      <vt:lpstr>TMAP editor</vt:lpstr>
      <vt:lpstr>Filtering inside Tmap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tMap and tJoin</dc:title>
  <dc:creator>Baljeet Kaur</dc:creator>
  <cp:lastModifiedBy>Baljeet Kaur</cp:lastModifiedBy>
  <cp:revision>1</cp:revision>
  <dcterms:created xsi:type="dcterms:W3CDTF">2018-07-05T07:49:15Z</dcterms:created>
  <dcterms:modified xsi:type="dcterms:W3CDTF">2018-07-05T07:49:46Z</dcterms:modified>
</cp:coreProperties>
</file>