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C58B1AB-7A4A-43CA-892A-2F81F052674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4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28494-48B5-4506-9045-E56308485BDA}"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8B1AB-7A4A-43CA-892A-2F81F0526744}" type="slidenum">
              <a:rPr lang="en-IN" smtClean="0"/>
              <a:t>‹#›</a:t>
            </a:fld>
            <a:endParaRPr lang="en-IN"/>
          </a:p>
        </p:txBody>
      </p:sp>
    </p:spTree>
    <p:extLst>
      <p:ext uri="{BB962C8B-B14F-4D97-AF65-F5344CB8AC3E}">
        <p14:creationId xmlns:p14="http://schemas.microsoft.com/office/powerpoint/2010/main" val="21429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311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575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spTree>
    <p:extLst>
      <p:ext uri="{BB962C8B-B14F-4D97-AF65-F5344CB8AC3E}">
        <p14:creationId xmlns:p14="http://schemas.microsoft.com/office/powerpoint/2010/main" val="2596437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992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32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72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23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spTree>
    <p:extLst>
      <p:ext uri="{BB962C8B-B14F-4D97-AF65-F5344CB8AC3E}">
        <p14:creationId xmlns:p14="http://schemas.microsoft.com/office/powerpoint/2010/main" val="132496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28494-48B5-4506-9045-E56308485BDA}"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8B1AB-7A4A-43CA-892A-2F81F052674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17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528494-48B5-4506-9045-E56308485BDA}"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8B1AB-7A4A-43CA-892A-2F81F0526744}" type="slidenum">
              <a:rPr lang="en-IN" smtClean="0"/>
              <a:t>‹#›</a:t>
            </a:fld>
            <a:endParaRPr lang="en-IN"/>
          </a:p>
        </p:txBody>
      </p:sp>
    </p:spTree>
    <p:extLst>
      <p:ext uri="{BB962C8B-B14F-4D97-AF65-F5344CB8AC3E}">
        <p14:creationId xmlns:p14="http://schemas.microsoft.com/office/powerpoint/2010/main" val="19863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528494-48B5-4506-9045-E56308485BDA}"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8B1AB-7A4A-43CA-892A-2F81F052674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54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528494-48B5-4506-9045-E56308485BDA}"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8B1AB-7A4A-43CA-892A-2F81F05267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97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28494-48B5-4506-9045-E56308485BDA}"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8B1AB-7A4A-43CA-892A-2F81F0526744}" type="slidenum">
              <a:rPr lang="en-IN" smtClean="0"/>
              <a:t>‹#›</a:t>
            </a:fld>
            <a:endParaRPr lang="en-IN"/>
          </a:p>
        </p:txBody>
      </p:sp>
    </p:spTree>
    <p:extLst>
      <p:ext uri="{BB962C8B-B14F-4D97-AF65-F5344CB8AC3E}">
        <p14:creationId xmlns:p14="http://schemas.microsoft.com/office/powerpoint/2010/main" val="245735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28494-48B5-4506-9045-E56308485BDA}"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8B1AB-7A4A-43CA-892A-2F81F052674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71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28494-48B5-4506-9045-E56308485BDA}"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8B1AB-7A4A-43CA-892A-2F81F0526744}" type="slidenum">
              <a:rPr lang="en-IN" smtClean="0"/>
              <a:t>‹#›</a:t>
            </a:fld>
            <a:endParaRPr lang="en-IN"/>
          </a:p>
        </p:txBody>
      </p:sp>
    </p:spTree>
    <p:extLst>
      <p:ext uri="{BB962C8B-B14F-4D97-AF65-F5344CB8AC3E}">
        <p14:creationId xmlns:p14="http://schemas.microsoft.com/office/powerpoint/2010/main" val="231397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528494-48B5-4506-9045-E56308485BDA}" type="datetimeFigureOut">
              <a:rPr lang="en-IN" smtClean="0"/>
              <a:t>12-03-2024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8B1AB-7A4A-43CA-892A-2F81F0526744}" type="slidenum">
              <a:rPr lang="en-IN" smtClean="0"/>
              <a:t>‹#›</a:t>
            </a:fld>
            <a:endParaRPr lang="en-IN"/>
          </a:p>
        </p:txBody>
      </p:sp>
    </p:spTree>
    <p:extLst>
      <p:ext uri="{BB962C8B-B14F-4D97-AF65-F5344CB8AC3E}">
        <p14:creationId xmlns:p14="http://schemas.microsoft.com/office/powerpoint/2010/main" val="8456379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974" y="1111827"/>
            <a:ext cx="6411190" cy="1454728"/>
          </a:xfrm>
        </p:spPr>
        <p:txBody>
          <a:bodyPr/>
          <a:lstStyle/>
          <a:p>
            <a:r>
              <a:rPr lang="en-US" b="1" i="1" dirty="0" smtClean="0"/>
              <a:t>LTE Architecture</a:t>
            </a:r>
            <a:endParaRPr lang="en-IN" b="1" i="1" dirty="0"/>
          </a:p>
        </p:txBody>
      </p:sp>
    </p:spTree>
    <p:extLst>
      <p:ext uri="{BB962C8B-B14F-4D97-AF65-F5344CB8AC3E}">
        <p14:creationId xmlns:p14="http://schemas.microsoft.com/office/powerpoint/2010/main" val="167794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8" y="1376986"/>
            <a:ext cx="4087089" cy="732369"/>
          </a:xfrm>
        </p:spPr>
        <p:txBody>
          <a:bodyPr>
            <a:normAutofit fontScale="90000"/>
          </a:bodyPr>
          <a:lstStyle/>
          <a:p>
            <a:r>
              <a:rPr lang="en-US" u="sng" dirty="0" smtClean="0"/>
              <a:t>LTE architecture</a:t>
            </a:r>
            <a:endParaRPr lang="en-IN" u="sng"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LTE</a:t>
            </a:r>
            <a:r>
              <a:rPr lang="en-US" dirty="0"/>
              <a:t>, which stands for Long-Term </a:t>
            </a:r>
            <a:r>
              <a:rPr lang="en-US" dirty="0" smtClean="0"/>
              <a:t>Evolution.</a:t>
            </a:r>
          </a:p>
          <a:p>
            <a:pPr>
              <a:buFont typeface="Wingdings" panose="05000000000000000000" pitchFamily="2" charset="2"/>
              <a:buChar char="§"/>
            </a:pPr>
            <a:r>
              <a:rPr lang="en-US" dirty="0" smtClean="0"/>
              <a:t>It is </a:t>
            </a:r>
            <a:r>
              <a:rPr lang="en-US" dirty="0"/>
              <a:t>a standard for wireless broadband communication</a:t>
            </a:r>
            <a:r>
              <a:rPr lang="en-US" dirty="0" smtClean="0"/>
              <a:t>.</a:t>
            </a:r>
          </a:p>
          <a:p>
            <a:pPr>
              <a:buFont typeface="Wingdings" panose="05000000000000000000" pitchFamily="2" charset="2"/>
              <a:buChar char="§"/>
            </a:pPr>
            <a:r>
              <a:rPr lang="en-US" dirty="0"/>
              <a:t>It is a technology used for 4G (fourth generation) mobile communication networks</a:t>
            </a:r>
            <a:r>
              <a:rPr lang="en-US" dirty="0" smtClean="0"/>
              <a:t>.</a:t>
            </a:r>
          </a:p>
          <a:p>
            <a:pPr>
              <a:buFont typeface="Wingdings" panose="05000000000000000000" pitchFamily="2" charset="2"/>
              <a:buChar char="§"/>
            </a:pPr>
            <a:r>
              <a:rPr lang="en-US" dirty="0"/>
              <a:t>The LTE architecture is designed to provide high-speed data transfer, low latency, and improved spectral efficiency compared to previous generations of mobile networks.</a:t>
            </a:r>
            <a:endParaRPr lang="en-IN" dirty="0"/>
          </a:p>
        </p:txBody>
      </p:sp>
    </p:spTree>
    <p:extLst>
      <p:ext uri="{BB962C8B-B14F-4D97-AF65-F5344CB8AC3E}">
        <p14:creationId xmlns:p14="http://schemas.microsoft.com/office/powerpoint/2010/main" val="266835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367" y="3232758"/>
            <a:ext cx="9580417" cy="2636087"/>
          </a:xfrm>
          <a:prstGeom prst="rect">
            <a:avLst/>
          </a:prstGeom>
        </p:spPr>
      </p:pic>
      <p:sp>
        <p:nvSpPr>
          <p:cNvPr id="3" name="Rectangle 2"/>
          <p:cNvSpPr/>
          <p:nvPr/>
        </p:nvSpPr>
        <p:spPr>
          <a:xfrm>
            <a:off x="675409" y="654627"/>
            <a:ext cx="10588335" cy="249299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The high-level network architecture of LTE is comprised of following three main components:</a:t>
            </a:r>
          </a:p>
          <a:p>
            <a:pPr algn="just">
              <a:buFont typeface="Arial" panose="020B0604020202020204" pitchFamily="34" charset="0"/>
              <a:buChar char="•"/>
            </a:pPr>
            <a:r>
              <a:rPr lang="en-US" sz="2000" i="1" dirty="0" smtClean="0">
                <a:solidFill>
                  <a:srgbClr val="000000"/>
                </a:solidFill>
                <a:effectLst/>
                <a:latin typeface="Verdana" panose="020B0604030504040204" pitchFamily="34" charset="0"/>
              </a:rPr>
              <a:t>The User Equipment (UE).</a:t>
            </a:r>
          </a:p>
          <a:p>
            <a:pPr algn="just">
              <a:buFont typeface="Arial" panose="020B0604020202020204" pitchFamily="34" charset="0"/>
              <a:buChar char="•"/>
            </a:pPr>
            <a:r>
              <a:rPr lang="en-US" sz="2000" i="1" dirty="0" smtClean="0">
                <a:solidFill>
                  <a:srgbClr val="000000"/>
                </a:solidFill>
                <a:effectLst/>
                <a:latin typeface="Verdana" panose="020B0604030504040204" pitchFamily="34" charset="0"/>
              </a:rPr>
              <a:t>The Evolved UMTS Terrestrial Radio Access Network (E-UTRAN).</a:t>
            </a:r>
          </a:p>
          <a:p>
            <a:pPr algn="just">
              <a:buFont typeface="Arial" panose="020B0604020202020204" pitchFamily="34" charset="0"/>
              <a:buChar char="•"/>
            </a:pPr>
            <a:r>
              <a:rPr lang="en-US" sz="2000" i="1" dirty="0" smtClean="0">
                <a:solidFill>
                  <a:srgbClr val="000000"/>
                </a:solidFill>
                <a:effectLst/>
                <a:latin typeface="Verdana" panose="020B0604030504040204" pitchFamily="34" charset="0"/>
              </a:rPr>
              <a:t>The Evolved Packet Core (EPC).</a:t>
            </a:r>
          </a:p>
          <a:p>
            <a:pPr algn="just"/>
            <a:r>
              <a:rPr lang="en-US" sz="2000" dirty="0"/>
              <a:t>The evolved packet core communicates with packet data networks in the outside world such as the internet, private corporate networks or the IP multimedia subsystem. The interfaces between the different parts of the system are denoted </a:t>
            </a:r>
            <a:r>
              <a:rPr lang="en-US" sz="2000" dirty="0" err="1"/>
              <a:t>Uu</a:t>
            </a:r>
            <a:r>
              <a:rPr lang="en-US" sz="2000" dirty="0"/>
              <a:t>, S1 and </a:t>
            </a:r>
            <a:r>
              <a:rPr lang="en-US" sz="2000" dirty="0" err="1"/>
              <a:t>SGi</a:t>
            </a:r>
            <a:r>
              <a:rPr lang="en-US" sz="2000" dirty="0"/>
              <a:t> as shown below:</a:t>
            </a:r>
            <a:endParaRPr lang="en-US" sz="2000" i="1"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3998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663" y="820882"/>
            <a:ext cx="10640292" cy="4154984"/>
          </a:xfrm>
          <a:prstGeom prst="rect">
            <a:avLst/>
          </a:prstGeom>
        </p:spPr>
        <p:txBody>
          <a:bodyPr wrap="square">
            <a:spAutoFit/>
          </a:bodyPr>
          <a:lstStyle/>
          <a:p>
            <a:r>
              <a:rPr lang="en-US" sz="2400" b="1" i="0" u="sng" dirty="0" smtClean="0">
                <a:solidFill>
                  <a:srgbClr val="000000"/>
                </a:solidFill>
                <a:effectLst/>
                <a:latin typeface="var(--ff-lato)"/>
              </a:rPr>
              <a:t>The User Equipment (UE)</a:t>
            </a:r>
          </a:p>
          <a:p>
            <a:endParaRPr lang="en-US" sz="2400" b="1" i="0" u="sng" dirty="0" smtClean="0">
              <a:solidFill>
                <a:srgbClr val="000000"/>
              </a:solidFill>
              <a:effectLst/>
              <a:latin typeface="var(--ff-lato)"/>
            </a:endParaRPr>
          </a:p>
          <a:p>
            <a:r>
              <a:rPr lang="en-US" b="0" i="0" dirty="0" smtClean="0">
                <a:solidFill>
                  <a:srgbClr val="000000"/>
                </a:solidFill>
                <a:effectLst/>
                <a:latin typeface="Verdana" panose="020B0604030504040204" pitchFamily="34" charset="0"/>
              </a:rPr>
              <a:t>The internal architecture of the user equipment for LTE is identical to the one used by UMTS and GSM which is actually a Mobile Equipment (ME). The mobile equipment comprised of the following important modules:</a:t>
            </a:r>
          </a:p>
          <a:p>
            <a:endParaRPr lang="en-US" b="0" i="0" dirty="0" smtClean="0">
              <a:solidFill>
                <a:srgbClr val="000000"/>
              </a:solidFill>
              <a:effectLst/>
              <a:latin typeface="Verdana" panose="020B0604030504040204" pitchFamily="34" charset="0"/>
            </a:endParaRPr>
          </a:p>
          <a:p>
            <a:pPr algn="just">
              <a:buFont typeface="Arial" panose="020B0604020202020204" pitchFamily="34" charset="0"/>
              <a:buChar char="•"/>
            </a:pPr>
            <a:r>
              <a:rPr lang="en-US" b="1" i="0" dirty="0" smtClean="0">
                <a:solidFill>
                  <a:srgbClr val="000000"/>
                </a:solidFill>
                <a:effectLst/>
                <a:latin typeface="inherit"/>
              </a:rPr>
              <a:t>Mobile Termination (MT)</a:t>
            </a:r>
            <a:r>
              <a:rPr lang="en-US" b="0" i="0" dirty="0" smtClean="0">
                <a:solidFill>
                  <a:srgbClr val="000000"/>
                </a:solidFill>
                <a:effectLst/>
                <a:latin typeface="Verdana" panose="020B0604030504040204" pitchFamily="34" charset="0"/>
              </a:rPr>
              <a:t> : This handles all the communication functions.</a:t>
            </a:r>
          </a:p>
          <a:p>
            <a:pPr algn="just">
              <a:buFont typeface="Arial" panose="020B0604020202020204" pitchFamily="34" charset="0"/>
              <a:buChar char="•"/>
            </a:pPr>
            <a:r>
              <a:rPr lang="en-US" b="1" i="0" dirty="0" smtClean="0">
                <a:solidFill>
                  <a:srgbClr val="000000"/>
                </a:solidFill>
                <a:effectLst/>
                <a:latin typeface="inherit"/>
              </a:rPr>
              <a:t>Terminal Equipment (TE)</a:t>
            </a:r>
            <a:r>
              <a:rPr lang="en-US" b="0" i="0" dirty="0" smtClean="0">
                <a:solidFill>
                  <a:srgbClr val="000000"/>
                </a:solidFill>
                <a:effectLst/>
                <a:latin typeface="Verdana" panose="020B0604030504040204" pitchFamily="34" charset="0"/>
              </a:rPr>
              <a:t> : This terminates the data streams.</a:t>
            </a:r>
          </a:p>
          <a:p>
            <a:pPr algn="just">
              <a:buFont typeface="Arial" panose="020B0604020202020204" pitchFamily="34" charset="0"/>
              <a:buChar char="•"/>
            </a:pPr>
            <a:r>
              <a:rPr lang="en-US" b="1" i="0" dirty="0" smtClean="0">
                <a:solidFill>
                  <a:srgbClr val="000000"/>
                </a:solidFill>
                <a:effectLst/>
                <a:latin typeface="inherit"/>
              </a:rPr>
              <a:t>Universal Integrated Circuit Card (UICC)</a:t>
            </a:r>
            <a:r>
              <a:rPr lang="en-US" b="0" i="0" dirty="0" smtClean="0">
                <a:solidFill>
                  <a:srgbClr val="000000"/>
                </a:solidFill>
                <a:effectLst/>
                <a:latin typeface="Verdana" panose="020B0604030504040204" pitchFamily="34" charset="0"/>
              </a:rPr>
              <a:t> : This is also known as the SIM card for LTE </a:t>
            </a:r>
            <a:r>
              <a:rPr lang="en-US" b="0" i="0" dirty="0" err="1" smtClean="0">
                <a:solidFill>
                  <a:srgbClr val="000000"/>
                </a:solidFill>
                <a:effectLst/>
                <a:latin typeface="Verdana" panose="020B0604030504040204" pitchFamily="34" charset="0"/>
              </a:rPr>
              <a:t>equipments.It</a:t>
            </a:r>
            <a:r>
              <a:rPr lang="en-US" b="0" i="0" dirty="0" smtClean="0">
                <a:solidFill>
                  <a:srgbClr val="000000"/>
                </a:solidFill>
                <a:effectLst/>
                <a:latin typeface="Verdana" panose="020B0604030504040204" pitchFamily="34" charset="0"/>
              </a:rPr>
              <a:t> runs an application known as the Universal Subscriber Identity Module (USIM).</a:t>
            </a:r>
          </a:p>
          <a:p>
            <a:pPr algn="just">
              <a:buFont typeface="Arial" panose="020B0604020202020204" pitchFamily="34" charset="0"/>
              <a:buChar char="•"/>
            </a:pPr>
            <a:endParaRPr lang="en-US" dirty="0">
              <a:solidFill>
                <a:srgbClr val="000000"/>
              </a:solidFill>
              <a:latin typeface="Verdana" panose="020B0604030504040204" pitchFamily="34" charset="0"/>
            </a:endParaRPr>
          </a:p>
          <a:p>
            <a:pPr algn="just"/>
            <a:r>
              <a:rPr lang="en-US" dirty="0"/>
              <a:t>A </a:t>
            </a:r>
            <a:r>
              <a:rPr lang="en-US" b="1" dirty="0"/>
              <a:t>USIM</a:t>
            </a:r>
            <a:r>
              <a:rPr lang="en-US" dirty="0"/>
              <a:t> stores user-specific data very similar to 3G SIM card. This keeps information about the user's phone number, home network identity and security keys etc.</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385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8292" y="719343"/>
            <a:ext cx="4397358" cy="369332"/>
          </a:xfrm>
          <a:prstGeom prst="rect">
            <a:avLst/>
          </a:prstGeom>
        </p:spPr>
        <p:txBody>
          <a:bodyPr wrap="none">
            <a:spAutoFit/>
          </a:bodyPr>
          <a:lstStyle/>
          <a:p>
            <a:pPr marL="285750" indent="-285750">
              <a:buFont typeface="Wingdings" panose="05000000000000000000" pitchFamily="2" charset="2"/>
              <a:buChar char="q"/>
            </a:pPr>
            <a:r>
              <a:rPr lang="en-US" b="1" i="0" dirty="0" smtClean="0">
                <a:solidFill>
                  <a:srgbClr val="000000"/>
                </a:solidFill>
                <a:effectLst/>
                <a:latin typeface="var(--ff-lato)"/>
              </a:rPr>
              <a:t>The E-UTRAN (The access network)</a:t>
            </a:r>
            <a:endParaRPr lang="en-US" b="1" i="0" dirty="0">
              <a:solidFill>
                <a:srgbClr val="000000"/>
              </a:solidFill>
              <a:effectLst/>
              <a:latin typeface="var(--ff-lat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37" y="1219313"/>
            <a:ext cx="9601200" cy="3170093"/>
          </a:xfrm>
          <a:prstGeom prst="rect">
            <a:avLst/>
          </a:prstGeom>
        </p:spPr>
      </p:pic>
      <p:sp>
        <p:nvSpPr>
          <p:cNvPr id="5" name="Rectangle 4"/>
          <p:cNvSpPr/>
          <p:nvPr/>
        </p:nvSpPr>
        <p:spPr>
          <a:xfrm>
            <a:off x="1073727" y="4623955"/>
            <a:ext cx="10304318" cy="1200329"/>
          </a:xfrm>
          <a:prstGeom prst="rect">
            <a:avLst/>
          </a:prstGeom>
        </p:spPr>
        <p:txBody>
          <a:bodyPr wrap="square">
            <a:spAutoFit/>
          </a:bodyPr>
          <a:lstStyle/>
          <a:p>
            <a:pPr algn="just">
              <a:buFont typeface="Arial" panose="020B0604020202020204" pitchFamily="34" charset="0"/>
              <a:buChar char="•"/>
            </a:pPr>
            <a:r>
              <a:rPr lang="en-US" b="0" i="0" dirty="0" smtClean="0">
                <a:solidFill>
                  <a:srgbClr val="000000"/>
                </a:solidFill>
                <a:effectLst/>
                <a:latin typeface="Verdana" panose="020B0604030504040204" pitchFamily="34" charset="0"/>
              </a:rPr>
              <a:t>The </a:t>
            </a:r>
            <a:r>
              <a:rPr lang="en-US" b="0" i="0" dirty="0" err="1" smtClean="0">
                <a:solidFill>
                  <a:srgbClr val="000000"/>
                </a:solidFill>
                <a:effectLst/>
                <a:latin typeface="Verdana" panose="020B0604030504040204" pitchFamily="34" charset="0"/>
              </a:rPr>
              <a:t>eBN</a:t>
            </a:r>
            <a:r>
              <a:rPr lang="en-US" b="0" i="0" dirty="0" smtClean="0">
                <a:solidFill>
                  <a:srgbClr val="000000"/>
                </a:solidFill>
                <a:effectLst/>
                <a:latin typeface="Verdana" panose="020B0604030504040204" pitchFamily="34" charset="0"/>
              </a:rPr>
              <a:t> sends and receives radio transmissions to all the mobiles using the analogue and digital signal processing functions of the LTE air interface.</a:t>
            </a:r>
          </a:p>
          <a:p>
            <a:pPr algn="just">
              <a:buFont typeface="Arial" panose="020B0604020202020204" pitchFamily="34" charset="0"/>
              <a:buChar char="•"/>
            </a:pPr>
            <a:r>
              <a:rPr lang="en-US" b="0" i="0" dirty="0" smtClean="0">
                <a:solidFill>
                  <a:srgbClr val="000000"/>
                </a:solidFill>
                <a:effectLst/>
                <a:latin typeface="Verdana" panose="020B0604030504040204" pitchFamily="34" charset="0"/>
              </a:rPr>
              <a:t>The </a:t>
            </a:r>
            <a:r>
              <a:rPr lang="en-US" b="0" i="0" dirty="0" err="1" smtClean="0">
                <a:solidFill>
                  <a:srgbClr val="000000"/>
                </a:solidFill>
                <a:effectLst/>
                <a:latin typeface="Verdana" panose="020B0604030504040204" pitchFamily="34" charset="0"/>
              </a:rPr>
              <a:t>eNB</a:t>
            </a:r>
            <a:r>
              <a:rPr lang="en-US" b="0" i="0" dirty="0" smtClean="0">
                <a:solidFill>
                  <a:srgbClr val="000000"/>
                </a:solidFill>
                <a:effectLst/>
                <a:latin typeface="Verdana" panose="020B0604030504040204" pitchFamily="34" charset="0"/>
              </a:rPr>
              <a:t>(</a:t>
            </a:r>
            <a:r>
              <a:rPr lang="en-IN" b="1" dirty="0" err="1" smtClean="0"/>
              <a:t>eNodeB</a:t>
            </a:r>
            <a:r>
              <a:rPr lang="en-IN" b="1" dirty="0" smtClean="0"/>
              <a:t>) </a:t>
            </a:r>
            <a:r>
              <a:rPr lang="en-US" b="0" i="0" dirty="0" smtClean="0">
                <a:solidFill>
                  <a:srgbClr val="000000"/>
                </a:solidFill>
                <a:effectLst/>
                <a:latin typeface="Verdana" panose="020B0604030504040204" pitchFamily="34" charset="0"/>
              </a:rPr>
              <a:t>controls the low-level operation of all its mobiles, by sending them </a:t>
            </a:r>
            <a:r>
              <a:rPr lang="en-US" b="0" i="0" dirty="0" err="1" smtClean="0">
                <a:solidFill>
                  <a:srgbClr val="000000"/>
                </a:solidFill>
                <a:effectLst/>
                <a:latin typeface="Verdana" panose="020B0604030504040204" pitchFamily="34" charset="0"/>
              </a:rPr>
              <a:t>signalling</a:t>
            </a:r>
            <a:r>
              <a:rPr lang="en-US" b="0" i="0" dirty="0" smtClean="0">
                <a:solidFill>
                  <a:srgbClr val="000000"/>
                </a:solidFill>
                <a:effectLst/>
                <a:latin typeface="Verdana" panose="020B0604030504040204" pitchFamily="34" charset="0"/>
              </a:rPr>
              <a:t> messages such as handover commands.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9589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240" y="698561"/>
            <a:ext cx="6051657" cy="369332"/>
          </a:xfrm>
          <a:prstGeom prst="rect">
            <a:avLst/>
          </a:prstGeom>
        </p:spPr>
        <p:txBody>
          <a:bodyPr wrap="none">
            <a:spAutoFit/>
          </a:bodyPr>
          <a:lstStyle/>
          <a:p>
            <a:pPr marL="285750" indent="-285750">
              <a:buFont typeface="Wingdings" panose="05000000000000000000" pitchFamily="2" charset="2"/>
              <a:buChar char="q"/>
            </a:pPr>
            <a:r>
              <a:rPr lang="en-US" b="1" i="0" dirty="0" smtClean="0">
                <a:solidFill>
                  <a:srgbClr val="000000"/>
                </a:solidFill>
                <a:effectLst/>
                <a:latin typeface="var(--ff-lato)"/>
              </a:rPr>
              <a:t>The Evolved Packet Core (EPC) (The core network)</a:t>
            </a:r>
            <a:endParaRPr lang="en-US" b="1" i="0" dirty="0">
              <a:solidFill>
                <a:srgbClr val="000000"/>
              </a:solidFill>
              <a:effectLst/>
              <a:latin typeface="var(--ff-lat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2" y="1202976"/>
            <a:ext cx="8593280" cy="3337851"/>
          </a:xfrm>
          <a:prstGeom prst="rect">
            <a:avLst/>
          </a:prstGeom>
        </p:spPr>
      </p:pic>
      <p:sp>
        <p:nvSpPr>
          <p:cNvPr id="5" name="Rectangle 4"/>
          <p:cNvSpPr/>
          <p:nvPr/>
        </p:nvSpPr>
        <p:spPr>
          <a:xfrm>
            <a:off x="1202565" y="4594240"/>
            <a:ext cx="4586768" cy="369332"/>
          </a:xfrm>
          <a:prstGeom prst="rect">
            <a:avLst/>
          </a:prstGeom>
        </p:spPr>
        <p:txBody>
          <a:bodyPr wrap="none">
            <a:spAutoFit/>
          </a:bodyPr>
          <a:lstStyle/>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The Home Subscriber Server (HSS)</a:t>
            </a:r>
            <a:endParaRPr lang="en-IN" dirty="0"/>
          </a:p>
        </p:txBody>
      </p:sp>
      <p:sp>
        <p:nvSpPr>
          <p:cNvPr id="6" name="Rectangle 5"/>
          <p:cNvSpPr/>
          <p:nvPr/>
        </p:nvSpPr>
        <p:spPr>
          <a:xfrm>
            <a:off x="299677" y="4865043"/>
            <a:ext cx="7142596" cy="369332"/>
          </a:xfrm>
          <a:prstGeom prst="rect">
            <a:avLst/>
          </a:prstGeom>
        </p:spPr>
        <p:txBody>
          <a:bodyPr wrap="none">
            <a:spAutoFit/>
          </a:bodyPr>
          <a:lstStyle/>
          <a:p>
            <a:pPr marL="1200150" lvl="2" indent="-285750">
              <a:buFont typeface="Arial" panose="020B0604020202020204" pitchFamily="34" charset="0"/>
              <a:buChar char="•"/>
            </a:pPr>
            <a:r>
              <a:rPr lang="en-US" b="0" i="0" dirty="0" smtClean="0">
                <a:solidFill>
                  <a:srgbClr val="000000"/>
                </a:solidFill>
                <a:effectLst/>
                <a:latin typeface="Verdana" panose="020B0604030504040204" pitchFamily="34" charset="0"/>
              </a:rPr>
              <a:t>The Packet Data Network (PDN) Gateway (P-GW)</a:t>
            </a:r>
            <a:endParaRPr lang="en-IN" dirty="0"/>
          </a:p>
        </p:txBody>
      </p:sp>
      <p:sp>
        <p:nvSpPr>
          <p:cNvPr id="7" name="Rectangle 6"/>
          <p:cNvSpPr/>
          <p:nvPr/>
        </p:nvSpPr>
        <p:spPr>
          <a:xfrm>
            <a:off x="1202565" y="5154530"/>
            <a:ext cx="3838680" cy="369332"/>
          </a:xfrm>
          <a:prstGeom prst="rect">
            <a:avLst/>
          </a:prstGeom>
        </p:spPr>
        <p:txBody>
          <a:bodyPr wrap="none">
            <a:spAutoFit/>
          </a:bodyPr>
          <a:lstStyle/>
          <a:p>
            <a:pPr marL="285750" indent="-285750">
              <a:buFont typeface="Arial" panose="020B0604020202020204" pitchFamily="34" charset="0"/>
              <a:buChar char="•"/>
            </a:pPr>
            <a:r>
              <a:rPr lang="en-IN" b="0" i="0" dirty="0" smtClean="0">
                <a:solidFill>
                  <a:srgbClr val="000000"/>
                </a:solidFill>
                <a:effectLst/>
                <a:latin typeface="Verdana" panose="020B0604030504040204" pitchFamily="34" charset="0"/>
              </a:rPr>
              <a:t>The serving gateway (S-GW)</a:t>
            </a:r>
            <a:endParaRPr lang="en-IN" dirty="0"/>
          </a:p>
        </p:txBody>
      </p:sp>
      <p:sp>
        <p:nvSpPr>
          <p:cNvPr id="8" name="Rectangle 7"/>
          <p:cNvSpPr/>
          <p:nvPr/>
        </p:nvSpPr>
        <p:spPr>
          <a:xfrm>
            <a:off x="1202565" y="5422051"/>
            <a:ext cx="5170903" cy="369332"/>
          </a:xfrm>
          <a:prstGeom prst="rect">
            <a:avLst/>
          </a:prstGeom>
        </p:spPr>
        <p:txBody>
          <a:bodyPr wrap="none">
            <a:spAutoFit/>
          </a:bodyPr>
          <a:lstStyle/>
          <a:p>
            <a:pPr marL="285750" indent="-285750">
              <a:buFont typeface="Arial" panose="020B0604020202020204" pitchFamily="34" charset="0"/>
              <a:buChar char="•"/>
            </a:pPr>
            <a:r>
              <a:rPr lang="en-IN" b="0" i="0" dirty="0" smtClean="0">
                <a:solidFill>
                  <a:srgbClr val="000000"/>
                </a:solidFill>
                <a:effectLst/>
                <a:latin typeface="Verdana" panose="020B0604030504040204" pitchFamily="34" charset="0"/>
              </a:rPr>
              <a:t>The mobility management entity (MME) </a:t>
            </a:r>
            <a:endParaRPr lang="en-IN" dirty="0"/>
          </a:p>
        </p:txBody>
      </p:sp>
      <p:sp>
        <p:nvSpPr>
          <p:cNvPr id="9" name="Rectangle 8"/>
          <p:cNvSpPr/>
          <p:nvPr/>
        </p:nvSpPr>
        <p:spPr>
          <a:xfrm>
            <a:off x="1202565" y="5660130"/>
            <a:ext cx="6911614" cy="369332"/>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The Policy Control and Charging Rules Function(PCRF)</a:t>
            </a:r>
            <a:endParaRPr lang="en-IN" dirty="0"/>
          </a:p>
        </p:txBody>
      </p:sp>
    </p:spTree>
    <p:extLst>
      <p:ext uri="{BB962C8B-B14F-4D97-AF65-F5344CB8AC3E}">
        <p14:creationId xmlns:p14="http://schemas.microsoft.com/office/powerpoint/2010/main" val="241294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19" y="665019"/>
            <a:ext cx="9663545" cy="5435744"/>
          </a:xfrm>
          <a:prstGeom prst="rect">
            <a:avLst/>
          </a:prstGeom>
        </p:spPr>
      </p:pic>
    </p:spTree>
    <p:extLst>
      <p:ext uri="{BB962C8B-B14F-4D97-AF65-F5344CB8AC3E}">
        <p14:creationId xmlns:p14="http://schemas.microsoft.com/office/powerpoint/2010/main" val="12342622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97</TotalTime>
  <Words>301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Garamond</vt:lpstr>
      <vt:lpstr>inherit</vt:lpstr>
      <vt:lpstr>var(--ff-lato)</vt:lpstr>
      <vt:lpstr>Verdana</vt:lpstr>
      <vt:lpstr>Wingdings</vt:lpstr>
      <vt:lpstr>Organic</vt:lpstr>
      <vt:lpstr>LTE Architecture</vt:lpstr>
      <vt:lpstr>LTE architecture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c:title>
  <dc:creator>vandana tripathi</dc:creator>
  <cp:lastModifiedBy>vandana tripathi</cp:lastModifiedBy>
  <cp:revision>8</cp:revision>
  <dcterms:created xsi:type="dcterms:W3CDTF">2024-03-11T18:47:07Z</dcterms:created>
  <dcterms:modified xsi:type="dcterms:W3CDTF">2024-03-11T20:24:31Z</dcterms:modified>
</cp:coreProperties>
</file>