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8" r:id="rId2"/>
    <p:sldId id="341" r:id="rId3"/>
    <p:sldId id="353" r:id="rId4"/>
    <p:sldId id="352" r:id="rId5"/>
    <p:sldId id="354" r:id="rId6"/>
    <p:sldId id="350" r:id="rId7"/>
    <p:sldId id="346" r:id="rId8"/>
    <p:sldId id="342" r:id="rId9"/>
    <p:sldId id="347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57D"/>
    <a:srgbClr val="6C0045"/>
    <a:srgbClr val="51274D"/>
    <a:srgbClr val="CC9B00"/>
    <a:srgbClr val="48002E"/>
    <a:srgbClr val="A20068"/>
    <a:srgbClr val="95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C4681-E08B-43B6-9A2C-58E20120C807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13A3-1EF4-4BA4-B3AC-C737A9B5A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4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2F8C-8AAA-8DCE-3262-C747FBD2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9A362-384C-BA94-7B7C-57982C12F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AFE65-3EFF-24B6-F9A1-1D223D2BF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830B-8EB1-5675-9B52-8F857FEA4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5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34DD7-CC97-8547-301A-1AAD49921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0F4AE-CC23-0AF6-BE7F-D54D8D5F5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08331-915A-4F11-5161-F08CA4CC7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F8B2-EB28-B571-B296-DD1F37DE8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6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F9D32-3E14-4D43-2E20-8611D96C4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9DEE-F552-2D9D-EB8D-189060C8F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C1D6F-A711-7459-F0A0-11C46A81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7564-788B-3542-1D1A-7D8963343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6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6A004-361A-44BA-43D1-22EDD8835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891D3-70EA-A535-38FF-F6A55EA1E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CD388-5FEE-26F4-C277-DBB4FCB4C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6E27B-854F-4DDE-6FD4-9607C6C55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32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D3ED-6BBE-F825-6A4B-9AC682ABE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364CA-ECB2-8E6D-2E14-5F4649067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B9143-DD35-BDA7-D6C7-B114471AD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C245-A3F5-315D-2CF3-9C0F130BD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1453-9249-8BBE-1A61-679B8896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5829CB-84C8-CC2B-A369-AF86FD785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2ADFF-7807-01E1-59AB-3D4424C83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059E7-2CB3-1C77-D154-E223A436C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7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8FAAF-F68A-FD96-2962-E3F5D416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AAC7A-98B3-B239-49FF-74A3C2B9A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A3D94-1A9A-6CA3-6D73-E26B37AC2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6D0FA-B479-5789-F0B4-44A6B09F0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0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51FE4-D11D-A348-1B3A-1903A62E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B48CD-21B8-291A-A0EE-CFA8B2FC9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C2CFC-76B4-15A9-B379-273170A8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6E97E-3A27-CAAB-2AF6-3A92B11FB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7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06575-F69E-6121-C602-7348898C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56AFB-4A83-4673-1368-EFF93D882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74C47-C57E-28A8-3A51-16461A75C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525DB-EA29-156C-F7A4-1D485FE7D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24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6BE1-BDC0-90E5-9603-54F7CA71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E19E6-C772-A0D4-308C-8CE043C1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9251-28E4-F016-B66E-352098C3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F299-47C8-D5CF-255B-178C632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5A72-499E-ED3F-7985-53CC8254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3ED5-3F45-D6E5-661D-8AB196DC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2891-CAD9-90F3-359B-62C5C38B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699E-5B02-09E9-C54B-8177F1FB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835F-8F7E-34F8-AEDE-6DD20B59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AD6F-DA6F-E816-335A-B96A78D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3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AE664-D330-0588-5F18-2C0BB3A62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B3826-0112-2D03-152C-032BF603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C0FD-F5F4-E5F8-2EE0-A91E1EE1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CA3D-FD23-1D78-3862-CE06178E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35A4-229F-3333-3B50-A02A2A8C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76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12191999" cy="57340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22EB76-AEAA-47DB-9908-F6BBB755D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701" y="1526850"/>
            <a:ext cx="6158340" cy="501387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C4F6D2-0729-4845-8AC0-0170FE21F3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44813" y="4814888"/>
            <a:ext cx="5965825" cy="158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Subtitle goes here (if needed)</a:t>
            </a:r>
          </a:p>
          <a:p>
            <a:pPr lvl="0"/>
            <a:r>
              <a:rPr lang="en-GB" dirty="0"/>
              <a:t>DD Month Year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96B1D5-69E5-4D56-A77C-1C59442162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44813" y="1614488"/>
            <a:ext cx="5965825" cy="168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Main title for presentation goes here – no more than three lines at 36pt</a:t>
            </a:r>
            <a:endParaRPr lang="en-GB" dirty="0"/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9922EB76-AEAA-47DB-9908-F6BBB755DD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5701" y="1526850"/>
            <a:ext cx="6158340" cy="50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D05A-CF00-04FF-0B86-DEF429B9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C1B-9C0C-8C32-8DF1-5B4FBAFB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603E-7FA6-2B25-1193-601C9B30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B412-CF38-3EB5-442A-5FDFB8F8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EDEE-AD9F-BFCB-245B-35FDDBAD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6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0404-BAD4-476E-6A76-7090B1CA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932E-44F8-8FDD-0F95-024C7CDB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029A-C30D-68D3-61C5-A3DE1CDD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A72E-5649-6B81-A463-EAB08357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1B37-8372-A0C1-E5C8-CDF9DB8E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4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D045-C2D1-0A13-F795-C1F5FF85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CBAF-41D4-4DEB-C765-4885646E9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2C4C3-94F3-BA2F-561A-B582FC5B3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3E97-1D52-7233-1533-C3736447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5A43-D251-59E4-DE0D-DAFF7F79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E9CD1-3152-6E88-1FB0-3C4A67A2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7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7F75-7A91-A477-7E32-47BA65E5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A7D6-B958-02C6-15D8-58775750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8A221-5A49-89A5-ADB0-577B54DC6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F8309-76F0-DAAC-C122-C2C652AD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3935B-4BCB-A9B9-179A-0EE24C434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F9EA-73CB-A68D-DF50-AB827E79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84BFE-8D85-C4D1-526F-B2424014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0DB77-4052-4E60-90A3-1E271D28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7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8B41-B2F0-260B-DEEB-A990DCA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E709D-C8B1-D24F-C92D-5500CBF9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491E6-48D9-9B25-246D-8783EFA5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27659-A08B-BD6F-67FC-C331F8D7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0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42C4-5214-404D-9A01-BE67D9D6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5A51C-1E9E-0B51-AF3B-1F6B12D8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2E128-98B6-3C2D-4CD7-939F91C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B572-FFEA-54FD-7EFB-2C76C0D5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C76C-CDBF-F9C4-CC17-1CCF94C7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15EC0-F612-EF24-C039-9C3221FE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98A6-5582-D2EC-5E6A-4413F991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3A8F-D163-05AA-F3D4-77E64E8E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8D7B7-B662-DE39-8D43-C4B5985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8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53BA-2EA0-A0D7-DB1F-12FEDF33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EDCB3-1F30-2338-0C3E-5ADF9146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841EF-9564-6C34-E038-1944B061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29F9-AC5F-EED9-C180-EBF6E365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B204-C031-2994-0A7D-17B3306D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17AC7-FB3D-1FE3-4FE4-F8EE8A8E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67D72-3AC3-1E71-5BD8-5BD30112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1F15-4B7E-FDFC-429E-0A8D4539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CEC4-E7F6-786D-DBEE-BF95FB427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3531-975F-48DF-823F-5E93001D97DF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7D6E-AFCD-E315-9B0A-8EC84257E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A7DF-58DA-C18D-1314-D60926086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1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0D85C-578E-8F4A-C55E-759DDAD29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C36B-B677-9646-AC7A-74AA66AA0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b="1" dirty="0"/>
              <a:t>24-Hour Power Outage Forecasting System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[VANDANA H]</a:t>
            </a:r>
          </a:p>
          <a:p>
            <a:pPr algn="ctr"/>
            <a:r>
              <a:rPr lang="en-US" sz="2000" b="1" dirty="0">
                <a:cs typeface="Arial" panose="020B0604020202020204" pitchFamily="34" charset="0"/>
              </a:rPr>
              <a:t>[ATME College of Engineering 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49A90-A8B2-0599-A8EA-97B80B994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4812" y="1663284"/>
            <a:ext cx="5965825" cy="1578976"/>
          </a:xfrm>
        </p:spPr>
        <p:txBody>
          <a:bodyPr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PRESENT AROUND THE IET BANGALORE LOCAL NETWORK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6241A-193C-A87A-A922-896953AE5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414583" y="90656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F974D73-C2F4-A880-0BF6-5DD0F209CA7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8026217" y="9065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1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2E8B2-F7C0-510F-CA6A-655FD80B1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8E6F2-D5A5-7719-2583-A453F383D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D1E4260-0391-EDE3-5730-6DD7AD72FD4B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257119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0D3F2-C21E-697C-CD9E-2232755A5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12639"/>
          <a:stretch>
            <a:fillRect/>
          </a:stretch>
        </p:blipFill>
        <p:spPr>
          <a:xfrm>
            <a:off x="0" y="1128373"/>
            <a:ext cx="12192000" cy="57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B0055-2C4D-081D-BC4F-4C586BA82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F054B7-053C-3210-68C8-97731640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9CDEFF-D609-80CE-D4A4-DAC9500A5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BD3DD5F-2306-13A1-5705-4991FB3CFA85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C7701-232D-B91C-5FA1-A165FDA5A145}"/>
              </a:ext>
            </a:extLst>
          </p:cNvPr>
          <p:cNvSpPr txBox="1"/>
          <p:nvPr/>
        </p:nvSpPr>
        <p:spPr>
          <a:xfrm>
            <a:off x="777692" y="1118533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Problem Statement (Context)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F3D8D-5174-6769-8952-1A68DE9C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6" y="1641753"/>
            <a:ext cx="466108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Power grids suffer from unplanned outages, severe weather, and aging infrastructure.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85% of outages are weather-related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causing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₹2,400+ crore annual losses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and critical disruptions.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Hospitals, industries, and citizens remain unprepared for sudden blackouts.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Current systems lack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predictive capability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making response slow and reactive.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Why important to solve?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Because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proactive, AI-driven early warning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can reduce downtime, save lives, and improve grid resilience.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079E3-5C17-7C03-8144-291061BB6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6" y="1118532"/>
            <a:ext cx="6753224" cy="55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6195-051D-3599-F380-868F720D7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57C818-7579-D27F-938A-197A0881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DBF7E-D574-1C10-5DAB-8669AC010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5FC40FE-2044-CD63-7BD5-E8834818F80B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5D5C6-6028-EDC0-40CB-09BF4FC3664C}"/>
              </a:ext>
            </a:extLst>
          </p:cNvPr>
          <p:cNvSpPr txBox="1"/>
          <p:nvPr/>
        </p:nvSpPr>
        <p:spPr>
          <a:xfrm>
            <a:off x="587192" y="914792"/>
            <a:ext cx="5832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Objective &amp; Solution Idea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6748D-A383-7743-A3F2-459D865A1FDD}"/>
              </a:ext>
            </a:extLst>
          </p:cNvPr>
          <p:cNvSpPr txBox="1"/>
          <p:nvPr/>
        </p:nvSpPr>
        <p:spPr>
          <a:xfrm>
            <a:off x="623545" y="1428224"/>
            <a:ext cx="5934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Objective</a:t>
            </a:r>
            <a:r>
              <a:rPr lang="en-US" altLang="en-US" dirty="0"/>
              <a:t>: </a:t>
            </a:r>
            <a:r>
              <a:rPr lang="en-US" dirty="0"/>
              <a:t>Forecast district / substation outage risk 24 hours ahead and deliver actionable, location-specific advisories.</a:t>
            </a: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Solution</a:t>
            </a:r>
            <a:r>
              <a:rPr lang="en-US" altLang="en-US" dirty="0"/>
              <a:t>: </a:t>
            </a:r>
            <a:r>
              <a:rPr lang="en-US" dirty="0"/>
              <a:t>A decision-intelligence platform that fuses IMD, weather feeds + grid historical data, outputs a </a:t>
            </a:r>
            <a:r>
              <a:rPr lang="en-US" b="1" dirty="0"/>
              <a:t>risk score + confidence interval</a:t>
            </a:r>
            <a:r>
              <a:rPr lang="en-US" dirty="0"/>
              <a:t>, explains </a:t>
            </a:r>
            <a:r>
              <a:rPr lang="en-US" i="1" dirty="0"/>
              <a:t>why</a:t>
            </a:r>
            <a:r>
              <a:rPr lang="en-US" dirty="0"/>
              <a:t> (SHAP), </a:t>
            </a:r>
            <a:r>
              <a:rPr lang="en-US" b="1" dirty="0"/>
              <a:t>pinpoints</a:t>
            </a:r>
            <a:r>
              <a:rPr lang="en-US" dirty="0"/>
              <a:t> affected locations on a GIS map and generates plain-language </a:t>
            </a:r>
            <a:r>
              <a:rPr lang="en-US" b="1" dirty="0"/>
              <a:t>advisories</a:t>
            </a:r>
            <a:r>
              <a:rPr lang="en-US" dirty="0"/>
              <a:t> and </a:t>
            </a:r>
            <a:r>
              <a:rPr lang="en-US" b="1" dirty="0"/>
              <a:t>what-if</a:t>
            </a:r>
            <a:r>
              <a:rPr lang="en-US" dirty="0"/>
              <a:t> scenarios.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What makes my project unique: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/>
              <a:t>Hybrid AI Architecture: </a:t>
            </a:r>
            <a:r>
              <a:rPr lang="en-IN" dirty="0" err="1"/>
              <a:t>LSTM+XGBoost</a:t>
            </a:r>
            <a:r>
              <a:rPr lang="en-IN" dirty="0"/>
              <a:t> ensemble for power forecasting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/>
              <a:t>Real-time Integration: </a:t>
            </a:r>
            <a:r>
              <a:rPr lang="en-IN" dirty="0"/>
              <a:t>Live weather APIs with Multi-source Data fusion: Weather, Grid, Geospatial.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/>
              <a:t>Explainable AI</a:t>
            </a:r>
            <a:r>
              <a:rPr lang="en-IN" dirty="0"/>
              <a:t>: SHAP-powered explanations for regulatory compliance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Interactive </a:t>
            </a:r>
            <a:r>
              <a:rPr lang="en-US" b="1" dirty="0"/>
              <a:t>what-if simulator</a:t>
            </a:r>
            <a:r>
              <a:rPr lang="en-US" dirty="0"/>
              <a:t> to evaluate mitigation impact.</a:t>
            </a: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/>
              <a:t>Geographic Intelligence</a:t>
            </a:r>
            <a:r>
              <a:rPr lang="en-IN" dirty="0"/>
              <a:t>: ESCOM-specific </a:t>
            </a:r>
            <a:r>
              <a:rPr lang="en-IN" dirty="0" err="1"/>
              <a:t>modeling</a:t>
            </a:r>
            <a:r>
              <a:rPr lang="en-IN" dirty="0"/>
              <a:t> for Karnataka's unique grid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7A639-EA59-C0C7-B5F1-87ECBB074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95" y="971876"/>
            <a:ext cx="5634106" cy="58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1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264E1-2D7D-DA5E-F01D-3952FFFCF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D5BDF-807D-2278-92F3-73DAB522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312A15-D7CB-41E2-3961-944C0B119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EEA0FA4-929D-8F3F-0AB0-31489BED997B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130FE-B26A-4F08-A05D-2101786A5B61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Architecture</a:t>
            </a: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3CAC9-2CB7-AE4A-CA69-F131CC6AC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5096"/>
            <a:ext cx="11021346" cy="50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70F19-F199-B6F2-524E-B37C4962E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23ADA4-5743-0248-1A40-F53F586C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832D33-8969-6D49-077D-075252E57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13BD251-5373-3F2F-7E19-D0F44AC21A51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024312-A0C9-197E-5810-CFA3D285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15" y="1131213"/>
            <a:ext cx="5205335" cy="51574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b="1" dirty="0">
                <a:solidFill>
                  <a:srgbClr val="7030A0"/>
                </a:solidFill>
              </a:rPr>
              <a:t>Dataset &amp;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Karnataka-Specific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438,426 records across 5 years (2019-2024).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10 major cities including Bangalore, Mysore, Hubli-Dharwad.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5 ESCOM zones - BESCOM, MESCOM, HESCOM, GESCOM, CHESCOM.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24 engineered features optimized for Karnataka's power grid.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rgbClr val="002060"/>
                </a:solidFill>
              </a:rPr>
              <a:t>Feature Categories (24 Total):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Weather Features (6)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Temperature, Humidity, Wind Speed, Rainfall, Lightning Strikes, Storm Alerts.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842DF-676D-5315-7C21-12B220F1E9D4}"/>
              </a:ext>
            </a:extLst>
          </p:cNvPr>
          <p:cNvSpPr txBox="1"/>
          <p:nvPr/>
        </p:nvSpPr>
        <p:spPr>
          <a:xfrm>
            <a:off x="6012169" y="158629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Grid Features (6):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Load Factor, Voltage Stability, Historical Outages, Maintenance Status, Feeder Health, Transformer Load.</a:t>
            </a:r>
          </a:p>
          <a:p>
            <a:endParaRPr lang="en-IN" dirty="0"/>
          </a:p>
          <a:p>
            <a:r>
              <a:rPr lang="en-IN" dirty="0">
                <a:solidFill>
                  <a:srgbClr val="002060"/>
                </a:solidFill>
              </a:rPr>
              <a:t>Temporal Features (4):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Hour of Day, Day of Week, Month, Season</a:t>
            </a:r>
          </a:p>
          <a:p>
            <a:pPr marL="285750" indent="-285750">
              <a:buFontTx/>
              <a:buChar char="-"/>
            </a:pP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rgbClr val="002060"/>
                </a:solidFill>
              </a:rPr>
              <a:t>Contextual Features (8):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Priority Tier, Population, ESCOM Zone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City Encoding, Monsoon/Summer Flags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Data Quality Metrics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Missing values:&lt;0.1%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Outage rate: 12.3% (realistic distribution)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Class balance: Stratified sampling maintained.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Temporal coverage: Complete hourly data.</a:t>
            </a:r>
          </a:p>
        </p:txBody>
      </p:sp>
    </p:spTree>
    <p:extLst>
      <p:ext uri="{BB962C8B-B14F-4D97-AF65-F5344CB8AC3E}">
        <p14:creationId xmlns:p14="http://schemas.microsoft.com/office/powerpoint/2010/main" val="31522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4447D-17FA-A751-36A2-3193D9E33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EC2934-B41E-6D30-6895-47A95BA6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036217-433D-1E78-BDCC-12901DBC6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56337DD-1534-F0BC-A7F6-9C5BDF76AF56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C3D81-D42D-26D7-8D33-4C4352B0BD2A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Core 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EACDC-BE11-7A82-4C10-6FA9B59E3B6F}"/>
              </a:ext>
            </a:extLst>
          </p:cNvPr>
          <p:cNvSpPr txBox="1"/>
          <p:nvPr/>
        </p:nvSpPr>
        <p:spPr>
          <a:xfrm>
            <a:off x="6445214" y="1638807"/>
            <a:ext cx="55214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4. Decision Dashboard &amp; User Tools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React.js</a:t>
            </a:r>
            <a:r>
              <a:rPr lang="en-IN" dirty="0"/>
              <a:t> dashboard with </a:t>
            </a:r>
            <a:r>
              <a:rPr lang="en-IN" b="1" dirty="0"/>
              <a:t>Leaflet.js</a:t>
            </a:r>
            <a:r>
              <a:rPr lang="en-IN" dirty="0"/>
              <a:t> maps.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District-wise </a:t>
            </a:r>
            <a:r>
              <a:rPr lang="en-IN" b="1" dirty="0"/>
              <a:t>risk heatmaps &amp; pinpoint markers.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What-if simulator</a:t>
            </a:r>
            <a:r>
              <a:rPr lang="en-IN" dirty="0"/>
              <a:t> to test mitigation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Plain-language advisories for citizens &amp; utilities.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5. Deployment &amp; Reliability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Docker + Kubernetes</a:t>
            </a:r>
            <a:r>
              <a:rPr lang="en-IN" dirty="0"/>
              <a:t> for scalable orchestration.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Prometheus + Grafana</a:t>
            </a:r>
            <a:r>
              <a:rPr lang="en-IN" dirty="0"/>
              <a:t> for monitoring &amp; alerting.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GitHub Actions CI/CD</a:t>
            </a:r>
            <a:r>
              <a:rPr lang="en-IN" dirty="0"/>
              <a:t> for automated retraining &amp;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</a:t>
            </a:r>
            <a:r>
              <a:rPr lang="en-IN" b="1" dirty="0"/>
              <a:t>Nginx load balancing + SSL.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FD49C-C4AB-6DEC-D5B1-74C6D0E7B55F}"/>
              </a:ext>
            </a:extLst>
          </p:cNvPr>
          <p:cNvSpPr txBox="1"/>
          <p:nvPr/>
        </p:nvSpPr>
        <p:spPr>
          <a:xfrm>
            <a:off x="777692" y="1638807"/>
            <a:ext cx="55214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2060"/>
                </a:solidFill>
              </a:rPr>
              <a:t>1. Data Acquisition Layer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Live Weather APIs</a:t>
            </a:r>
            <a:r>
              <a:rPr lang="en-IN" dirty="0"/>
              <a:t>: IMD, </a:t>
            </a:r>
            <a:r>
              <a:rPr lang="en-IN" dirty="0" err="1"/>
              <a:t>OpenWeather</a:t>
            </a:r>
            <a:r>
              <a:rPr lang="en-IN" dirty="0"/>
              <a:t>, Lightning feeds.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Grid SCADA data</a:t>
            </a:r>
            <a:r>
              <a:rPr lang="en-IN" dirty="0"/>
              <a:t>: feeder health, load curves.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Historical</a:t>
            </a:r>
            <a:r>
              <a:rPr lang="en-IN" dirty="0"/>
              <a:t> outage logs + </a:t>
            </a:r>
            <a:r>
              <a:rPr lang="en-IN" b="1" dirty="0"/>
              <a:t>geospatial</a:t>
            </a:r>
            <a:r>
              <a:rPr lang="en-IN" dirty="0"/>
              <a:t> district mapping.</a:t>
            </a:r>
          </a:p>
          <a:p>
            <a:pPr algn="just"/>
            <a:endParaRPr lang="en-IN" dirty="0"/>
          </a:p>
          <a:p>
            <a:pPr algn="just"/>
            <a:r>
              <a:rPr lang="en-IN" b="1" dirty="0">
                <a:solidFill>
                  <a:srgbClr val="002060"/>
                </a:solidFill>
              </a:rPr>
              <a:t>2. ML Processing Engine</a:t>
            </a:r>
            <a:endParaRPr lang="en-IN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LSTM</a:t>
            </a:r>
            <a:r>
              <a:rPr lang="en-IN" dirty="0"/>
              <a:t> for time-series weather forecasting.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 err="1"/>
              <a:t>XGBoost</a:t>
            </a:r>
            <a:r>
              <a:rPr lang="en-IN" dirty="0"/>
              <a:t> for grid &amp; tabular context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Hybrid </a:t>
            </a:r>
            <a:r>
              <a:rPr lang="en-IN" b="1" dirty="0"/>
              <a:t>ensemble predictor</a:t>
            </a:r>
            <a:r>
              <a:rPr lang="en-IN" dirty="0"/>
              <a:t> with </a:t>
            </a:r>
            <a:r>
              <a:rPr lang="en-IN" dirty="0" err="1"/>
              <a:t>Optuna</a:t>
            </a:r>
            <a:r>
              <a:rPr lang="en-IN" dirty="0"/>
              <a:t> tuning.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SHAP explainability for transparent insights</a:t>
            </a:r>
          </a:p>
          <a:p>
            <a:pPr algn="just"/>
            <a:endParaRPr lang="en-IN" dirty="0"/>
          </a:p>
          <a:p>
            <a:pPr algn="just"/>
            <a:r>
              <a:rPr lang="en-IN" b="1" dirty="0">
                <a:solidFill>
                  <a:srgbClr val="002060"/>
                </a:solidFill>
              </a:rPr>
              <a:t>3. Backend API &amp; Data Layer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FastAPI</a:t>
            </a:r>
            <a:r>
              <a:rPr lang="en-IN" dirty="0"/>
              <a:t> for high-performance prediction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err="1"/>
              <a:t>TimescaleDB</a:t>
            </a:r>
            <a:r>
              <a:rPr lang="en-IN" b="1" dirty="0"/>
              <a:t> + </a:t>
            </a:r>
            <a:r>
              <a:rPr lang="en-IN" b="1" dirty="0" err="1"/>
              <a:t>PostGIS</a:t>
            </a:r>
            <a:r>
              <a:rPr lang="en-IN" dirty="0"/>
              <a:t> for time-series + spatial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Redis</a:t>
            </a:r>
            <a:r>
              <a:rPr lang="en-IN" dirty="0"/>
              <a:t> for sub-second caching &amp; map refresh.</a:t>
            </a:r>
          </a:p>
        </p:txBody>
      </p:sp>
    </p:spTree>
    <p:extLst>
      <p:ext uri="{BB962C8B-B14F-4D97-AF65-F5344CB8AC3E}">
        <p14:creationId xmlns:p14="http://schemas.microsoft.com/office/powerpoint/2010/main" val="193081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DC3B-5DA9-FD15-CCA3-0B95FD71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86CA04-DC7E-C2B7-D233-31B0D7D6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1E9404-863D-E343-B6F5-909C352EC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AC07269-7ADA-4005-50FD-6DDF22A64DB4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2C5D3-ACEC-1131-C949-289B0CD8A0CE}"/>
              </a:ext>
            </a:extLst>
          </p:cNvPr>
          <p:cNvSpPr txBox="1"/>
          <p:nvPr/>
        </p:nvSpPr>
        <p:spPr>
          <a:xfrm>
            <a:off x="777692" y="1133772"/>
            <a:ext cx="693755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Technologies used</a:t>
            </a:r>
          </a:p>
          <a:p>
            <a:pPr>
              <a:buNone/>
            </a:pPr>
            <a:endParaRPr lang="en-GB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F871D3-42F2-A48D-EEC6-DF2E4098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43415"/>
              </p:ext>
            </p:extLst>
          </p:nvPr>
        </p:nvGraphicFramePr>
        <p:xfrm>
          <a:off x="838200" y="1898174"/>
          <a:ext cx="11097546" cy="35301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754282">
                  <a:extLst>
                    <a:ext uri="{9D8B030D-6E8A-4147-A177-3AD203B41FA5}">
                      <a16:colId xmlns:a16="http://schemas.microsoft.com/office/drawing/2014/main" val="237821474"/>
                    </a:ext>
                  </a:extLst>
                </a:gridCol>
                <a:gridCol w="4644082">
                  <a:extLst>
                    <a:ext uri="{9D8B030D-6E8A-4147-A177-3AD203B41FA5}">
                      <a16:colId xmlns:a16="http://schemas.microsoft.com/office/drawing/2014/main" val="2517650581"/>
                    </a:ext>
                  </a:extLst>
                </a:gridCol>
                <a:gridCol w="3699182">
                  <a:extLst>
                    <a:ext uri="{9D8B030D-6E8A-4147-A177-3AD203B41FA5}">
                      <a16:colId xmlns:a16="http://schemas.microsoft.com/office/drawing/2014/main" val="1483372161"/>
                    </a:ext>
                  </a:extLst>
                </a:gridCol>
              </a:tblGrid>
              <a:tr h="4326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Layer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Technologies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Purpose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23264"/>
                  </a:ext>
                </a:extLst>
              </a:tr>
              <a:tr h="718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Data Layer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Python, Pandas, 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Data ingestion, preprocessing, pipelines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408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ML Layer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TensorFlow (LSTM), </a:t>
                      </a:r>
                      <a:r>
                        <a:rPr lang="en-IN" sz="1800" dirty="0" err="1"/>
                        <a:t>XGBoost</a:t>
                      </a:r>
                      <a:r>
                        <a:rPr lang="en-IN" sz="1800" dirty="0"/>
                        <a:t>, scikit-learn, SHAP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Hybrid modeling + explainable 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099526"/>
                  </a:ext>
                </a:extLst>
              </a:tr>
              <a:tr h="4326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Backend Layer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FastAPI, PostgreSQL + TimescaleDB, Redis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Prediction API + time-series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787459"/>
                  </a:ext>
                </a:extLst>
              </a:tr>
              <a:tr h="4326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Frontend Layer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React 18, </a:t>
                      </a:r>
                      <a:r>
                        <a:rPr lang="en-US" sz="1800" dirty="0" err="1"/>
                        <a:t>TailwindCSS</a:t>
                      </a:r>
                      <a:r>
                        <a:rPr lang="en-US" sz="1800" dirty="0"/>
                        <a:t>, Leaflet.js, Recharts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Interactive UI + GIS 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40917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Deployment Layer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Docker, Kubernetes, Nginx, Prometheus, Grafana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Scalable deployment +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1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290DC-64DE-C9A3-6282-6DA7BCDC2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7B0AC-FEF3-F297-E939-FE5179375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76E25E9-F332-AD1D-15ED-AEBC0B9B7EEA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257119" y="64160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76B5C-1C81-0252-2352-6F3A5437A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8" b="20000"/>
          <a:stretch>
            <a:fillRect/>
          </a:stretch>
        </p:blipFill>
        <p:spPr>
          <a:xfrm>
            <a:off x="0" y="1114424"/>
            <a:ext cx="121920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49A1-A08F-5706-AD58-F9B7E67D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0F0701-154E-FBB2-4CBD-40D8DC01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A0ECBC-5282-0F34-6996-7AEC99182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63EF2-8998-A652-B160-36865C7518D2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F9A68-3720-EC82-C88E-175C09EB7CAF}"/>
              </a:ext>
            </a:extLst>
          </p:cNvPr>
          <p:cNvSpPr txBox="1"/>
          <p:nvPr/>
        </p:nvSpPr>
        <p:spPr>
          <a:xfrm>
            <a:off x="612407" y="1346372"/>
            <a:ext cx="4378693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/>
              <a:t>- S</a:t>
            </a:r>
            <a:r>
              <a:rPr lang="en-US" altLang="en-US" dirty="0" err="1"/>
              <a:t>uccessfully</a:t>
            </a:r>
            <a:r>
              <a:rPr lang="en-US" altLang="en-US" dirty="0"/>
              <a:t> built an </a:t>
            </a:r>
            <a:r>
              <a:rPr lang="en-US" altLang="en-US" b="1" dirty="0"/>
              <a:t>end-to-end outage forecasting platform, i</a:t>
            </a:r>
            <a:r>
              <a:rPr lang="en-US" altLang="en-US" dirty="0"/>
              <a:t>ntegrated </a:t>
            </a:r>
            <a:r>
              <a:rPr lang="en-US" altLang="en-US" b="1" dirty="0"/>
              <a:t>explainable AI (SHAP)</a:t>
            </a:r>
            <a:r>
              <a:rPr lang="en-US" altLang="en-US" dirty="0"/>
              <a:t> and a </a:t>
            </a:r>
            <a:r>
              <a:rPr lang="en-US" altLang="en-US" b="1" dirty="0"/>
              <a:t>what-if simulator</a:t>
            </a:r>
            <a:r>
              <a:rPr lang="en-US" altLang="en-US" dirty="0"/>
              <a:t>, making predictions transparent and actionable.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- Validated on historical data: model consistently predicted high-risk events (confusion matrix, ROC curve confirm robustness).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This project transforms outage management from reactive to proactive by providing </a:t>
            </a:r>
            <a:r>
              <a:rPr lang="en-US" b="1" dirty="0"/>
              <a:t>24-hour early warnings, location-specific risk maps, and plain-language advisories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combines </a:t>
            </a:r>
            <a:r>
              <a:rPr lang="en-US" b="1" dirty="0"/>
              <a:t>AI accuracy, operational speed, and explainability</a:t>
            </a:r>
            <a:r>
              <a:rPr lang="en-US" dirty="0"/>
              <a:t>, delivering tangible value for utilities, citizens, and smart-grid initiatives globally.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930EF-F2F4-2160-E3BA-094811F6DCB8}"/>
              </a:ext>
            </a:extLst>
          </p:cNvPr>
          <p:cNvSpPr txBox="1"/>
          <p:nvPr/>
        </p:nvSpPr>
        <p:spPr>
          <a:xfrm>
            <a:off x="612407" y="906124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57257D"/>
                </a:solidFill>
              </a:rPr>
              <a:t>Results, Achievements and 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A0C63-9CBA-9E8F-7FE7-0B4E87CFE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7" y="3671991"/>
            <a:ext cx="4313093" cy="620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928B1-91A2-4459-C5EE-C5E7FDDE0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348" y="2686050"/>
            <a:ext cx="3235716" cy="3844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EEA04-A159-3AA2-F2B9-EBAF6C64E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11" y="1296754"/>
            <a:ext cx="3662519" cy="4214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B15B1E-2345-DA9E-B60B-DC99B056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899" y="1419054"/>
            <a:ext cx="2958614" cy="12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761</Words>
  <Application>Microsoft Office PowerPoint</Application>
  <PresentationFormat>Widescreen</PresentationFormat>
  <Paragraphs>107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Surya L R</dc:creator>
  <cp:lastModifiedBy>VANDANA   H</cp:lastModifiedBy>
  <cp:revision>28</cp:revision>
  <dcterms:created xsi:type="dcterms:W3CDTF">2025-07-04T17:12:21Z</dcterms:created>
  <dcterms:modified xsi:type="dcterms:W3CDTF">2025-09-21T06:24:14Z</dcterms:modified>
</cp:coreProperties>
</file>