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slides/slide20.xml" ContentType="application/vnd.openxmlformats-officedocument.presentationml.slid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23"/>
  </p:notesMasterIdLst>
  <p:sldIdLst>
    <p:sldId id="335" r:id="rId2"/>
    <p:sldId id="267" r:id="rId3"/>
    <p:sldId id="331" r:id="rId4"/>
    <p:sldId id="258" r:id="rId5"/>
    <p:sldId id="332" r:id="rId6"/>
    <p:sldId id="301" r:id="rId7"/>
    <p:sldId id="329" r:id="rId8"/>
    <p:sldId id="277" r:id="rId9"/>
    <p:sldId id="265" r:id="rId10"/>
    <p:sldId id="278" r:id="rId11"/>
    <p:sldId id="262" r:id="rId12"/>
    <p:sldId id="268" r:id="rId13"/>
    <p:sldId id="260" r:id="rId14"/>
    <p:sldId id="327" r:id="rId15"/>
    <p:sldId id="334" r:id="rId16"/>
    <p:sldId id="283" r:id="rId17"/>
    <p:sldId id="285" r:id="rId18"/>
    <p:sldId id="269" r:id="rId19"/>
    <p:sldId id="261" r:id="rId20"/>
    <p:sldId id="272"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7784" autoAdjust="0"/>
    <p:restoredTop sz="94637" autoAdjust="0"/>
  </p:normalViewPr>
  <p:slideViewPr>
    <p:cSldViewPr>
      <p:cViewPr varScale="1">
        <p:scale>
          <a:sx n="156" d="100"/>
          <a:sy n="156" d="100"/>
        </p:scale>
        <p:origin x="-94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944E8A-4EE8-4598-9BBA-DDB0264C97BB}" type="datetimeFigureOut">
              <a:rPr lang="en-US" smtClean="0"/>
              <a:pPr/>
              <a:t>1/11/15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B57288-6B3F-4969-8D62-D494C9E1F90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ECACF7-8640-4CE9-AD7F-09259AAA81D6}" type="datetimeFigureOut">
              <a:rPr lang="en-US" smtClean="0"/>
              <a:pPr/>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697EE-62E3-49AB-A445-F64CC46E893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ECACF7-8640-4CE9-AD7F-09259AAA81D6}" type="datetimeFigureOut">
              <a:rPr lang="en-US" smtClean="0"/>
              <a:pPr/>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697EE-62E3-49AB-A445-F64CC46E89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ECACF7-8640-4CE9-AD7F-09259AAA81D6}" type="datetimeFigureOut">
              <a:rPr lang="en-US" smtClean="0"/>
              <a:pPr/>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697EE-62E3-49AB-A445-F64CC46E893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ECACF7-8640-4CE9-AD7F-09259AAA81D6}" type="datetimeFigureOut">
              <a:rPr lang="en-US" smtClean="0"/>
              <a:pPr/>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697EE-62E3-49AB-A445-F64CC46E893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ECACF7-8640-4CE9-AD7F-09259AAA81D6}" type="datetimeFigureOut">
              <a:rPr lang="en-US" smtClean="0"/>
              <a:pPr/>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697EE-62E3-49AB-A445-F64CC46E893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ECACF7-8640-4CE9-AD7F-09259AAA81D6}" type="datetimeFigureOut">
              <a:rPr lang="en-US" smtClean="0"/>
              <a:pPr/>
              <a:t>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697EE-62E3-49AB-A445-F64CC46E89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ECACF7-8640-4CE9-AD7F-09259AAA81D6}" type="datetimeFigureOut">
              <a:rPr lang="en-US" smtClean="0"/>
              <a:pPr/>
              <a:t>1/11/15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9697EE-62E3-49AB-A445-F64CC46E89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ECACF7-8640-4CE9-AD7F-09259AAA81D6}" type="datetimeFigureOut">
              <a:rPr lang="en-US" smtClean="0"/>
              <a:pPr/>
              <a:t>1/11/15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9697EE-62E3-49AB-A445-F64CC46E89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CACF7-8640-4CE9-AD7F-09259AAA81D6}" type="datetimeFigureOut">
              <a:rPr lang="en-US" smtClean="0"/>
              <a:pPr/>
              <a:t>1/11/15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9697EE-62E3-49AB-A445-F64CC46E89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CACF7-8640-4CE9-AD7F-09259AAA81D6}" type="datetimeFigureOut">
              <a:rPr lang="en-US" smtClean="0"/>
              <a:pPr/>
              <a:t>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697EE-62E3-49AB-A445-F64CC46E89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CACF7-8640-4CE9-AD7F-09259AAA81D6}" type="datetimeFigureOut">
              <a:rPr lang="en-US" smtClean="0"/>
              <a:pPr/>
              <a:t>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697EE-62E3-49AB-A445-F64CC46E893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CACF7-8640-4CE9-AD7F-09259AAA81D6}" type="datetimeFigureOut">
              <a:rPr lang="en-US" smtClean="0"/>
              <a:pPr/>
              <a:t>1/11/15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697EE-62E3-49AB-A445-F64CC46E89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514600"/>
            <a:ext cx="8229600" cy="1143000"/>
          </a:xfrm>
        </p:spPr>
        <p:txBody>
          <a:bodyPr>
            <a:normAutofit fontScale="90000"/>
          </a:bodyPr>
          <a:lstStyle/>
          <a:p>
            <a:r>
              <a:rPr lang="en-US" sz="3556" dirty="0" smtClean="0"/>
              <a:t>Supplemental Digital Content 1:</a:t>
            </a:r>
            <a:br>
              <a:rPr lang="en-US" sz="3556" dirty="0" smtClean="0"/>
            </a:br>
            <a:r>
              <a:rPr lang="en-US" sz="3556" dirty="0" smtClean="0"/>
              <a:t>Tables of included studies and their </a:t>
            </a:r>
            <a:r>
              <a:rPr lang="en-US" sz="3556" dirty="0" smtClean="0"/>
              <a:t>characteristics</a:t>
            </a:r>
            <a:r>
              <a:rPr lang="en-US" sz="2222" dirty="0" smtClean="0"/>
              <a:t/>
            </a:r>
            <a:br>
              <a:rPr lang="en-US" sz="2222" dirty="0" smtClean="0"/>
            </a:br>
            <a:r>
              <a:rPr lang="en-US" sz="2222" dirty="0" smtClean="0"/>
              <a:t/>
            </a:r>
            <a:br>
              <a:rPr lang="en-US" sz="2222" dirty="0" smtClean="0"/>
            </a:br>
            <a:r>
              <a:rPr lang="en-US" sz="2222" dirty="0" smtClean="0"/>
              <a:t/>
            </a:r>
            <a:br>
              <a:rPr lang="en-US" sz="2222" dirty="0" smtClean="0"/>
            </a:br>
            <a:r>
              <a:rPr lang="en-US" sz="1333" dirty="0" smtClean="0"/>
              <a:t>The prevalence of occult </a:t>
            </a:r>
            <a:r>
              <a:rPr lang="en-US" sz="1333" dirty="0" err="1" smtClean="0"/>
              <a:t>leiomyosarcoma</a:t>
            </a:r>
            <a:r>
              <a:rPr lang="en-US" sz="1333" dirty="0" smtClean="0"/>
              <a:t> at surgery for presumed uterine fibroids: A meta-analysis</a:t>
            </a:r>
            <a:br>
              <a:rPr lang="en-US" sz="1333" dirty="0" smtClean="0"/>
            </a:br>
            <a:r>
              <a:rPr lang="en-US" sz="1333" dirty="0" smtClean="0"/>
              <a:t>Elizabeth A. </a:t>
            </a:r>
            <a:r>
              <a:rPr lang="en-US" sz="1333" dirty="0" err="1" smtClean="0"/>
              <a:t>Pritts</a:t>
            </a:r>
            <a:r>
              <a:rPr lang="en-US" sz="1333" dirty="0" smtClean="0"/>
              <a:t>, MD</a:t>
            </a:r>
            <a:r>
              <a:rPr lang="en-US" sz="1333" baseline="30000" dirty="0" smtClean="0"/>
              <a:t>1</a:t>
            </a:r>
            <a:r>
              <a:rPr lang="en-US" sz="1333" dirty="0" smtClean="0"/>
              <a:t>, David J. </a:t>
            </a:r>
            <a:r>
              <a:rPr lang="en-US" sz="1333" dirty="0" err="1" smtClean="0"/>
              <a:t>Vanness</a:t>
            </a:r>
            <a:r>
              <a:rPr lang="en-US" sz="1333" dirty="0" smtClean="0"/>
              <a:t>, PhD</a:t>
            </a:r>
            <a:r>
              <a:rPr lang="en-US" sz="1333" baseline="30000" dirty="0" smtClean="0"/>
              <a:t>2</a:t>
            </a:r>
            <a:r>
              <a:rPr lang="en-US" sz="1333" dirty="0" smtClean="0"/>
              <a:t>, Jonathan S. </a:t>
            </a:r>
            <a:r>
              <a:rPr lang="en-US" sz="1333" dirty="0" err="1" smtClean="0"/>
              <a:t>Berek</a:t>
            </a:r>
            <a:r>
              <a:rPr lang="en-US" sz="1333" dirty="0" smtClean="0"/>
              <a:t>, MD, MMS</a:t>
            </a:r>
            <a:r>
              <a:rPr lang="en-US" sz="1333" baseline="30000" dirty="0" smtClean="0"/>
              <a:t>3</a:t>
            </a:r>
            <a:r>
              <a:rPr lang="en-US" sz="1333" dirty="0" smtClean="0"/>
              <a:t>, William Parker, MD</a:t>
            </a:r>
            <a:r>
              <a:rPr lang="en-US" sz="1333" baseline="30000" dirty="0" smtClean="0"/>
              <a:t>4</a:t>
            </a:r>
            <a:r>
              <a:rPr lang="en-US" sz="1333" dirty="0" smtClean="0"/>
              <a:t>, Ronald Feinberg, MD, PhD</a:t>
            </a:r>
            <a:r>
              <a:rPr lang="en-US" sz="1333" baseline="30000" dirty="0" smtClean="0"/>
              <a:t>5</a:t>
            </a:r>
            <a:r>
              <a:rPr lang="en-US" sz="1333" dirty="0" smtClean="0"/>
              <a:t>, Jacqueline Feinberg, BA</a:t>
            </a:r>
            <a:r>
              <a:rPr lang="en-US" sz="1333" baseline="30000" dirty="0" smtClean="0"/>
              <a:t>5</a:t>
            </a:r>
            <a:r>
              <a:rPr lang="en-US" sz="1333" dirty="0" smtClean="0"/>
              <a:t>, David L. Olive, MD</a:t>
            </a:r>
            <a:r>
              <a:rPr lang="en-US" sz="1333" baseline="30000" dirty="0" smtClean="0"/>
              <a:t>1</a:t>
            </a:r>
            <a:r>
              <a:rPr lang="en-US" sz="1333" dirty="0" smtClean="0"/>
              <a:t>. </a:t>
            </a:r>
            <a:br>
              <a:rPr lang="en-US" sz="1333" dirty="0" smtClean="0"/>
            </a:br>
            <a:r>
              <a:rPr lang="en-US" sz="1333" dirty="0" smtClean="0"/>
              <a:t> </a:t>
            </a:r>
            <a:br>
              <a:rPr lang="en-US" sz="1333" dirty="0" smtClean="0"/>
            </a:br>
            <a:r>
              <a:rPr lang="en-US" sz="1333" baseline="30000" dirty="0" smtClean="0"/>
              <a:t>1</a:t>
            </a:r>
            <a:r>
              <a:rPr lang="en-US" sz="1333" dirty="0" smtClean="0"/>
              <a:t>Wisconsin Fertility Institute, </a:t>
            </a:r>
            <a:r>
              <a:rPr lang="en-US" sz="1333" baseline="30000" dirty="0" smtClean="0"/>
              <a:t>2</a:t>
            </a:r>
            <a:r>
              <a:rPr lang="en-US" sz="1333" dirty="0" smtClean="0"/>
              <a:t>University of Wisconsin School of Medicine and Public Health, </a:t>
            </a:r>
            <a:r>
              <a:rPr lang="en-US" sz="1333" baseline="30000" dirty="0" smtClean="0"/>
              <a:t>3</a:t>
            </a:r>
            <a:r>
              <a:rPr lang="en-US" sz="1333" dirty="0" smtClean="0"/>
              <a:t>Stanford University School of Medicine, </a:t>
            </a:r>
            <a:r>
              <a:rPr lang="en-US" sz="1333" baseline="30000" dirty="0" smtClean="0"/>
              <a:t>4</a:t>
            </a:r>
            <a:r>
              <a:rPr lang="en-US" sz="1333" dirty="0" smtClean="0"/>
              <a:t>University of California, Los Angeles</a:t>
            </a:r>
            <a:r>
              <a:rPr lang="en-US" sz="1333" dirty="0" smtClean="0"/>
              <a:t>,</a:t>
            </a:r>
            <a:r>
              <a:rPr lang="en-US" sz="1333" baseline="30000" dirty="0" smtClean="0"/>
              <a:t>5</a:t>
            </a:r>
            <a:r>
              <a:rPr lang="en-US" sz="1333" dirty="0" smtClean="0"/>
              <a:t>Reproductive </a:t>
            </a:r>
            <a:r>
              <a:rPr lang="en-US" sz="1333" dirty="0" smtClean="0"/>
              <a:t>Associates of Delaware.</a:t>
            </a:r>
            <a:br>
              <a:rPr lang="en-US" sz="1333" dirty="0" smtClean="0"/>
            </a:br>
            <a:r>
              <a:rPr lang="en-US" sz="1333" dirty="0" smtClean="0"/>
              <a:t> </a:t>
            </a:r>
            <a:r>
              <a:rPr lang="en-US" sz="1333" dirty="0" smtClean="0"/>
              <a:t/>
            </a:r>
            <a:br>
              <a:rPr lang="en-US" sz="1333" dirty="0" smtClean="0"/>
            </a:br>
            <a:r>
              <a:rPr lang="en-US" sz="1333" dirty="0" smtClean="0"/>
              <a:t>Corresponding </a:t>
            </a:r>
            <a:r>
              <a:rPr lang="en-US" sz="1333" dirty="0" smtClean="0"/>
              <a:t>Author:</a:t>
            </a:r>
            <a:r>
              <a:rPr lang="en-US" sz="1333" dirty="0" smtClean="0"/>
              <a:t> Elizabeth </a:t>
            </a:r>
            <a:r>
              <a:rPr lang="en-US" sz="1333" dirty="0" err="1" smtClean="0"/>
              <a:t>Pritts</a:t>
            </a:r>
            <a:r>
              <a:rPr lang="en-US" sz="1333" dirty="0" smtClean="0"/>
              <a:t>, </a:t>
            </a:r>
            <a:r>
              <a:rPr lang="en-US" sz="1333" dirty="0" smtClean="0"/>
              <a:t>MD.  Email</a:t>
            </a:r>
            <a:r>
              <a:rPr lang="en-US" sz="1333" dirty="0" smtClean="0"/>
              <a:t>: </a:t>
            </a:r>
            <a:r>
              <a:rPr lang="en-US" sz="1333" dirty="0" err="1" smtClean="0"/>
              <a:t>epritts@wisconsinfertilty.com</a:t>
            </a:r>
            <a:r>
              <a:rPr lang="en-US" sz="1333" dirty="0" smtClean="0"/>
              <a:t/>
            </a:r>
            <a:br>
              <a:rPr lang="en-US" sz="1333" dirty="0" smtClean="0"/>
            </a:br>
            <a:r>
              <a:rPr lang="en-US" dirty="0" smtClean="0"/>
              <a:t/>
            </a:r>
            <a:br>
              <a:rPr 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graphicFrame>
        <p:nvGraphicFramePr>
          <p:cNvPr id="4" name="Table 3"/>
          <p:cNvGraphicFramePr>
            <a:graphicFrameLocks noGrp="1"/>
          </p:cNvGraphicFramePr>
          <p:nvPr/>
        </p:nvGraphicFramePr>
        <p:xfrm>
          <a:off x="685800" y="228600"/>
          <a:ext cx="7924800" cy="6060440"/>
        </p:xfrm>
        <a:graphic>
          <a:graphicData uri="http://schemas.openxmlformats.org/drawingml/2006/table">
            <a:tbl>
              <a:tblPr firstRow="1" bandRow="1">
                <a:tableStyleId>{5C22544A-7EE6-4342-B048-85BDC9FD1C3A}</a:tableStyleId>
              </a:tblPr>
              <a:tblGrid>
                <a:gridCol w="1600200"/>
                <a:gridCol w="838200"/>
                <a:gridCol w="1219200"/>
                <a:gridCol w="609600"/>
                <a:gridCol w="1295400"/>
                <a:gridCol w="1219200"/>
                <a:gridCol w="1143000"/>
              </a:tblGrid>
              <a:tr h="510540">
                <a:tc>
                  <a:txBody>
                    <a:bodyPr/>
                    <a:lstStyle/>
                    <a:p>
                      <a:r>
                        <a:rPr lang="en-US" sz="1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Author/Yr</a:t>
                      </a:r>
                      <a:endParaRPr lang="en-US" sz="1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a:t>
                      </a:r>
                      <a:r>
                        <a:rPr lang="en-US" b="0" cap="none" spc="0" baseline="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in years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 at 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Indication</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Surgery</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r>
              <a:tr h="0">
                <a:tc>
                  <a:txBody>
                    <a:bodyPr/>
                    <a:lstStyle/>
                    <a:p>
                      <a:r>
                        <a:rPr lang="en-US" sz="1200" b="0" i="0" cap="none" spc="0" dirty="0" smtClean="0">
                          <a:ln>
                            <a:noFill/>
                          </a:ln>
                          <a:solidFill>
                            <a:schemeClr val="tx1"/>
                          </a:solidFill>
                          <a:effectLst/>
                        </a:rPr>
                        <a:t>Rosenblatt/2010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24</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50.2</a:t>
                      </a:r>
                      <a:r>
                        <a:rPr lang="en-US" sz="1200" b="0" i="0" cap="none" spc="0" baseline="0" dirty="0" smtClean="0">
                          <a:ln>
                            <a:noFill/>
                          </a:ln>
                          <a:solidFill>
                            <a:schemeClr val="tx1"/>
                          </a:solidFill>
                          <a:effectLst/>
                        </a:rPr>
                        <a:t> (mean))</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 </a:t>
                      </a:r>
                      <a:r>
                        <a:rPr lang="en-US" sz="1200" b="0" i="0" cap="none" spc="0" dirty="0" err="1" smtClean="0">
                          <a:ln>
                            <a:noFill/>
                          </a:ln>
                          <a:solidFill>
                            <a:schemeClr val="tx1"/>
                          </a:solidFill>
                          <a:effectLst/>
                        </a:rPr>
                        <a:t>Supracerv</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Hyst</a:t>
                      </a:r>
                      <a:endParaRPr lang="en-US" sz="1200" b="0" i="0" cap="none" spc="0" dirty="0">
                        <a:ln>
                          <a:noFill/>
                        </a:ln>
                        <a:solidFill>
                          <a:schemeClr val="tx1"/>
                        </a:solidFill>
                        <a:effectLst/>
                      </a:endParaRPr>
                    </a:p>
                  </a:txBody>
                  <a:tcPr/>
                </a:tc>
              </a:tr>
              <a:tr h="0">
                <a:tc>
                  <a:txBody>
                    <a:bodyPr/>
                    <a:lstStyle/>
                    <a:p>
                      <a:r>
                        <a:rPr lang="en-US" sz="1200" b="0" i="0" cap="none" spc="0" dirty="0" err="1" smtClean="0">
                          <a:ln>
                            <a:noFill/>
                          </a:ln>
                          <a:solidFill>
                            <a:schemeClr val="tx1"/>
                          </a:solidFill>
                          <a:effectLst/>
                        </a:rPr>
                        <a:t>Rovio</a:t>
                      </a:r>
                      <a:r>
                        <a:rPr lang="en-US" sz="1200" b="0" i="0" cap="none" spc="0" dirty="0" smtClean="0">
                          <a:ln>
                            <a:noFill/>
                          </a:ln>
                          <a:solidFill>
                            <a:schemeClr val="tx1"/>
                          </a:solidFill>
                          <a:effectLst/>
                        </a:rPr>
                        <a:t>/2009</a:t>
                      </a:r>
                    </a:p>
                  </a:txBody>
                  <a:tcPr/>
                </a:tc>
                <a:tc>
                  <a:txBody>
                    <a:bodyPr/>
                    <a:lstStyle/>
                    <a:p>
                      <a:r>
                        <a:rPr lang="en-US" sz="1200" b="0" i="0" cap="none" spc="0" dirty="0" smtClean="0">
                          <a:ln>
                            <a:noFill/>
                          </a:ln>
                          <a:solidFill>
                            <a:schemeClr val="tx1"/>
                          </a:solidFill>
                          <a:effectLst/>
                        </a:rPr>
                        <a:t>53</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44.7</a:t>
                      </a:r>
                      <a:r>
                        <a:rPr lang="en-US" sz="1200" b="0" cap="none" spc="0" dirty="0" smtClean="0">
                          <a:ln>
                            <a:noFill/>
                          </a:ln>
                          <a:solidFill>
                            <a:schemeClr val="tx1"/>
                          </a:solidFill>
                          <a:effectLst/>
                        </a:rPr>
                        <a:t> (mean)</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Hysteroscopic</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0">
                <a:tc>
                  <a:txBody>
                    <a:bodyPr/>
                    <a:lstStyle/>
                    <a:p>
                      <a:r>
                        <a:rPr lang="en-US" sz="1200" b="0" i="0" cap="none" spc="0" dirty="0" err="1" smtClean="0">
                          <a:ln>
                            <a:noFill/>
                          </a:ln>
                          <a:solidFill>
                            <a:schemeClr val="tx1"/>
                          </a:solidFill>
                          <a:effectLst/>
                        </a:rPr>
                        <a:t>Sahagun-Quevedo</a:t>
                      </a:r>
                      <a:r>
                        <a:rPr lang="en-US" sz="1200" b="0" i="0" cap="none" spc="0" dirty="0" smtClean="0">
                          <a:ln>
                            <a:noFill/>
                          </a:ln>
                          <a:solidFill>
                            <a:schemeClr val="tx1"/>
                          </a:solidFill>
                          <a:effectLst/>
                        </a:rPr>
                        <a:t>/</a:t>
                      </a:r>
                    </a:p>
                    <a:p>
                      <a:r>
                        <a:rPr lang="en-US" sz="1200" b="0" i="0" cap="none" spc="0" dirty="0" smtClean="0">
                          <a:ln>
                            <a:noFill/>
                          </a:ln>
                          <a:solidFill>
                            <a:schemeClr val="tx1"/>
                          </a:solidFill>
                          <a:effectLst/>
                        </a:rPr>
                        <a:t>1994</a:t>
                      </a:r>
                    </a:p>
                  </a:txBody>
                  <a:tcPr/>
                </a:tc>
                <a:tc>
                  <a:txBody>
                    <a:bodyPr/>
                    <a:lstStyle/>
                    <a:p>
                      <a:r>
                        <a:rPr lang="en-US" sz="1200" b="0" i="0" cap="none" spc="0" dirty="0" smtClean="0">
                          <a:ln>
                            <a:noFill/>
                          </a:ln>
                          <a:solidFill>
                            <a:schemeClr val="tx1"/>
                          </a:solidFill>
                          <a:effectLst/>
                        </a:rPr>
                        <a:t>594</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30 - &gt;75</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Abd</a:t>
                      </a:r>
                      <a:r>
                        <a:rPr lang="en-US" sz="1200" b="0" i="0" cap="none" spc="0" dirty="0" smtClean="0">
                          <a:ln>
                            <a:noFill/>
                          </a:ln>
                          <a:solidFill>
                            <a:schemeClr val="tx1"/>
                          </a:solidFill>
                          <a:effectLst/>
                        </a:rPr>
                        <a:t> or </a:t>
                      </a:r>
                      <a:r>
                        <a:rPr lang="en-US" sz="1200" b="0" i="0" cap="none" spc="0" dirty="0" err="1" smtClean="0">
                          <a:ln>
                            <a:noFill/>
                          </a:ln>
                          <a:solidFill>
                            <a:schemeClr val="tx1"/>
                          </a:solidFill>
                          <a:effectLst/>
                        </a:rPr>
                        <a:t>Vag</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Hyst</a:t>
                      </a:r>
                      <a:endParaRPr lang="en-US" sz="1200" b="0" i="0" cap="none" spc="0" dirty="0">
                        <a:ln>
                          <a:noFill/>
                        </a:ln>
                        <a:solidFill>
                          <a:schemeClr val="tx1"/>
                        </a:solidFill>
                        <a:effectLst/>
                      </a:endParaRPr>
                    </a:p>
                  </a:txBody>
                  <a:tcPr/>
                </a:tc>
              </a:tr>
              <a:tr h="0">
                <a:tc>
                  <a:txBody>
                    <a:bodyPr/>
                    <a:lstStyle/>
                    <a:p>
                      <a:r>
                        <a:rPr lang="en-US" sz="1200" b="0" i="0" cap="none" spc="0" dirty="0" err="1" smtClean="0">
                          <a:ln>
                            <a:noFill/>
                          </a:ln>
                          <a:solidFill>
                            <a:schemeClr val="tx1"/>
                          </a:solidFill>
                          <a:effectLst/>
                        </a:rPr>
                        <a:t>Samaila</a:t>
                      </a:r>
                      <a:r>
                        <a:rPr lang="en-US" sz="1200" b="0" i="0" cap="none" spc="0" dirty="0" smtClean="0">
                          <a:ln>
                            <a:noFill/>
                          </a:ln>
                          <a:solidFill>
                            <a:schemeClr val="tx1"/>
                          </a:solidFill>
                          <a:effectLst/>
                        </a:rPr>
                        <a:t> /2009</a:t>
                      </a:r>
                    </a:p>
                  </a:txBody>
                  <a:tcPr/>
                </a:tc>
                <a:tc>
                  <a:txBody>
                    <a:bodyPr/>
                    <a:lstStyle/>
                    <a:p>
                      <a:r>
                        <a:rPr lang="en-US" sz="1200" b="0" i="0" cap="none" spc="0" dirty="0" smtClean="0">
                          <a:ln>
                            <a:noFill/>
                          </a:ln>
                          <a:solidFill>
                            <a:schemeClr val="tx1"/>
                          </a:solidFill>
                          <a:effectLst/>
                        </a:rPr>
                        <a:t>196</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44.6 (mean)</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smtClean="0">
                          <a:ln>
                            <a:noFill/>
                          </a:ln>
                          <a:solidFill>
                            <a:schemeClr val="tx1"/>
                          </a:solidFill>
                          <a:effectLst/>
                        </a:rPr>
                        <a:t>Hyst</a:t>
                      </a:r>
                      <a:endParaRPr lang="en-US" sz="1200" b="0" i="0" cap="none" spc="0" dirty="0">
                        <a:ln>
                          <a:noFill/>
                        </a:ln>
                        <a:solidFill>
                          <a:schemeClr val="tx1"/>
                        </a:solidFill>
                        <a:effectLst/>
                      </a:endParaRPr>
                    </a:p>
                  </a:txBody>
                  <a:tcPr/>
                </a:tc>
              </a:tr>
              <a:tr h="0">
                <a:tc>
                  <a:txBody>
                    <a:bodyPr/>
                    <a:lstStyle/>
                    <a:p>
                      <a:r>
                        <a:rPr lang="en-US" sz="1200" b="0" i="0" cap="none" spc="0" dirty="0" smtClean="0">
                          <a:ln>
                            <a:noFill/>
                          </a:ln>
                          <a:solidFill>
                            <a:schemeClr val="tx1"/>
                          </a:solidFill>
                          <a:effectLst/>
                        </a:rPr>
                        <a:t>∞*</a:t>
                      </a:r>
                      <a:r>
                        <a:rPr lang="en-US" sz="1200" b="0" i="0" cap="none" spc="0" dirty="0" err="1" smtClean="0">
                          <a:ln>
                            <a:noFill/>
                          </a:ln>
                          <a:solidFill>
                            <a:schemeClr val="tx1"/>
                          </a:solidFill>
                          <a:effectLst/>
                        </a:rPr>
                        <a:t>Seidman</a:t>
                      </a:r>
                      <a:r>
                        <a:rPr lang="en-US" sz="1200" b="0" i="0" cap="none" spc="0" baseline="0" dirty="0" smtClean="0">
                          <a:ln>
                            <a:noFill/>
                          </a:ln>
                          <a:solidFill>
                            <a:schemeClr val="tx1"/>
                          </a:solidFill>
                          <a:effectLst/>
                        </a:rPr>
                        <a:t> /2012</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1091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24-61</a:t>
                      </a:r>
                    </a:p>
                  </a:txBody>
                  <a:tcPr/>
                </a:tc>
                <a:tc>
                  <a:txBody>
                    <a:bodyPr/>
                    <a:lstStyle/>
                    <a:p>
                      <a:r>
                        <a:rPr lang="en-US" sz="1200" b="0" i="0" cap="none" spc="0" dirty="0" smtClean="0">
                          <a:ln>
                            <a:noFill/>
                          </a:ln>
                          <a:solidFill>
                            <a:schemeClr val="tx1"/>
                          </a:solidFill>
                          <a:effectLst/>
                        </a:rPr>
                        <a:t>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42 years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Hyst</a:t>
                      </a:r>
                      <a:r>
                        <a:rPr lang="en-US" sz="1200" b="0" i="0" cap="none" spc="0" baseline="0" dirty="0" smtClean="0">
                          <a:ln>
                            <a:noFill/>
                          </a:ln>
                          <a:solidFill>
                            <a:schemeClr val="tx1"/>
                          </a:solidFill>
                          <a:effectLst/>
                        </a:rPr>
                        <a:t> or </a:t>
                      </a:r>
                      <a:r>
                        <a:rPr lang="en-US" sz="1200" b="0" i="0" cap="none" spc="0" baseline="0" dirty="0" err="1" smtClean="0">
                          <a:ln>
                            <a:noFill/>
                          </a:ln>
                          <a:solidFill>
                            <a:schemeClr val="tx1"/>
                          </a:solidFill>
                          <a:effectLst/>
                        </a:rPr>
                        <a:t>Myomectomy</a:t>
                      </a:r>
                      <a:endParaRPr lang="en-US" sz="1200" b="0" i="0" cap="none" spc="0" dirty="0">
                        <a:ln>
                          <a:noFill/>
                        </a:ln>
                        <a:solidFill>
                          <a:schemeClr val="tx1"/>
                        </a:solidFill>
                        <a:effectLst/>
                      </a:endParaRPr>
                    </a:p>
                  </a:txBody>
                  <a:tcPr/>
                </a:tc>
              </a:tr>
              <a:tr h="0">
                <a:tc>
                  <a:txBody>
                    <a:bodyPr/>
                    <a:lstStyle/>
                    <a:p>
                      <a:r>
                        <a:rPr lang="en-US" sz="1200" b="0" i="0" cap="none" spc="0" dirty="0" smtClean="0">
                          <a:ln>
                            <a:noFill/>
                          </a:ln>
                          <a:solidFill>
                            <a:schemeClr val="tx1"/>
                          </a:solidFill>
                          <a:effectLst/>
                        </a:rPr>
                        <a:t>*ⱡ Seki/1992</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1886</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33-63</a:t>
                      </a:r>
                    </a:p>
                    <a:p>
                      <a:r>
                        <a:rPr lang="en-US" sz="1200" b="0" i="0" cap="none" spc="0" dirty="0" smtClean="0">
                          <a:ln>
                            <a:noFill/>
                          </a:ln>
                          <a:solidFill>
                            <a:schemeClr val="tx1"/>
                          </a:solidFill>
                          <a:effectLst/>
                        </a:rPr>
                        <a:t>45.5 (mean)</a:t>
                      </a:r>
                    </a:p>
                  </a:txBody>
                  <a:tcPr/>
                </a:tc>
                <a:tc>
                  <a:txBody>
                    <a:bodyPr/>
                    <a:lstStyle/>
                    <a:p>
                      <a:r>
                        <a:rPr lang="en-US" sz="1200" dirty="0" smtClean="0"/>
                        <a:t>ⱡ</a:t>
                      </a:r>
                      <a:r>
                        <a:rPr lang="en-US" sz="1200" b="0" i="0" cap="none" spc="0" dirty="0" smtClean="0">
                          <a:ln>
                            <a:noFill/>
                          </a:ln>
                          <a:solidFill>
                            <a:schemeClr val="tx1"/>
                          </a:solidFill>
                          <a:effectLst/>
                        </a:rPr>
                        <a:t>7</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ⱡ 33, ⱡ34, ⱡ43, ⱡ43, 46,56,63 years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Abd</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Hyst</a:t>
                      </a:r>
                      <a:endParaRPr lang="en-US" sz="1200" b="0" i="0" cap="none" spc="0" dirty="0">
                        <a:ln>
                          <a:noFill/>
                        </a:ln>
                        <a:solidFill>
                          <a:schemeClr val="tx1"/>
                        </a:solidFill>
                        <a:effectLst/>
                      </a:endParaRPr>
                    </a:p>
                  </a:txBody>
                  <a:tcPr/>
                </a:tc>
              </a:tr>
              <a:tr h="0">
                <a:tc>
                  <a:txBody>
                    <a:bodyPr/>
                    <a:lstStyle/>
                    <a:p>
                      <a:r>
                        <a:rPr lang="en-US" sz="1200" b="0" i="0" cap="none" spc="0" dirty="0" err="1" smtClean="0">
                          <a:ln>
                            <a:noFill/>
                          </a:ln>
                          <a:solidFill>
                            <a:schemeClr val="tx1"/>
                          </a:solidFill>
                          <a:effectLst/>
                        </a:rPr>
                        <a:t>Shen</a:t>
                      </a:r>
                      <a:r>
                        <a:rPr lang="en-US" sz="1200" b="0" i="0" cap="none" spc="0" dirty="0" smtClean="0">
                          <a:ln>
                            <a:noFill/>
                          </a:ln>
                          <a:solidFill>
                            <a:schemeClr val="tx1"/>
                          </a:solidFill>
                          <a:effectLst/>
                        </a:rPr>
                        <a:t>/2003</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1521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45.5 </a:t>
                      </a:r>
                      <a:r>
                        <a:rPr lang="en-US" sz="1200" b="0" cap="none" spc="0" dirty="0" smtClean="0">
                          <a:ln>
                            <a:noFill/>
                          </a:ln>
                          <a:solidFill>
                            <a:schemeClr val="tx1"/>
                          </a:solidFill>
                          <a:effectLst/>
                        </a:rPr>
                        <a:t>(mean)</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 assisted</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Vag</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Hyst</a:t>
                      </a:r>
                      <a:endParaRPr lang="en-US" sz="1200" b="0" i="0" cap="none" spc="0" dirty="0">
                        <a:ln>
                          <a:noFill/>
                        </a:ln>
                        <a:solidFill>
                          <a:schemeClr val="tx1"/>
                        </a:solidFill>
                        <a:effectLst/>
                      </a:endParaRPr>
                    </a:p>
                  </a:txBody>
                  <a:tcPr/>
                </a:tc>
              </a:tr>
              <a:tr h="0">
                <a:tc>
                  <a:txBody>
                    <a:bodyPr/>
                    <a:lstStyle/>
                    <a:p>
                      <a:r>
                        <a:rPr lang="en-US" sz="1200" b="0" i="0" cap="none" spc="0" dirty="0" err="1" smtClean="0">
                          <a:ln>
                            <a:noFill/>
                          </a:ln>
                          <a:solidFill>
                            <a:schemeClr val="tx1"/>
                          </a:solidFill>
                          <a:effectLst/>
                        </a:rPr>
                        <a:t>Sikora-Szczesniak</a:t>
                      </a:r>
                      <a:r>
                        <a:rPr lang="en-US" sz="1200" b="0" i="0" cap="none" spc="0" dirty="0" smtClean="0">
                          <a:ln>
                            <a:noFill/>
                          </a:ln>
                          <a:solidFill>
                            <a:schemeClr val="tx1"/>
                          </a:solidFill>
                          <a:effectLst/>
                        </a:rPr>
                        <a:t>/</a:t>
                      </a:r>
                    </a:p>
                    <a:p>
                      <a:r>
                        <a:rPr lang="en-US" sz="1200" b="0" i="0" cap="none" spc="0" dirty="0" smtClean="0">
                          <a:ln>
                            <a:noFill/>
                          </a:ln>
                          <a:solidFill>
                            <a:schemeClr val="tx1"/>
                          </a:solidFill>
                          <a:effectLst/>
                        </a:rPr>
                        <a:t>2013</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294</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27-81</a:t>
                      </a:r>
                    </a:p>
                    <a:p>
                      <a:r>
                        <a:rPr lang="en-US" sz="1200" b="0" i="0" cap="none" spc="0" dirty="0" smtClean="0">
                          <a:ln>
                            <a:noFill/>
                          </a:ln>
                          <a:solidFill>
                            <a:schemeClr val="tx1"/>
                          </a:solidFill>
                          <a:effectLst/>
                        </a:rPr>
                        <a:t>45.6 (mean)</a:t>
                      </a:r>
                    </a:p>
                    <a:p>
                      <a:r>
                        <a:rPr lang="en-US" sz="1200" b="0" i="0" cap="none" spc="0" dirty="0" smtClean="0">
                          <a:ln>
                            <a:noFill/>
                          </a:ln>
                          <a:solidFill>
                            <a:schemeClr val="tx1"/>
                          </a:solidFill>
                          <a:effectLst/>
                        </a:rPr>
                        <a:t>49.1</a:t>
                      </a:r>
                      <a:r>
                        <a:rPr lang="en-US" sz="1200" b="0" i="0" cap="none" spc="0" baseline="0" dirty="0" smtClean="0">
                          <a:ln>
                            <a:noFill/>
                          </a:ln>
                          <a:solidFill>
                            <a:schemeClr val="tx1"/>
                          </a:solidFill>
                          <a:effectLst/>
                        </a:rPr>
                        <a:t> (mean)</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Myomectomy</a:t>
                      </a:r>
                      <a:r>
                        <a:rPr lang="en-US" sz="1200" b="0" i="0" cap="none" spc="0" dirty="0" smtClean="0">
                          <a:ln>
                            <a:noFill/>
                          </a:ln>
                          <a:solidFill>
                            <a:schemeClr val="tx1"/>
                          </a:solidFill>
                          <a:effectLst/>
                        </a:rPr>
                        <a:t> </a:t>
                      </a:r>
                      <a:r>
                        <a:rPr lang="en-US" sz="1200" b="0" i="0" cap="none" spc="0" smtClean="0">
                          <a:ln>
                            <a:noFill/>
                          </a:ln>
                          <a:solidFill>
                            <a:schemeClr val="tx1"/>
                          </a:solidFill>
                          <a:effectLst/>
                        </a:rPr>
                        <a:t>or Hysterectomy</a:t>
                      </a:r>
                      <a:endParaRPr lang="en-US" sz="1200" b="0" i="0" cap="none" spc="0" dirty="0">
                        <a:ln>
                          <a:noFill/>
                        </a:ln>
                        <a:solidFill>
                          <a:schemeClr val="tx1"/>
                        </a:solidFill>
                        <a:effectLst/>
                      </a:endParaRPr>
                    </a:p>
                  </a:txBody>
                  <a:tcPr/>
                </a:tc>
              </a:tr>
              <a:tr h="0">
                <a:tc>
                  <a:txBody>
                    <a:bodyPr/>
                    <a:lstStyle/>
                    <a:p>
                      <a:r>
                        <a:rPr lang="en-US" sz="1200" b="0" cap="none" spc="0" dirty="0" smtClean="0">
                          <a:ln>
                            <a:noFill/>
                          </a:ln>
                          <a:solidFill>
                            <a:schemeClr val="tx1"/>
                          </a:solidFill>
                          <a:effectLst/>
                        </a:rPr>
                        <a:t>Silva/2000</a:t>
                      </a:r>
                    </a:p>
                  </a:txBody>
                  <a:tcPr/>
                </a:tc>
                <a:tc>
                  <a:txBody>
                    <a:bodyPr/>
                    <a:lstStyle/>
                    <a:p>
                      <a:r>
                        <a:rPr lang="en-US" sz="1200" b="0" cap="none" spc="0" dirty="0" smtClean="0">
                          <a:ln>
                            <a:noFill/>
                          </a:ln>
                          <a:solidFill>
                            <a:schemeClr val="tx1"/>
                          </a:solidFill>
                          <a:effectLst/>
                        </a:rPr>
                        <a:t>37</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37 (mean)</a:t>
                      </a:r>
                    </a:p>
                  </a:txBody>
                  <a:tcPr/>
                </a:tc>
                <a:tc>
                  <a:txBody>
                    <a:bodyPr/>
                    <a:lstStyle/>
                    <a:p>
                      <a:r>
                        <a:rPr lang="en-US" sz="1200" b="0" cap="none" spc="0" dirty="0" smtClean="0">
                          <a:ln>
                            <a:noFill/>
                          </a:ln>
                          <a:solidFill>
                            <a:schemeClr val="tx1"/>
                          </a:solidFill>
                          <a:effectLst/>
                        </a:rPr>
                        <a:t>0</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NA</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Fibroids</a:t>
                      </a:r>
                      <a:endParaRPr lang="en-US" sz="1200" b="0" cap="none" spc="0" dirty="0">
                        <a:ln>
                          <a:noFill/>
                        </a:ln>
                        <a:solidFill>
                          <a:schemeClr val="tx1"/>
                        </a:solidFill>
                        <a:effectLst/>
                      </a:endParaRPr>
                    </a:p>
                  </a:txBody>
                  <a:tcPr/>
                </a:tc>
                <a:tc>
                  <a:txBody>
                    <a:bodyPr/>
                    <a:lstStyle/>
                    <a:p>
                      <a:r>
                        <a:rPr lang="en-US" sz="1200" b="0" cap="none" spc="0" dirty="0" err="1" smtClean="0">
                          <a:ln>
                            <a:noFill/>
                          </a:ln>
                          <a:solidFill>
                            <a:schemeClr val="tx1"/>
                          </a:solidFill>
                          <a:effectLst/>
                        </a:rPr>
                        <a:t>Abd</a:t>
                      </a:r>
                      <a:r>
                        <a:rPr lang="en-US" sz="1200" b="0" cap="none" spc="0" dirty="0" smtClean="0">
                          <a:ln>
                            <a:noFill/>
                          </a:ln>
                          <a:solidFill>
                            <a:schemeClr val="tx1"/>
                          </a:solidFill>
                          <a:effectLst/>
                        </a:rPr>
                        <a:t> </a:t>
                      </a:r>
                      <a:r>
                        <a:rPr lang="en-US" sz="1200" b="0" cap="none" spc="0" dirty="0" err="1" smtClean="0">
                          <a:ln>
                            <a:noFill/>
                          </a:ln>
                          <a:solidFill>
                            <a:schemeClr val="tx1"/>
                          </a:solidFill>
                          <a:effectLst/>
                        </a:rPr>
                        <a:t>Myomectomy</a:t>
                      </a:r>
                      <a:endParaRPr lang="en-US" sz="1200" b="0" cap="none" spc="0" dirty="0">
                        <a:ln>
                          <a:noFill/>
                        </a:ln>
                        <a:solidFill>
                          <a:schemeClr val="tx1"/>
                        </a:solidFill>
                        <a:effectLst/>
                      </a:endParaRPr>
                    </a:p>
                  </a:txBody>
                  <a:tcPr/>
                </a:tc>
              </a:tr>
              <a:tr h="0">
                <a:tc>
                  <a:txBody>
                    <a:bodyPr/>
                    <a:lstStyle/>
                    <a:p>
                      <a:r>
                        <a:rPr lang="en-US" sz="1200" b="0" i="0" cap="none" spc="0" dirty="0" smtClean="0">
                          <a:ln>
                            <a:noFill/>
                          </a:ln>
                          <a:solidFill>
                            <a:schemeClr val="tx1"/>
                          </a:solidFill>
                          <a:effectLst/>
                        </a:rPr>
                        <a:t>∞*Takamizawa/1999</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923</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26-75</a:t>
                      </a:r>
                    </a:p>
                    <a:p>
                      <a:r>
                        <a:rPr lang="en-US" sz="1200" b="0" i="0" cap="none" spc="0" dirty="0" smtClean="0">
                          <a:ln>
                            <a:noFill/>
                          </a:ln>
                          <a:solidFill>
                            <a:schemeClr val="tx1"/>
                          </a:solidFill>
                          <a:effectLst/>
                        </a:rPr>
                        <a:t>44.5 (mean)</a:t>
                      </a:r>
                    </a:p>
                  </a:txBody>
                  <a:tcPr/>
                </a:tc>
                <a:tc>
                  <a:txBody>
                    <a:bodyPr/>
                    <a:lstStyle/>
                    <a:p>
                      <a:r>
                        <a:rPr lang="en-US" sz="1200" b="0" i="0" cap="none" spc="0" dirty="0" smtClean="0">
                          <a:ln>
                            <a:noFill/>
                          </a:ln>
                          <a:solidFill>
                            <a:schemeClr val="tx1"/>
                          </a:solidFill>
                          <a:effectLst/>
                        </a:rPr>
                        <a:t>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44 years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Hyst</a:t>
                      </a:r>
                      <a:endParaRPr lang="en-US" sz="1200" b="0" i="0" cap="none" spc="0" dirty="0">
                        <a:ln>
                          <a:noFill/>
                        </a:ln>
                        <a:solidFill>
                          <a:schemeClr val="tx1"/>
                        </a:solidFill>
                        <a:effectLst/>
                      </a:endParaRPr>
                    </a:p>
                  </a:txBody>
                  <a:tcPr/>
                </a:tc>
              </a:tr>
              <a:tr h="0">
                <a:tc>
                  <a:txBody>
                    <a:bodyPr/>
                    <a:lstStyle/>
                    <a:p>
                      <a:r>
                        <a:rPr lang="en-US" sz="1200" b="0" cap="none" spc="0" dirty="0" smtClean="0">
                          <a:ln>
                            <a:noFill/>
                          </a:ln>
                          <a:solidFill>
                            <a:schemeClr val="tx1"/>
                          </a:solidFill>
                          <a:effectLst/>
                        </a:rPr>
                        <a:t>*Theben/2013</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1132</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28-81</a:t>
                      </a:r>
                    </a:p>
                    <a:p>
                      <a:r>
                        <a:rPr lang="en-US" sz="1200" b="0" cap="none" spc="0" dirty="0" smtClean="0">
                          <a:ln>
                            <a:noFill/>
                          </a:ln>
                          <a:solidFill>
                            <a:schemeClr val="tx1"/>
                          </a:solidFill>
                          <a:effectLst/>
                        </a:rPr>
                        <a:t>45.9 (mean)</a:t>
                      </a:r>
                      <a:br>
                        <a:rPr lang="en-US" sz="1200" b="0" cap="none" spc="0" dirty="0" smtClean="0">
                          <a:ln>
                            <a:noFill/>
                          </a:ln>
                          <a:solidFill>
                            <a:schemeClr val="tx1"/>
                          </a:solidFill>
                          <a:effectLst/>
                        </a:rPr>
                      </a:b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2</a:t>
                      </a:r>
                      <a:endParaRPr lang="en-US" sz="1200" b="0" cap="none" spc="0" dirty="0">
                        <a:ln>
                          <a:noFill/>
                        </a:ln>
                        <a:solidFill>
                          <a:schemeClr val="tx1"/>
                        </a:solidFill>
                        <a:effectLst/>
                      </a:endParaRPr>
                    </a:p>
                  </a:txBody>
                  <a:tcPr/>
                </a:tc>
                <a:tc>
                  <a:txBody>
                    <a:bodyPr/>
                    <a:lstStyle/>
                    <a:p>
                      <a:r>
                        <a:rPr lang="en-US" sz="1200" b="0" cap="none" spc="0" smtClean="0">
                          <a:ln>
                            <a:noFill/>
                          </a:ln>
                          <a:solidFill>
                            <a:schemeClr val="tx1"/>
                          </a:solidFill>
                          <a:effectLst/>
                        </a:rPr>
                        <a:t>43,49 years</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Fibroids</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Lap assisted </a:t>
                      </a:r>
                      <a:r>
                        <a:rPr lang="en-US" sz="1200" b="0" cap="none" spc="0" dirty="0" err="1" smtClean="0">
                          <a:ln>
                            <a:noFill/>
                          </a:ln>
                          <a:solidFill>
                            <a:schemeClr val="tx1"/>
                          </a:solidFill>
                          <a:effectLst/>
                        </a:rPr>
                        <a:t>Supracerv</a:t>
                      </a:r>
                      <a:r>
                        <a:rPr lang="en-US" sz="1200" b="0" cap="none" spc="0" baseline="0" dirty="0" smtClean="0">
                          <a:ln>
                            <a:noFill/>
                          </a:ln>
                          <a:solidFill>
                            <a:schemeClr val="tx1"/>
                          </a:solidFill>
                          <a:effectLst/>
                        </a:rPr>
                        <a:t> </a:t>
                      </a:r>
                      <a:r>
                        <a:rPr lang="en-US" sz="1200" b="0" cap="none" spc="0" dirty="0" err="1" smtClean="0">
                          <a:ln>
                            <a:noFill/>
                          </a:ln>
                          <a:solidFill>
                            <a:schemeClr val="tx1"/>
                          </a:solidFill>
                          <a:effectLst/>
                        </a:rPr>
                        <a:t>Hyst</a:t>
                      </a:r>
                      <a:endParaRPr lang="en-US" sz="1200" b="0" cap="none" spc="0" dirty="0">
                        <a:ln>
                          <a:noFill/>
                        </a:ln>
                        <a:solidFill>
                          <a:schemeClr val="tx1"/>
                        </a:solidFill>
                        <a:effectLst/>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1371600" y="5562600"/>
            <a:ext cx="6400800" cy="609600"/>
          </a:xfrm>
        </p:spPr>
        <p:txBody>
          <a:bodyPr>
            <a:normAutofit/>
          </a:bodyPr>
          <a:lstStyle/>
          <a:p>
            <a:r>
              <a:rPr lang="en-US" sz="1200" dirty="0" smtClean="0"/>
              <a:t>Retrospective</a:t>
            </a:r>
            <a:endParaRPr lang="en-US" sz="1200" dirty="0"/>
          </a:p>
        </p:txBody>
      </p:sp>
      <p:graphicFrame>
        <p:nvGraphicFramePr>
          <p:cNvPr id="4" name="Table 3"/>
          <p:cNvGraphicFramePr>
            <a:graphicFrameLocks noGrp="1"/>
          </p:cNvGraphicFramePr>
          <p:nvPr/>
        </p:nvGraphicFramePr>
        <p:xfrm>
          <a:off x="609600" y="304800"/>
          <a:ext cx="8229599" cy="4602480"/>
        </p:xfrm>
        <a:graphic>
          <a:graphicData uri="http://schemas.openxmlformats.org/drawingml/2006/table">
            <a:tbl>
              <a:tblPr firstRow="1" bandRow="1">
                <a:tableStyleId>{5C22544A-7EE6-4342-B048-85BDC9FD1C3A}</a:tableStyleId>
              </a:tblPr>
              <a:tblGrid>
                <a:gridCol w="1380025"/>
                <a:gridCol w="1150021"/>
                <a:gridCol w="1226689"/>
                <a:gridCol w="613345"/>
                <a:gridCol w="1303357"/>
                <a:gridCol w="1226689"/>
                <a:gridCol w="1329473"/>
              </a:tblGrid>
              <a:tr h="510540">
                <a:tc>
                  <a:txBody>
                    <a:bodyPr/>
                    <a:lstStyle/>
                    <a:p>
                      <a:r>
                        <a:rPr lang="en-US" sz="1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Author/Yr</a:t>
                      </a:r>
                      <a:endParaRPr lang="en-US" sz="1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a:t>
                      </a:r>
                      <a:r>
                        <a:rPr lang="en-US" b="0" cap="none" spc="0" baseline="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in years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 at 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Indication</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pPr algn="ctr"/>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Surgery</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r>
              <a:tr h="510540">
                <a:tc>
                  <a:txBody>
                    <a:bodyPr/>
                    <a:lstStyle/>
                    <a:p>
                      <a:r>
                        <a:rPr lang="en-US" sz="1200" b="0" i="0" dirty="0" err="1" smtClean="0"/>
                        <a:t>Uccella</a:t>
                      </a:r>
                      <a:r>
                        <a:rPr lang="en-US" sz="1200" b="0" i="0" dirty="0" smtClean="0"/>
                        <a:t>/2014</a:t>
                      </a:r>
                      <a:endParaRPr lang="en-US" sz="1200" b="0" i="0" dirty="0"/>
                    </a:p>
                  </a:txBody>
                  <a:tcPr/>
                </a:tc>
                <a:tc>
                  <a:txBody>
                    <a:bodyPr/>
                    <a:lstStyle/>
                    <a:p>
                      <a:r>
                        <a:rPr lang="en-US" sz="1200" b="0" i="0" dirty="0" smtClean="0"/>
                        <a:t>71</a:t>
                      </a:r>
                    </a:p>
                  </a:txBody>
                  <a:tcPr/>
                </a:tc>
                <a:tc>
                  <a:txBody>
                    <a:bodyPr/>
                    <a:lstStyle/>
                    <a:p>
                      <a:r>
                        <a:rPr lang="en-US" sz="1200" b="0" i="0" dirty="0" smtClean="0"/>
                        <a:t>39-61 </a:t>
                      </a:r>
                    </a:p>
                    <a:p>
                      <a:r>
                        <a:rPr lang="en-US" sz="1200" b="0" i="0" dirty="0" smtClean="0"/>
                        <a:t>48</a:t>
                      </a:r>
                      <a:r>
                        <a:rPr lang="en-US" sz="1200" b="0" i="0" baseline="0" dirty="0" smtClean="0"/>
                        <a:t> (mean)</a:t>
                      </a:r>
                      <a:endParaRPr lang="en-US" sz="1200" b="0" i="0" dirty="0" smtClean="0"/>
                    </a:p>
                    <a:p>
                      <a:endParaRPr lang="en-US" sz="1200" b="0" i="0" dirty="0"/>
                    </a:p>
                  </a:txBody>
                  <a:tcPr/>
                </a:tc>
                <a:tc>
                  <a:txBody>
                    <a:bodyPr/>
                    <a:lstStyle/>
                    <a:p>
                      <a:r>
                        <a:rPr lang="en-US" sz="1200" b="0" i="0" dirty="0" smtClean="0"/>
                        <a:t>0</a:t>
                      </a:r>
                      <a:endParaRPr lang="en-US" sz="1200" b="0" i="0" dirty="0"/>
                    </a:p>
                  </a:txBody>
                  <a:tcPr/>
                </a:tc>
                <a:tc>
                  <a:txBody>
                    <a:bodyPr/>
                    <a:lstStyle/>
                    <a:p>
                      <a:r>
                        <a:rPr lang="en-US" sz="1200" b="0" i="0" dirty="0" smtClean="0"/>
                        <a:t>NA</a:t>
                      </a:r>
                      <a:endParaRPr lang="en-US" sz="1200" b="0" i="0" dirty="0"/>
                    </a:p>
                  </a:txBody>
                  <a:tcPr/>
                </a:tc>
                <a:tc>
                  <a:txBody>
                    <a:bodyPr/>
                    <a:lstStyle/>
                    <a:p>
                      <a:r>
                        <a:rPr lang="en-US" sz="1200" b="0" i="0" dirty="0" smtClean="0"/>
                        <a:t>Fibroids &gt;</a:t>
                      </a:r>
                      <a:r>
                        <a:rPr lang="en-US" sz="1200" b="0" i="0" baseline="0" dirty="0" smtClean="0"/>
                        <a:t> 1kg</a:t>
                      </a:r>
                      <a:endParaRPr lang="en-US" sz="1200" b="0" i="0" dirty="0"/>
                    </a:p>
                  </a:txBody>
                  <a:tcPr/>
                </a:tc>
                <a:tc>
                  <a:txBody>
                    <a:bodyPr/>
                    <a:lstStyle/>
                    <a:p>
                      <a:r>
                        <a:rPr lang="en-US" sz="1200" b="0" i="0" dirty="0" err="1" smtClean="0"/>
                        <a:t>Hyst</a:t>
                      </a:r>
                      <a:endParaRPr lang="en-US" sz="1200" b="0" i="0" dirty="0"/>
                    </a:p>
                  </a:txBody>
                  <a:tcPr/>
                </a:tc>
              </a:tr>
              <a:tr h="510540">
                <a:tc>
                  <a:txBody>
                    <a:bodyPr/>
                    <a:lstStyle/>
                    <a:p>
                      <a:r>
                        <a:rPr lang="en-US" sz="1200" b="0" i="0" dirty="0" smtClean="0"/>
                        <a:t>Ueki/1995</a:t>
                      </a:r>
                      <a:endParaRPr lang="en-US" sz="1200" b="0" i="0" dirty="0"/>
                    </a:p>
                  </a:txBody>
                  <a:tcPr/>
                </a:tc>
                <a:tc>
                  <a:txBody>
                    <a:bodyPr/>
                    <a:lstStyle/>
                    <a:p>
                      <a:r>
                        <a:rPr lang="en-US" sz="1200" b="0" i="0" dirty="0" smtClean="0"/>
                        <a:t>230</a:t>
                      </a:r>
                    </a:p>
                  </a:txBody>
                  <a:tcPr/>
                </a:tc>
                <a:tc>
                  <a:txBody>
                    <a:bodyPr/>
                    <a:lstStyle/>
                    <a:p>
                      <a:r>
                        <a:rPr lang="en-US" sz="1200" b="0" i="0" dirty="0" smtClean="0"/>
                        <a:t>26-54</a:t>
                      </a:r>
                    </a:p>
                    <a:p>
                      <a:r>
                        <a:rPr lang="en-US" sz="1200" b="0" i="0" dirty="0" smtClean="0"/>
                        <a:t>42.5 (mean)</a:t>
                      </a:r>
                    </a:p>
                    <a:p>
                      <a:r>
                        <a:rPr lang="en-US" sz="1200" b="0" i="0" dirty="0" smtClean="0"/>
                        <a:t>40.1 (mean)</a:t>
                      </a:r>
                      <a:endParaRPr lang="en-US" sz="1200" b="0" i="0" dirty="0"/>
                    </a:p>
                  </a:txBody>
                  <a:tcPr/>
                </a:tc>
                <a:tc>
                  <a:txBody>
                    <a:bodyPr/>
                    <a:lstStyle/>
                    <a:p>
                      <a:r>
                        <a:rPr lang="en-US" sz="1200" b="0" i="0" dirty="0" smtClean="0"/>
                        <a:t>0</a:t>
                      </a:r>
                      <a:endParaRPr lang="en-US" sz="1200" b="0" i="0" dirty="0"/>
                    </a:p>
                  </a:txBody>
                  <a:tcPr/>
                </a:tc>
                <a:tc>
                  <a:txBody>
                    <a:bodyPr/>
                    <a:lstStyle/>
                    <a:p>
                      <a:r>
                        <a:rPr lang="en-US" sz="1200" b="0" i="0" dirty="0" smtClean="0"/>
                        <a:t>NA</a:t>
                      </a:r>
                      <a:endParaRPr lang="en-US" sz="1200" b="0" i="0" dirty="0"/>
                    </a:p>
                  </a:txBody>
                  <a:tcPr/>
                </a:tc>
                <a:tc>
                  <a:txBody>
                    <a:bodyPr/>
                    <a:lstStyle/>
                    <a:p>
                      <a:r>
                        <a:rPr lang="en-US" sz="1200" b="0" i="0" dirty="0" smtClean="0"/>
                        <a:t>Fibroids</a:t>
                      </a:r>
                      <a:endParaRPr lang="en-US" sz="1200" b="0" i="0" dirty="0"/>
                    </a:p>
                  </a:txBody>
                  <a:tcPr/>
                </a:tc>
                <a:tc>
                  <a:txBody>
                    <a:bodyPr/>
                    <a:lstStyle/>
                    <a:p>
                      <a:r>
                        <a:rPr lang="en-US" sz="1200" b="0" i="0" dirty="0" err="1" smtClean="0"/>
                        <a:t>Hyst</a:t>
                      </a:r>
                      <a:endParaRPr lang="en-US" sz="1200" b="0" i="0" dirty="0"/>
                    </a:p>
                  </a:txBody>
                  <a:tcPr/>
                </a:tc>
              </a:tr>
              <a:tr h="510540">
                <a:tc>
                  <a:txBody>
                    <a:bodyPr/>
                    <a:lstStyle/>
                    <a:p>
                      <a:r>
                        <a:rPr lang="en-US" sz="1200" b="0" i="0" dirty="0" err="1" smtClean="0"/>
                        <a:t>Walid</a:t>
                      </a:r>
                      <a:r>
                        <a:rPr lang="en-US" sz="1200" b="0" i="0" dirty="0" smtClean="0"/>
                        <a:t>/2010</a:t>
                      </a:r>
                      <a:endParaRPr lang="en-US" sz="1200" b="0" i="0" dirty="0"/>
                    </a:p>
                  </a:txBody>
                  <a:tcPr/>
                </a:tc>
                <a:tc>
                  <a:txBody>
                    <a:bodyPr/>
                    <a:lstStyle/>
                    <a:p>
                      <a:r>
                        <a:rPr lang="en-US" sz="1200" b="0" i="0" dirty="0" smtClean="0"/>
                        <a:t>41</a:t>
                      </a:r>
                      <a:endParaRPr lang="en-US" sz="1200" b="0" i="0" dirty="0"/>
                    </a:p>
                  </a:txBody>
                  <a:tcPr/>
                </a:tc>
                <a:tc>
                  <a:txBody>
                    <a:bodyPr/>
                    <a:lstStyle/>
                    <a:p>
                      <a:r>
                        <a:rPr lang="en-US" sz="1200" b="0" i="0" dirty="0" smtClean="0"/>
                        <a:t>“all reproductive</a:t>
                      </a:r>
                      <a:r>
                        <a:rPr lang="en-US" sz="1200" b="0" i="0" baseline="0" dirty="0" smtClean="0"/>
                        <a:t> age groups”</a:t>
                      </a:r>
                      <a:endParaRPr lang="en-US" sz="1200" b="0" i="0" dirty="0"/>
                    </a:p>
                  </a:txBody>
                  <a:tcPr/>
                </a:tc>
                <a:tc>
                  <a:txBody>
                    <a:bodyPr/>
                    <a:lstStyle/>
                    <a:p>
                      <a:r>
                        <a:rPr lang="en-US" sz="1200" b="0" i="0" dirty="0" smtClean="0"/>
                        <a:t>0</a:t>
                      </a:r>
                      <a:endParaRPr lang="en-US" sz="1200" b="0" i="0" dirty="0"/>
                    </a:p>
                  </a:txBody>
                  <a:tcPr/>
                </a:tc>
                <a:tc>
                  <a:txBody>
                    <a:bodyPr/>
                    <a:lstStyle/>
                    <a:p>
                      <a:r>
                        <a:rPr lang="en-US" sz="1200" b="0" i="0" dirty="0" smtClean="0"/>
                        <a:t>NA</a:t>
                      </a:r>
                      <a:endParaRPr lang="en-US" sz="1200" b="0" i="0" dirty="0"/>
                    </a:p>
                  </a:txBody>
                  <a:tcPr/>
                </a:tc>
                <a:tc>
                  <a:txBody>
                    <a:bodyPr/>
                    <a:lstStyle/>
                    <a:p>
                      <a:r>
                        <a:rPr lang="en-US" sz="1200" b="0" i="0" dirty="0" smtClean="0"/>
                        <a:t>Fibroids</a:t>
                      </a:r>
                      <a:r>
                        <a:rPr lang="en-US" sz="1200" b="0" i="0" baseline="0" dirty="0" smtClean="0"/>
                        <a:t> up to 555 g</a:t>
                      </a:r>
                      <a:endParaRPr lang="en-US" sz="1200" b="0" i="0" dirty="0"/>
                    </a:p>
                  </a:txBody>
                  <a:tcPr/>
                </a:tc>
                <a:tc>
                  <a:txBody>
                    <a:bodyPr/>
                    <a:lstStyle/>
                    <a:p>
                      <a:r>
                        <a:rPr lang="en-US" sz="1200" b="0" i="0" dirty="0" smtClean="0"/>
                        <a:t>Lap </a:t>
                      </a:r>
                    </a:p>
                    <a:p>
                      <a:r>
                        <a:rPr lang="en-US" sz="1200" b="0" i="0" dirty="0" err="1" smtClean="0"/>
                        <a:t>Myomectomy</a:t>
                      </a:r>
                      <a:endParaRPr lang="en-US" sz="1200" b="0" i="0" dirty="0" smtClean="0"/>
                    </a:p>
                    <a:p>
                      <a:endParaRPr lang="en-US" sz="1200" b="0" i="0" dirty="0"/>
                    </a:p>
                  </a:txBody>
                  <a:tcPr/>
                </a:tc>
              </a:tr>
              <a:tr h="510540">
                <a:tc>
                  <a:txBody>
                    <a:bodyPr/>
                    <a:lstStyle/>
                    <a:p>
                      <a:r>
                        <a:rPr lang="en-US" sz="1200" dirty="0" smtClean="0"/>
                        <a:t>West/2006</a:t>
                      </a:r>
                      <a:endParaRPr lang="en-US" sz="1200" dirty="0"/>
                    </a:p>
                  </a:txBody>
                  <a:tcPr/>
                </a:tc>
                <a:tc>
                  <a:txBody>
                    <a:bodyPr/>
                    <a:lstStyle/>
                    <a:p>
                      <a:r>
                        <a:rPr lang="en-US" sz="1200" dirty="0" smtClean="0"/>
                        <a:t>91</a:t>
                      </a:r>
                      <a:endParaRPr lang="en-US" sz="1200" dirty="0"/>
                    </a:p>
                  </a:txBody>
                  <a:tcPr/>
                </a:tc>
                <a:tc>
                  <a:txBody>
                    <a:bodyPr/>
                    <a:lstStyle/>
                    <a:p>
                      <a:r>
                        <a:rPr lang="en-US" sz="1200" dirty="0" smtClean="0"/>
                        <a:t>27-55 </a:t>
                      </a:r>
                    </a:p>
                    <a:p>
                      <a:r>
                        <a:rPr lang="en-US" sz="1200" dirty="0" smtClean="0"/>
                        <a:t>40 (mean)</a:t>
                      </a:r>
                    </a:p>
                  </a:txBody>
                  <a:tcPr/>
                </a:tc>
                <a:tc>
                  <a:txBody>
                    <a:bodyPr/>
                    <a:lstStyle/>
                    <a:p>
                      <a:r>
                        <a:rPr lang="en-US" sz="1200" dirty="0" smtClean="0"/>
                        <a:t>0</a:t>
                      </a:r>
                      <a:endParaRPr lang="en-US" sz="1200" dirty="0"/>
                    </a:p>
                  </a:txBody>
                  <a:tcPr/>
                </a:tc>
                <a:tc>
                  <a:txBody>
                    <a:bodyPr/>
                    <a:lstStyle/>
                    <a:p>
                      <a:r>
                        <a:rPr lang="en-US" sz="1200" dirty="0" smtClean="0"/>
                        <a:t>NA</a:t>
                      </a:r>
                      <a:endParaRPr lang="en-US" sz="1200" dirty="0"/>
                    </a:p>
                  </a:txBody>
                  <a:tcPr/>
                </a:tc>
                <a:tc>
                  <a:txBody>
                    <a:bodyPr/>
                    <a:lstStyle/>
                    <a:p>
                      <a:r>
                        <a:rPr lang="en-US" sz="1200" dirty="0" smtClean="0"/>
                        <a:t>Fibroids</a:t>
                      </a:r>
                      <a:r>
                        <a:rPr lang="en-US" sz="1200" baseline="0" dirty="0" smtClean="0"/>
                        <a:t> &gt; 16 week  size</a:t>
                      </a:r>
                      <a:endParaRPr lang="en-US" sz="1200" dirty="0"/>
                    </a:p>
                  </a:txBody>
                  <a:tcPr/>
                </a:tc>
                <a:tc>
                  <a:txBody>
                    <a:bodyPr/>
                    <a:lstStyle/>
                    <a:p>
                      <a:r>
                        <a:rPr lang="en-US" sz="1200" dirty="0" err="1" smtClean="0"/>
                        <a:t>Abd</a:t>
                      </a:r>
                      <a:r>
                        <a:rPr lang="en-US" sz="1200" dirty="0" smtClean="0"/>
                        <a:t> </a:t>
                      </a:r>
                      <a:r>
                        <a:rPr lang="en-US" sz="1200" dirty="0" err="1" smtClean="0"/>
                        <a:t>Myomectomy</a:t>
                      </a:r>
                      <a:endParaRPr lang="en-US" sz="1200" dirty="0"/>
                    </a:p>
                  </a:txBody>
                  <a:tcPr/>
                </a:tc>
              </a:tr>
              <a:tr h="510540">
                <a:tc>
                  <a:txBody>
                    <a:bodyPr/>
                    <a:lstStyle/>
                    <a:p>
                      <a:r>
                        <a:rPr lang="en-US" sz="1200" dirty="0" err="1" smtClean="0"/>
                        <a:t>Wortman</a:t>
                      </a:r>
                      <a:r>
                        <a:rPr lang="en-US" sz="1200" dirty="0" smtClean="0"/>
                        <a:t>/1995</a:t>
                      </a:r>
                      <a:endParaRPr lang="en-US" sz="1200" dirty="0"/>
                    </a:p>
                  </a:txBody>
                  <a:tcPr/>
                </a:tc>
                <a:tc>
                  <a:txBody>
                    <a:bodyPr/>
                    <a:lstStyle/>
                    <a:p>
                      <a:r>
                        <a:rPr lang="en-US" sz="1200" dirty="0" smtClean="0"/>
                        <a:t>75</a:t>
                      </a:r>
                      <a:endParaRPr lang="en-US" sz="1200" dirty="0"/>
                    </a:p>
                  </a:txBody>
                  <a:tcPr/>
                </a:tc>
                <a:tc>
                  <a:txBody>
                    <a:bodyPr/>
                    <a:lstStyle/>
                    <a:p>
                      <a:r>
                        <a:rPr lang="en-US" sz="1200" dirty="0" smtClean="0"/>
                        <a:t>31-71</a:t>
                      </a:r>
                    </a:p>
                    <a:p>
                      <a:r>
                        <a:rPr lang="en-US" sz="1200" dirty="0" smtClean="0"/>
                        <a:t>43.2 (mean)</a:t>
                      </a:r>
                    </a:p>
                  </a:txBody>
                  <a:tcPr/>
                </a:tc>
                <a:tc>
                  <a:txBody>
                    <a:bodyPr/>
                    <a:lstStyle/>
                    <a:p>
                      <a:r>
                        <a:rPr lang="en-US" sz="1200" dirty="0" smtClean="0"/>
                        <a:t>0</a:t>
                      </a:r>
                      <a:endParaRPr lang="en-US" sz="1200" dirty="0"/>
                    </a:p>
                  </a:txBody>
                  <a:tcPr/>
                </a:tc>
                <a:tc>
                  <a:txBody>
                    <a:bodyPr/>
                    <a:lstStyle/>
                    <a:p>
                      <a:r>
                        <a:rPr lang="en-US" sz="1200" dirty="0" smtClean="0"/>
                        <a:t>NA</a:t>
                      </a:r>
                      <a:endParaRPr lang="en-US" sz="1200" dirty="0"/>
                    </a:p>
                  </a:txBody>
                  <a:tcPr/>
                </a:tc>
                <a:tc>
                  <a:txBody>
                    <a:bodyPr/>
                    <a:lstStyle/>
                    <a:p>
                      <a:r>
                        <a:rPr lang="en-US" sz="1200" dirty="0" smtClean="0"/>
                        <a:t>Fibroids</a:t>
                      </a:r>
                      <a:endParaRPr lang="en-US" sz="1200" dirty="0"/>
                    </a:p>
                  </a:txBody>
                  <a:tcPr/>
                </a:tc>
                <a:tc>
                  <a:txBody>
                    <a:bodyPr/>
                    <a:lstStyle/>
                    <a:p>
                      <a:r>
                        <a:rPr lang="en-US" sz="1200" dirty="0" err="1" smtClean="0"/>
                        <a:t>Hysteroscopic</a:t>
                      </a:r>
                      <a:r>
                        <a:rPr lang="en-US" sz="1200" dirty="0" smtClean="0"/>
                        <a:t> </a:t>
                      </a:r>
                      <a:r>
                        <a:rPr lang="en-US" sz="1200" dirty="0" err="1" smtClean="0"/>
                        <a:t>Myomectomy</a:t>
                      </a:r>
                      <a:endParaRPr lang="en-US" sz="1200" dirty="0"/>
                    </a:p>
                  </a:txBody>
                  <a:tcPr/>
                </a:tc>
              </a:tr>
              <a:tr h="510540">
                <a:tc>
                  <a:txBody>
                    <a:bodyPr/>
                    <a:lstStyle/>
                    <a:p>
                      <a:r>
                        <a:rPr lang="en-US" sz="1200" dirty="0" err="1" smtClean="0"/>
                        <a:t>Yoo</a:t>
                      </a:r>
                      <a:r>
                        <a:rPr lang="en-US" sz="1200" dirty="0" smtClean="0"/>
                        <a:t>/2007</a:t>
                      </a:r>
                      <a:endParaRPr lang="en-US" sz="1200" dirty="0"/>
                    </a:p>
                  </a:txBody>
                  <a:tcPr/>
                </a:tc>
                <a:tc>
                  <a:txBody>
                    <a:bodyPr/>
                    <a:lstStyle/>
                    <a:p>
                      <a:r>
                        <a:rPr lang="en-US" sz="1200" dirty="0" smtClean="0"/>
                        <a:t>512</a:t>
                      </a:r>
                      <a:endParaRPr lang="en-US" sz="1200" dirty="0"/>
                    </a:p>
                  </a:txBody>
                  <a:tcPr/>
                </a:tc>
                <a:tc>
                  <a:txBody>
                    <a:bodyPr/>
                    <a:lstStyle/>
                    <a:p>
                      <a:r>
                        <a:rPr lang="en-US" sz="1200" dirty="0" smtClean="0"/>
                        <a:t>22-50</a:t>
                      </a:r>
                    </a:p>
                    <a:p>
                      <a:r>
                        <a:rPr lang="en-US" sz="1200" dirty="0" smtClean="0"/>
                        <a:t>33 (median)</a:t>
                      </a:r>
                    </a:p>
                  </a:txBody>
                  <a:tcPr/>
                </a:tc>
                <a:tc>
                  <a:txBody>
                    <a:bodyPr/>
                    <a:lstStyle/>
                    <a:p>
                      <a:r>
                        <a:rPr lang="en-US" sz="1200" dirty="0" smtClean="0"/>
                        <a:t>0</a:t>
                      </a:r>
                      <a:endParaRPr lang="en-US" sz="1200" dirty="0"/>
                    </a:p>
                  </a:txBody>
                  <a:tcPr/>
                </a:tc>
                <a:tc>
                  <a:txBody>
                    <a:bodyPr/>
                    <a:lstStyle/>
                    <a:p>
                      <a:r>
                        <a:rPr lang="en-US" sz="1200" dirty="0" smtClean="0"/>
                        <a:t>NA</a:t>
                      </a:r>
                      <a:endParaRPr lang="en-US" sz="1200" dirty="0"/>
                    </a:p>
                  </a:txBody>
                  <a:tcPr/>
                </a:tc>
                <a:tc>
                  <a:txBody>
                    <a:bodyPr/>
                    <a:lstStyle/>
                    <a:p>
                      <a:r>
                        <a:rPr lang="en-US" sz="1200" dirty="0" smtClean="0"/>
                        <a:t>Fibroids</a:t>
                      </a:r>
                      <a:endParaRPr lang="en-US" sz="1200" dirty="0"/>
                    </a:p>
                  </a:txBody>
                  <a:tcPr/>
                </a:tc>
                <a:tc>
                  <a:txBody>
                    <a:bodyPr/>
                    <a:lstStyle/>
                    <a:p>
                      <a:r>
                        <a:rPr lang="en-US" sz="1200" dirty="0" smtClean="0"/>
                        <a:t>Lap </a:t>
                      </a:r>
                      <a:r>
                        <a:rPr lang="en-US" sz="1200" dirty="0" err="1" smtClean="0"/>
                        <a:t>Myomectomy</a:t>
                      </a:r>
                      <a:endParaRPr lang="en-US" sz="1200" dirty="0"/>
                    </a:p>
                  </a:txBody>
                  <a:tcPr/>
                </a:tc>
              </a:tr>
              <a:tr h="510540">
                <a:tc>
                  <a:txBody>
                    <a:bodyPr/>
                    <a:lstStyle/>
                    <a:p>
                      <a:r>
                        <a:rPr lang="en-US" sz="1200" dirty="0" smtClean="0"/>
                        <a:t>Yoon/2007</a:t>
                      </a:r>
                      <a:endParaRPr lang="en-US" sz="1200" dirty="0"/>
                    </a:p>
                  </a:txBody>
                  <a:tcPr/>
                </a:tc>
                <a:tc>
                  <a:txBody>
                    <a:bodyPr/>
                    <a:lstStyle/>
                    <a:p>
                      <a:r>
                        <a:rPr lang="en-US" sz="1200" dirty="0" smtClean="0"/>
                        <a:t>51</a:t>
                      </a:r>
                      <a:endParaRPr lang="en-US" sz="1200" dirty="0"/>
                    </a:p>
                  </a:txBody>
                  <a:tcPr/>
                </a:tc>
                <a:tc>
                  <a:txBody>
                    <a:bodyPr/>
                    <a:lstStyle/>
                    <a:p>
                      <a:r>
                        <a:rPr lang="en-US" sz="1200" dirty="0" smtClean="0"/>
                        <a:t>34.9  </a:t>
                      </a:r>
                      <a:r>
                        <a:rPr lang="en-US" sz="1200" b="0" cap="none" spc="0" dirty="0" smtClean="0">
                          <a:ln>
                            <a:noFill/>
                          </a:ln>
                          <a:solidFill>
                            <a:schemeClr val="tx1"/>
                          </a:solidFill>
                          <a:effectLst/>
                        </a:rPr>
                        <a:t>(mean)</a:t>
                      </a:r>
                      <a:endParaRPr lang="en-US" sz="1200" dirty="0" smtClean="0"/>
                    </a:p>
                  </a:txBody>
                  <a:tcPr/>
                </a:tc>
                <a:tc>
                  <a:txBody>
                    <a:bodyPr/>
                    <a:lstStyle/>
                    <a:p>
                      <a:r>
                        <a:rPr lang="en-US" sz="1200" dirty="0" smtClean="0"/>
                        <a:t>0</a:t>
                      </a:r>
                      <a:endParaRPr lang="en-US" sz="1200" dirty="0"/>
                    </a:p>
                  </a:txBody>
                  <a:tcPr/>
                </a:tc>
                <a:tc>
                  <a:txBody>
                    <a:bodyPr/>
                    <a:lstStyle/>
                    <a:p>
                      <a:r>
                        <a:rPr lang="en-US" sz="1200" dirty="0" smtClean="0"/>
                        <a:t>NA</a:t>
                      </a:r>
                      <a:endParaRPr lang="en-US" sz="1200" dirty="0"/>
                    </a:p>
                  </a:txBody>
                  <a:tcPr/>
                </a:tc>
                <a:tc>
                  <a:txBody>
                    <a:bodyPr/>
                    <a:lstStyle/>
                    <a:p>
                      <a:r>
                        <a:rPr lang="en-US" sz="1200" dirty="0" smtClean="0"/>
                        <a:t>Fibroids&gt;  8cm.</a:t>
                      </a:r>
                      <a:endParaRPr lang="en-US" sz="1200" dirty="0"/>
                    </a:p>
                  </a:txBody>
                  <a:tcPr/>
                </a:tc>
                <a:tc>
                  <a:txBody>
                    <a:bodyPr/>
                    <a:lstStyle/>
                    <a:p>
                      <a:r>
                        <a:rPr lang="en-US" sz="1200" dirty="0" smtClean="0"/>
                        <a:t>Lap </a:t>
                      </a:r>
                      <a:r>
                        <a:rPr lang="en-US" sz="1200" dirty="0" err="1" smtClean="0"/>
                        <a:t>Myomectomy</a:t>
                      </a:r>
                      <a:endParaRPr lang="en-US" sz="1200"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Table II: Prospective Studies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graphicFrame>
        <p:nvGraphicFramePr>
          <p:cNvPr id="4" name="Table 3"/>
          <p:cNvGraphicFramePr>
            <a:graphicFrameLocks noGrp="1"/>
          </p:cNvGraphicFramePr>
          <p:nvPr/>
        </p:nvGraphicFramePr>
        <p:xfrm>
          <a:off x="609599" y="304800"/>
          <a:ext cx="8001004" cy="5303520"/>
        </p:xfrm>
        <a:graphic>
          <a:graphicData uri="http://schemas.openxmlformats.org/drawingml/2006/table">
            <a:tbl>
              <a:tblPr firstRow="1" bandRow="1">
                <a:tableStyleId>{5C22544A-7EE6-4342-B048-85BDC9FD1C3A}</a:tableStyleId>
              </a:tblPr>
              <a:tblGrid>
                <a:gridCol w="1242874"/>
                <a:gridCol w="1165194"/>
                <a:gridCol w="1249533"/>
                <a:gridCol w="762000"/>
                <a:gridCol w="1295400"/>
                <a:gridCol w="1143000"/>
                <a:gridCol w="1143003"/>
              </a:tblGrid>
              <a:tr h="609600">
                <a:tc>
                  <a:txBody>
                    <a:bodyPr/>
                    <a:lstStyle/>
                    <a:p>
                      <a:r>
                        <a:rPr lang="en-US" sz="1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Author/Yr</a:t>
                      </a:r>
                      <a:endParaRPr lang="en-US" sz="1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a:t>
                      </a:r>
                      <a:r>
                        <a:rPr lang="en-US" b="0" cap="none" spc="0" baseline="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in years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 at 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Indication</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Surgery</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r>
              <a:tr h="609600">
                <a:tc>
                  <a:txBody>
                    <a:bodyPr/>
                    <a:lstStyle/>
                    <a:p>
                      <a:r>
                        <a:rPr lang="en-US" sz="1200" b="0" i="0" cap="none" spc="0" dirty="0" smtClean="0">
                          <a:ln>
                            <a:noFill/>
                          </a:ln>
                          <a:solidFill>
                            <a:schemeClr val="tx1"/>
                          </a:solidFill>
                          <a:effectLst/>
                        </a:rPr>
                        <a:t>Ahmed/2002</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29-65</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Mini-lap </a:t>
                      </a:r>
                      <a:r>
                        <a:rPr lang="en-US" sz="1200" b="0" i="0" cap="none" spc="0" dirty="0" err="1" smtClean="0">
                          <a:ln>
                            <a:noFill/>
                          </a:ln>
                          <a:solidFill>
                            <a:schemeClr val="tx1"/>
                          </a:solidFill>
                          <a:effectLst/>
                        </a:rPr>
                        <a:t>Vag</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Hyst</a:t>
                      </a:r>
                      <a:endParaRPr lang="en-US" sz="1200" b="0" i="0" cap="none" spc="0" dirty="0">
                        <a:ln>
                          <a:noFill/>
                        </a:ln>
                        <a:solidFill>
                          <a:schemeClr val="tx1"/>
                        </a:solidFill>
                        <a:effectLst/>
                      </a:endParaRPr>
                    </a:p>
                  </a:txBody>
                  <a:tcPr/>
                </a:tc>
              </a:tr>
              <a:tr h="609600">
                <a:tc>
                  <a:txBody>
                    <a:bodyPr/>
                    <a:lstStyle/>
                    <a:p>
                      <a:r>
                        <a:rPr lang="en-US" sz="1200" b="0" i="0" cap="none" spc="0" dirty="0" smtClean="0">
                          <a:ln>
                            <a:noFill/>
                          </a:ln>
                          <a:solidFill>
                            <a:schemeClr val="tx1"/>
                          </a:solidFill>
                          <a:effectLst/>
                        </a:rPr>
                        <a:t>Begum/2004</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91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No age stated</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Abd</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Hyst</a:t>
                      </a:r>
                      <a:r>
                        <a:rPr lang="en-US" sz="1200" b="0" i="0" cap="none" spc="0" dirty="0" smtClean="0">
                          <a:ln>
                            <a:noFill/>
                          </a:ln>
                          <a:solidFill>
                            <a:schemeClr val="tx1"/>
                          </a:solidFill>
                          <a:effectLst/>
                        </a:rPr>
                        <a:t> or </a:t>
                      </a:r>
                      <a:r>
                        <a:rPr lang="en-US" sz="1200" b="0" i="0" cap="none" spc="0" dirty="0" err="1" smtClean="0">
                          <a:ln>
                            <a:noFill/>
                          </a:ln>
                          <a:solidFill>
                            <a:schemeClr val="tx1"/>
                          </a:solidFill>
                          <a:effectLst/>
                        </a:rPr>
                        <a:t>Myomectomy</a:t>
                      </a:r>
                      <a:r>
                        <a:rPr lang="en-US" sz="1200" b="0" i="0" cap="none" spc="0" baseline="0" dirty="0" smtClean="0">
                          <a:ln>
                            <a:noFill/>
                          </a:ln>
                          <a:solidFill>
                            <a:schemeClr val="tx1"/>
                          </a:solidFill>
                          <a:effectLst/>
                        </a:rPr>
                        <a:t> </a:t>
                      </a:r>
                      <a:endParaRPr lang="en-US" sz="1200" b="0" i="0" cap="none" spc="0" dirty="0">
                        <a:ln>
                          <a:noFill/>
                        </a:ln>
                        <a:solidFill>
                          <a:schemeClr val="tx1"/>
                        </a:solidFill>
                        <a:effectLst/>
                      </a:endParaRPr>
                    </a:p>
                  </a:txBody>
                  <a:tcPr/>
                </a:tc>
              </a:tr>
              <a:tr h="609600">
                <a:tc>
                  <a:txBody>
                    <a:bodyPr/>
                    <a:lstStyle/>
                    <a:p>
                      <a:r>
                        <a:rPr lang="en-US" sz="1200" b="0" cap="none" spc="0" dirty="0" smtClean="0">
                          <a:ln>
                            <a:noFill/>
                          </a:ln>
                          <a:solidFill>
                            <a:schemeClr val="tx1"/>
                          </a:solidFill>
                          <a:effectLst/>
                        </a:rPr>
                        <a:t>Bernard/2001</a:t>
                      </a:r>
                      <a:endParaRPr lang="en-US" sz="1200" b="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75</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Pre and Post-menopausal</a:t>
                      </a:r>
                    </a:p>
                    <a:p>
                      <a:r>
                        <a:rPr lang="en-US" sz="1200" b="0" i="0" cap="none" spc="0" dirty="0" smtClean="0">
                          <a:ln>
                            <a:noFill/>
                          </a:ln>
                          <a:solidFill>
                            <a:schemeClr val="tx1"/>
                          </a:solidFill>
                          <a:effectLst/>
                        </a:rPr>
                        <a:t>21-56</a:t>
                      </a:r>
                    </a:p>
                    <a:p>
                      <a:r>
                        <a:rPr lang="en-US" sz="1200" b="0" i="0" cap="none" spc="0" dirty="0" smtClean="0">
                          <a:ln>
                            <a:noFill/>
                          </a:ln>
                          <a:solidFill>
                            <a:schemeClr val="tx1"/>
                          </a:solidFill>
                          <a:effectLst/>
                        </a:rPr>
                        <a:t>42-85</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Abd</a:t>
                      </a:r>
                      <a:r>
                        <a:rPr lang="en-US" sz="1200" b="0" i="0" cap="none" spc="0" dirty="0" smtClean="0">
                          <a:ln>
                            <a:noFill/>
                          </a:ln>
                          <a:solidFill>
                            <a:schemeClr val="tx1"/>
                          </a:solidFill>
                          <a:effectLst/>
                        </a:rPr>
                        <a:t> or</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Vag</a:t>
                      </a:r>
                      <a:r>
                        <a:rPr lang="en-US" sz="1200" b="0" i="0" cap="none" spc="0" baseline="0" dirty="0" smtClean="0">
                          <a:ln>
                            <a:noFill/>
                          </a:ln>
                          <a:solidFill>
                            <a:schemeClr val="tx1"/>
                          </a:solidFill>
                          <a:effectLst/>
                        </a:rPr>
                        <a:t> or Lap assisted </a:t>
                      </a:r>
                      <a:r>
                        <a:rPr lang="en-US" sz="1200" b="0" i="0" cap="none" spc="0" baseline="0" dirty="0" err="1" smtClean="0">
                          <a:ln>
                            <a:noFill/>
                          </a:ln>
                          <a:solidFill>
                            <a:schemeClr val="tx1"/>
                          </a:solidFill>
                          <a:effectLst/>
                        </a:rPr>
                        <a:t>Hyst</a:t>
                      </a:r>
                      <a:r>
                        <a:rPr lang="en-US" sz="1200" b="0" i="0" cap="none" spc="0" baseline="0" dirty="0" smtClean="0">
                          <a:ln>
                            <a:noFill/>
                          </a:ln>
                          <a:solidFill>
                            <a:schemeClr val="tx1"/>
                          </a:solidFill>
                          <a:effectLst/>
                        </a:rPr>
                        <a:t> and </a:t>
                      </a:r>
                      <a:r>
                        <a:rPr lang="en-US" sz="1200" b="0" i="0" cap="none" spc="0" baseline="0" dirty="0" err="1" smtClean="0">
                          <a:ln>
                            <a:noFill/>
                          </a:ln>
                          <a:solidFill>
                            <a:schemeClr val="tx1"/>
                          </a:solidFill>
                          <a:effectLst/>
                        </a:rPr>
                        <a:t>Hysteroscopic</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Myomectomy</a:t>
                      </a:r>
                      <a:endParaRPr lang="en-US" sz="1200" b="0" i="0" cap="none" spc="0" dirty="0">
                        <a:ln>
                          <a:noFill/>
                        </a:ln>
                        <a:solidFill>
                          <a:schemeClr val="tx1"/>
                        </a:solidFill>
                        <a:effectLst/>
                      </a:endParaRPr>
                    </a:p>
                  </a:txBody>
                  <a:tcPr/>
                </a:tc>
              </a:tr>
              <a:tr h="609600">
                <a:tc>
                  <a:txBody>
                    <a:bodyPr/>
                    <a:lstStyle/>
                    <a:p>
                      <a:r>
                        <a:rPr lang="en-US" sz="1200" b="0" i="0" cap="none" spc="0" dirty="0" err="1" smtClean="0">
                          <a:ln>
                            <a:noFill/>
                          </a:ln>
                          <a:solidFill>
                            <a:schemeClr val="tx1"/>
                          </a:solidFill>
                          <a:effectLst/>
                        </a:rPr>
                        <a:t>Birsan</a:t>
                      </a:r>
                      <a:r>
                        <a:rPr lang="en-US" sz="1200" b="0" i="0" cap="none" spc="0" dirty="0" smtClean="0">
                          <a:ln>
                            <a:noFill/>
                          </a:ln>
                          <a:solidFill>
                            <a:schemeClr val="tx1"/>
                          </a:solidFill>
                          <a:effectLst/>
                        </a:rPr>
                        <a:t>/2003</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24</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22-43</a:t>
                      </a:r>
                    </a:p>
                    <a:p>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Vag</a:t>
                      </a:r>
                      <a:r>
                        <a:rPr lang="en-US" sz="1200" b="0" i="0" cap="none" spc="0" dirty="0" smtClean="0">
                          <a:ln>
                            <a:noFill/>
                          </a:ln>
                          <a:solidFill>
                            <a:schemeClr val="tx1"/>
                          </a:solidFill>
                          <a:effectLst/>
                        </a:rPr>
                        <a:t> or Lap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609600">
                <a:tc>
                  <a:txBody>
                    <a:bodyPr/>
                    <a:lstStyle/>
                    <a:p>
                      <a:r>
                        <a:rPr lang="en-US" sz="1200" b="0" i="0" cap="none" spc="0" dirty="0" smtClean="0">
                          <a:ln>
                            <a:noFill/>
                          </a:ln>
                          <a:solidFill>
                            <a:schemeClr val="tx1"/>
                          </a:solidFill>
                          <a:effectLst/>
                        </a:rPr>
                        <a:t>Bronz/1997</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25</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Not stated</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Hysteroscopic</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609600">
                <a:tc>
                  <a:txBody>
                    <a:bodyPr/>
                    <a:lstStyle/>
                    <a:p>
                      <a:r>
                        <a:rPr lang="en-US" sz="1200" b="0" i="0" cap="none" spc="0" dirty="0" smtClean="0">
                          <a:ln>
                            <a:noFill/>
                          </a:ln>
                          <a:solidFill>
                            <a:schemeClr val="tx1"/>
                          </a:solidFill>
                          <a:effectLst/>
                        </a:rPr>
                        <a:t>Campo/2005</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80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20-49</a:t>
                      </a: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Hysterscopic</a:t>
                      </a:r>
                      <a:endParaRPr lang="en-US" sz="1200" b="0" i="0" cap="none" spc="0" dirty="0" smtClean="0">
                        <a:ln>
                          <a:noFill/>
                        </a:ln>
                        <a:solidFill>
                          <a:schemeClr val="tx1"/>
                        </a:solidFill>
                        <a:effectLst/>
                      </a:endParaRPr>
                    </a:p>
                    <a:p>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609600">
                <a:tc>
                  <a:txBody>
                    <a:bodyPr/>
                    <a:lstStyle/>
                    <a:p>
                      <a:r>
                        <a:rPr lang="en-US" sz="1200" b="0" i="0" cap="none" spc="0" dirty="0" smtClean="0">
                          <a:ln>
                            <a:noFill/>
                          </a:ln>
                          <a:solidFill>
                            <a:schemeClr val="tx1"/>
                          </a:solidFill>
                          <a:effectLst/>
                        </a:rPr>
                        <a:t>Chen/2008</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136</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44-50 </a:t>
                      </a: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 &gt; 500g</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a:t>
                      </a:r>
                      <a:r>
                        <a:rPr lang="en-US" sz="1200" b="0" i="0" cap="none" spc="0" baseline="0" dirty="0" smtClean="0">
                          <a:ln>
                            <a:noFill/>
                          </a:ln>
                          <a:solidFill>
                            <a:schemeClr val="tx1"/>
                          </a:solidFill>
                          <a:effectLst/>
                        </a:rPr>
                        <a:t> assisted </a:t>
                      </a:r>
                      <a:r>
                        <a:rPr lang="en-US" sz="1200" b="0" i="0" cap="none" spc="0" baseline="0" dirty="0" err="1" smtClean="0">
                          <a:ln>
                            <a:noFill/>
                          </a:ln>
                          <a:solidFill>
                            <a:schemeClr val="tx1"/>
                          </a:solidFill>
                          <a:effectLst/>
                        </a:rPr>
                        <a:t>Vag</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Hyst</a:t>
                      </a:r>
                      <a:endParaRPr lang="en-US" sz="1200" b="0" i="0" cap="none" spc="0" dirty="0">
                        <a:ln>
                          <a:noFill/>
                        </a:ln>
                        <a:solidFill>
                          <a:schemeClr val="tx1"/>
                        </a:solidFill>
                        <a:effectLst/>
                      </a:endParaRP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graphicFrame>
        <p:nvGraphicFramePr>
          <p:cNvPr id="4" name="Table 3"/>
          <p:cNvGraphicFramePr>
            <a:graphicFrameLocks noGrp="1"/>
          </p:cNvGraphicFramePr>
          <p:nvPr/>
        </p:nvGraphicFramePr>
        <p:xfrm>
          <a:off x="609599" y="304800"/>
          <a:ext cx="8001004" cy="5547360"/>
        </p:xfrm>
        <a:graphic>
          <a:graphicData uri="http://schemas.openxmlformats.org/drawingml/2006/table">
            <a:tbl>
              <a:tblPr firstRow="1" bandRow="1">
                <a:tableStyleId>{5C22544A-7EE6-4342-B048-85BDC9FD1C3A}</a:tableStyleId>
              </a:tblPr>
              <a:tblGrid>
                <a:gridCol w="1242874"/>
                <a:gridCol w="1165194"/>
                <a:gridCol w="1249533"/>
                <a:gridCol w="762000"/>
                <a:gridCol w="1295400"/>
                <a:gridCol w="1143000"/>
                <a:gridCol w="1143003"/>
              </a:tblGrid>
              <a:tr h="609600">
                <a:tc>
                  <a:txBody>
                    <a:bodyPr/>
                    <a:lstStyle/>
                    <a:p>
                      <a:r>
                        <a:rPr lang="en-US" sz="1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Author/Yr</a:t>
                      </a:r>
                      <a:endParaRPr lang="en-US" sz="1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a:t>
                      </a:r>
                      <a:r>
                        <a:rPr lang="en-US" b="0" cap="none" spc="0" baseline="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in years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 at 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Indication</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Surgery</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r>
              <a:tr h="609600">
                <a:tc>
                  <a:txBody>
                    <a:bodyPr/>
                    <a:lstStyle/>
                    <a:p>
                      <a:r>
                        <a:rPr lang="en-US" sz="1200" b="0" i="0" cap="none" spc="0" dirty="0" smtClean="0">
                          <a:ln>
                            <a:noFill/>
                          </a:ln>
                          <a:solidFill>
                            <a:schemeClr val="tx1"/>
                          </a:solidFill>
                          <a:effectLst/>
                        </a:rPr>
                        <a:t>Cicinellli/1995</a:t>
                      </a:r>
                    </a:p>
                  </a:txBody>
                  <a:tcPr/>
                </a:tc>
                <a:tc>
                  <a:txBody>
                    <a:bodyPr/>
                    <a:lstStyle/>
                    <a:p>
                      <a:r>
                        <a:rPr lang="en-US" sz="1200" b="0" i="0" cap="none" spc="0" dirty="0" smtClean="0">
                          <a:ln>
                            <a:noFill/>
                          </a:ln>
                          <a:solidFill>
                            <a:schemeClr val="tx1"/>
                          </a:solidFill>
                          <a:effectLst/>
                        </a:rPr>
                        <a:t>11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Premenopausal</a:t>
                      </a:r>
                    </a:p>
                    <a:p>
                      <a:r>
                        <a:rPr lang="en-US" sz="1200" b="0" i="0" cap="none" spc="0" dirty="0" smtClean="0">
                          <a:ln>
                            <a:noFill/>
                          </a:ln>
                          <a:solidFill>
                            <a:schemeClr val="tx1"/>
                          </a:solidFill>
                          <a:effectLst/>
                        </a:rPr>
                        <a:t>40-51 </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Hyst</a:t>
                      </a:r>
                      <a:endParaRPr lang="en-US" sz="1200" b="0" i="0" cap="none" spc="0" dirty="0">
                        <a:ln>
                          <a:noFill/>
                        </a:ln>
                        <a:solidFill>
                          <a:schemeClr val="tx1"/>
                        </a:solidFill>
                        <a:effectLst/>
                      </a:endParaRPr>
                    </a:p>
                  </a:txBody>
                  <a:tcPr/>
                </a:tc>
              </a:tr>
              <a:tr h="609600">
                <a:tc>
                  <a:txBody>
                    <a:bodyPr/>
                    <a:lstStyle/>
                    <a:p>
                      <a:r>
                        <a:rPr lang="en-US" sz="1200" b="0" i="0" cap="none" spc="0" dirty="0" err="1" smtClean="0">
                          <a:ln>
                            <a:noFill/>
                          </a:ln>
                          <a:solidFill>
                            <a:schemeClr val="tx1"/>
                          </a:solidFill>
                          <a:effectLst/>
                        </a:rPr>
                        <a:t>Crescini</a:t>
                      </a:r>
                      <a:r>
                        <a:rPr lang="en-US" sz="1200" b="0" i="0" cap="none" spc="0" dirty="0" smtClean="0">
                          <a:ln>
                            <a:noFill/>
                          </a:ln>
                          <a:solidFill>
                            <a:schemeClr val="tx1"/>
                          </a:solidFill>
                          <a:effectLst/>
                        </a:rPr>
                        <a:t>/1994</a:t>
                      </a:r>
                    </a:p>
                  </a:txBody>
                  <a:tcPr/>
                </a:tc>
                <a:tc>
                  <a:txBody>
                    <a:bodyPr/>
                    <a:lstStyle/>
                    <a:p>
                      <a:r>
                        <a:rPr lang="en-US" sz="1200" b="0" i="0" cap="none" spc="0" dirty="0" smtClean="0">
                          <a:ln>
                            <a:noFill/>
                          </a:ln>
                          <a:solidFill>
                            <a:schemeClr val="tx1"/>
                          </a:solidFill>
                          <a:effectLst/>
                        </a:rPr>
                        <a:t>25</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30-54</a:t>
                      </a:r>
                    </a:p>
                    <a:p>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Hysteroscopic</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Myomectomy</a:t>
                      </a:r>
                      <a:endParaRPr lang="en-US" sz="1200" b="0" i="0" cap="none" spc="0" dirty="0">
                        <a:ln>
                          <a:noFill/>
                        </a:ln>
                        <a:solidFill>
                          <a:schemeClr val="tx1"/>
                        </a:solidFill>
                        <a:effectLst/>
                      </a:endParaRPr>
                    </a:p>
                  </a:txBody>
                  <a:tcPr/>
                </a:tc>
              </a:tr>
              <a:tr h="609600">
                <a:tc>
                  <a:txBody>
                    <a:bodyPr/>
                    <a:lstStyle/>
                    <a:p>
                      <a:r>
                        <a:rPr lang="en-US" sz="1200" b="0" i="0" cap="none" spc="0" dirty="0" err="1" smtClean="0">
                          <a:ln>
                            <a:noFill/>
                          </a:ln>
                          <a:solidFill>
                            <a:schemeClr val="tx1"/>
                          </a:solidFill>
                          <a:effectLst/>
                        </a:rPr>
                        <a:t>Dijkhuizen</a:t>
                      </a:r>
                      <a:r>
                        <a:rPr lang="en-US" sz="1200" b="0" i="0" cap="none" spc="0" dirty="0" smtClean="0">
                          <a:ln>
                            <a:noFill/>
                          </a:ln>
                          <a:solidFill>
                            <a:schemeClr val="tx1"/>
                          </a:solidFill>
                          <a:effectLst/>
                        </a:rPr>
                        <a:t>/2000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9</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35-59</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Abd</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Vag</a:t>
                      </a:r>
                      <a:r>
                        <a:rPr lang="en-US" sz="1200" b="0" i="0" cap="none" spc="0" dirty="0" smtClean="0">
                          <a:ln>
                            <a:noFill/>
                          </a:ln>
                          <a:solidFill>
                            <a:schemeClr val="tx1"/>
                          </a:solidFill>
                          <a:effectLst/>
                        </a:rPr>
                        <a:t> or Lap assisted Hysterectomy</a:t>
                      </a:r>
                      <a:endParaRPr lang="en-US" sz="1200" b="0" i="0" cap="none" spc="0" dirty="0">
                        <a:ln>
                          <a:noFill/>
                        </a:ln>
                        <a:solidFill>
                          <a:schemeClr val="tx1"/>
                        </a:solidFill>
                        <a:effectLst/>
                      </a:endParaRPr>
                    </a:p>
                  </a:txBody>
                  <a:tcPr/>
                </a:tc>
              </a:tr>
              <a:tr h="609600">
                <a:tc>
                  <a:txBody>
                    <a:bodyPr/>
                    <a:lstStyle/>
                    <a:p>
                      <a:r>
                        <a:rPr lang="en-US" sz="1200" b="0" i="0" cap="none" spc="0" dirty="0" err="1" smtClean="0">
                          <a:ln>
                            <a:noFill/>
                          </a:ln>
                          <a:solidFill>
                            <a:schemeClr val="tx1"/>
                          </a:solidFill>
                          <a:effectLst/>
                        </a:rPr>
                        <a:t>Fanfani</a:t>
                      </a:r>
                      <a:r>
                        <a:rPr lang="en-US" sz="1200" b="0" i="0" cap="none" spc="0" dirty="0" smtClean="0">
                          <a:ln>
                            <a:noFill/>
                          </a:ln>
                          <a:solidFill>
                            <a:schemeClr val="tx1"/>
                          </a:solidFill>
                          <a:effectLst/>
                        </a:rPr>
                        <a:t>/2005</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213</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24-40</a:t>
                      </a: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 or Mini-lap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609600">
                <a:tc>
                  <a:txBody>
                    <a:bodyPr/>
                    <a:lstStyle/>
                    <a:p>
                      <a:r>
                        <a:rPr lang="en-US" sz="1200" b="0" i="0" cap="none" spc="0" dirty="0" smtClean="0">
                          <a:ln>
                            <a:noFill/>
                          </a:ln>
                          <a:solidFill>
                            <a:schemeClr val="tx1"/>
                          </a:solidFill>
                          <a:effectLst/>
                        </a:rPr>
                        <a:t>Fedele/1991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71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37-54</a:t>
                      </a: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Hyst</a:t>
                      </a:r>
                      <a:endParaRPr lang="en-US" sz="1200" b="0" i="0" cap="none" spc="0" dirty="0">
                        <a:ln>
                          <a:noFill/>
                        </a:ln>
                        <a:solidFill>
                          <a:schemeClr val="tx1"/>
                        </a:solidFill>
                        <a:effectLst/>
                      </a:endParaRPr>
                    </a:p>
                  </a:txBody>
                  <a:tcPr/>
                </a:tc>
              </a:tr>
              <a:tr h="609600">
                <a:tc>
                  <a:txBody>
                    <a:bodyPr/>
                    <a:lstStyle/>
                    <a:p>
                      <a:r>
                        <a:rPr lang="en-US" sz="1200" b="0" i="0" cap="none" spc="0" dirty="0" smtClean="0">
                          <a:ln>
                            <a:noFill/>
                          </a:ln>
                          <a:solidFill>
                            <a:schemeClr val="tx1"/>
                          </a:solidFill>
                          <a:effectLst/>
                        </a:rPr>
                        <a:t>Garcia/1984</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17</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24-34</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Abd</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609600">
                <a:tc>
                  <a:txBody>
                    <a:bodyPr/>
                    <a:lstStyle/>
                    <a:p>
                      <a:r>
                        <a:rPr lang="en-US" sz="1200" b="0" i="0" cap="none" spc="0" dirty="0" smtClean="0">
                          <a:ln>
                            <a:noFill/>
                          </a:ln>
                          <a:solidFill>
                            <a:schemeClr val="tx1"/>
                          </a:solidFill>
                          <a:effectLst/>
                        </a:rPr>
                        <a:t>Hoffman/1994</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47</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41.9 (mean)</a:t>
                      </a:r>
                    </a:p>
                    <a:p>
                      <a:r>
                        <a:rPr lang="en-US" sz="1200" b="0" i="0" cap="none" spc="0" dirty="0" smtClean="0">
                          <a:ln>
                            <a:noFill/>
                          </a:ln>
                          <a:solidFill>
                            <a:schemeClr val="tx1"/>
                          </a:solidFill>
                          <a:effectLst/>
                        </a:rPr>
                        <a:t>42.7 (mean)</a:t>
                      </a: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Vag</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Hyst</a:t>
                      </a:r>
                      <a:r>
                        <a:rPr lang="en-US" sz="1200" b="0" i="0" cap="none" spc="0" dirty="0" smtClean="0">
                          <a:ln>
                            <a:noFill/>
                          </a:ln>
                          <a:solidFill>
                            <a:schemeClr val="tx1"/>
                          </a:solidFill>
                          <a:effectLst/>
                        </a:rPr>
                        <a:t> or </a:t>
                      </a:r>
                      <a:r>
                        <a:rPr lang="en-US" sz="1200" b="0" i="0" cap="none" spc="0" dirty="0" err="1" smtClean="0">
                          <a:ln>
                            <a:noFill/>
                          </a:ln>
                          <a:solidFill>
                            <a:schemeClr val="tx1"/>
                          </a:solidFill>
                          <a:effectLst/>
                        </a:rPr>
                        <a:t>Abd</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Hyst</a:t>
                      </a:r>
                      <a:endParaRPr lang="en-US" sz="1200" b="0" i="0" cap="none" spc="0" dirty="0">
                        <a:ln>
                          <a:noFill/>
                        </a:ln>
                        <a:solidFill>
                          <a:schemeClr val="tx1"/>
                        </a:solidFill>
                        <a:effectLst/>
                      </a:endParaRPr>
                    </a:p>
                  </a:txBody>
                  <a:tcPr/>
                </a:tc>
              </a:tr>
              <a:tr h="609600">
                <a:tc>
                  <a:txBody>
                    <a:bodyPr/>
                    <a:lstStyle/>
                    <a:p>
                      <a:r>
                        <a:rPr lang="en-US" sz="1200" b="0" i="0" cap="none" spc="0" dirty="0" smtClean="0">
                          <a:ln>
                            <a:noFill/>
                          </a:ln>
                          <a:solidFill>
                            <a:schemeClr val="tx1"/>
                          </a:solidFill>
                          <a:effectLst/>
                        </a:rPr>
                        <a:t>Jansen/2006</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89</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43.8(mean)</a:t>
                      </a:r>
                    </a:p>
                    <a:p>
                      <a:r>
                        <a:rPr lang="en-US" sz="1200" b="0" i="0" cap="none" spc="0" dirty="0" smtClean="0">
                          <a:ln>
                            <a:noFill/>
                          </a:ln>
                          <a:solidFill>
                            <a:schemeClr val="tx1"/>
                          </a:solidFill>
                          <a:effectLst/>
                        </a:rPr>
                        <a:t>67.4(mean)</a:t>
                      </a: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Hysteroscopic</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Myomectomy</a:t>
                      </a:r>
                      <a:endParaRPr lang="en-US" sz="1200" b="0" i="0" cap="none" spc="0" dirty="0">
                        <a:ln>
                          <a:noFill/>
                        </a:ln>
                        <a:solidFill>
                          <a:schemeClr val="tx1"/>
                        </a:solidFill>
                        <a:effectLst/>
                      </a:endParaRP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graphicFrame>
        <p:nvGraphicFramePr>
          <p:cNvPr id="4" name="Table 3"/>
          <p:cNvGraphicFramePr>
            <a:graphicFrameLocks noGrp="1"/>
          </p:cNvGraphicFramePr>
          <p:nvPr/>
        </p:nvGraphicFramePr>
        <p:xfrm>
          <a:off x="609599" y="304800"/>
          <a:ext cx="8001004" cy="5791200"/>
        </p:xfrm>
        <a:graphic>
          <a:graphicData uri="http://schemas.openxmlformats.org/drawingml/2006/table">
            <a:tbl>
              <a:tblPr firstRow="1" bandRow="1">
                <a:tableStyleId>{5C22544A-7EE6-4342-B048-85BDC9FD1C3A}</a:tableStyleId>
              </a:tblPr>
              <a:tblGrid>
                <a:gridCol w="1242874"/>
                <a:gridCol w="1165194"/>
                <a:gridCol w="1249533"/>
                <a:gridCol w="762000"/>
                <a:gridCol w="1295400"/>
                <a:gridCol w="1143000"/>
                <a:gridCol w="1143003"/>
              </a:tblGrid>
              <a:tr h="609600">
                <a:tc>
                  <a:txBody>
                    <a:bodyPr/>
                    <a:lstStyle/>
                    <a:p>
                      <a:r>
                        <a:rPr lang="en-US" sz="1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Author/Yr</a:t>
                      </a:r>
                      <a:endParaRPr lang="en-US" sz="1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a:t>
                      </a:r>
                      <a:r>
                        <a:rPr lang="en-US" b="0" cap="none" spc="0" baseline="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in years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 at 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Indication</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Surgery</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r>
              <a:tr h="609600">
                <a:tc>
                  <a:txBody>
                    <a:bodyPr/>
                    <a:lstStyle/>
                    <a:p>
                      <a:r>
                        <a:rPr lang="en-US" sz="1200" b="0" i="0" cap="none" spc="0" dirty="0" err="1" smtClean="0">
                          <a:ln>
                            <a:noFill/>
                          </a:ln>
                          <a:solidFill>
                            <a:schemeClr val="tx1"/>
                          </a:solidFill>
                          <a:effectLst/>
                        </a:rPr>
                        <a:t>Kalogiannidis</a:t>
                      </a:r>
                      <a:endParaRPr lang="en-US" sz="1200" b="0" i="0" cap="none" spc="0" dirty="0" smtClean="0">
                        <a:ln>
                          <a:noFill/>
                        </a:ln>
                        <a:solidFill>
                          <a:schemeClr val="tx1"/>
                        </a:solidFill>
                        <a:effectLst/>
                      </a:endParaRPr>
                    </a:p>
                    <a:p>
                      <a:r>
                        <a:rPr lang="en-US" sz="1200" b="0" i="0" cap="none" spc="0" dirty="0" smtClean="0">
                          <a:ln>
                            <a:noFill/>
                          </a:ln>
                          <a:solidFill>
                            <a:schemeClr val="tx1"/>
                          </a:solidFill>
                          <a:effectLst/>
                        </a:rPr>
                        <a:t> 2010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75</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34.8±4.5</a:t>
                      </a:r>
                    </a:p>
                    <a:p>
                      <a:r>
                        <a:rPr lang="en-US" sz="1200" b="0" i="0" cap="none" spc="0" dirty="0" smtClean="0">
                          <a:ln>
                            <a:noFill/>
                          </a:ln>
                          <a:solidFill>
                            <a:schemeClr val="tx1"/>
                          </a:solidFill>
                          <a:effectLst/>
                        </a:rPr>
                        <a:t>37.7±4.8</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 assisted</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Myomectomy</a:t>
                      </a:r>
                      <a:r>
                        <a:rPr lang="en-US" sz="1200" b="0" i="0" cap="none" spc="0" baseline="0" dirty="0" smtClean="0">
                          <a:ln>
                            <a:noFill/>
                          </a:ln>
                          <a:solidFill>
                            <a:schemeClr val="tx1"/>
                          </a:solidFill>
                          <a:effectLst/>
                        </a:rPr>
                        <a:t> or </a:t>
                      </a:r>
                      <a:r>
                        <a:rPr lang="en-US" sz="1200" b="0" i="0" cap="none" spc="0" baseline="0" dirty="0" err="1" smtClean="0">
                          <a:ln>
                            <a:noFill/>
                          </a:ln>
                          <a:solidFill>
                            <a:schemeClr val="tx1"/>
                          </a:solidFill>
                          <a:effectLst/>
                        </a:rPr>
                        <a:t>Abd</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Myomectomy</a:t>
                      </a:r>
                      <a:endParaRPr lang="en-US" sz="1200" b="0" i="0" cap="none" spc="0" dirty="0">
                        <a:ln>
                          <a:noFill/>
                        </a:ln>
                        <a:solidFill>
                          <a:schemeClr val="tx1"/>
                        </a:solidFill>
                        <a:effectLst/>
                      </a:endParaRPr>
                    </a:p>
                  </a:txBody>
                  <a:tcPr/>
                </a:tc>
              </a:tr>
              <a:tr h="609600">
                <a:tc>
                  <a:txBody>
                    <a:bodyPr/>
                    <a:lstStyle/>
                    <a:p>
                      <a:r>
                        <a:rPr lang="en-US" sz="1200" b="0" i="0" cap="none" spc="0" dirty="0" err="1" smtClean="0">
                          <a:ln>
                            <a:noFill/>
                          </a:ln>
                          <a:solidFill>
                            <a:schemeClr val="tx1"/>
                          </a:solidFill>
                          <a:effectLst/>
                        </a:rPr>
                        <a:t>Kiltz</a:t>
                      </a:r>
                      <a:r>
                        <a:rPr lang="en-US" sz="1200" b="0" i="0" cap="none" spc="0" dirty="0" smtClean="0">
                          <a:ln>
                            <a:noFill/>
                          </a:ln>
                          <a:solidFill>
                            <a:schemeClr val="tx1"/>
                          </a:solidFill>
                          <a:effectLst/>
                        </a:rPr>
                        <a:t>/1994</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28</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31</a:t>
                      </a:r>
                      <a:r>
                        <a:rPr lang="en-US" sz="1200" b="0" cap="none" spc="0" dirty="0" smtClean="0">
                          <a:ln>
                            <a:noFill/>
                          </a:ln>
                          <a:solidFill>
                            <a:schemeClr val="tx1"/>
                          </a:solidFill>
                          <a:effectLst/>
                        </a:rPr>
                        <a:t>±1.8</a:t>
                      </a:r>
                    </a:p>
                    <a:p>
                      <a:r>
                        <a:rPr lang="en-US" sz="1200" b="0" i="0" cap="none" spc="0" dirty="0" smtClean="0">
                          <a:ln>
                            <a:noFill/>
                          </a:ln>
                          <a:solidFill>
                            <a:schemeClr val="tx1"/>
                          </a:solidFill>
                          <a:effectLst/>
                        </a:rPr>
                        <a:t>28</a:t>
                      </a:r>
                      <a:r>
                        <a:rPr lang="en-US" sz="1200" b="0" cap="none" spc="0" dirty="0" smtClean="0">
                          <a:ln>
                            <a:noFill/>
                          </a:ln>
                          <a:solidFill>
                            <a:schemeClr val="tx1"/>
                          </a:solidFill>
                          <a:effectLst/>
                        </a:rPr>
                        <a:t>±1.3</a:t>
                      </a:r>
                    </a:p>
                    <a:p>
                      <a:r>
                        <a:rPr lang="en-US" sz="1200" b="0" i="0" cap="none" spc="0" dirty="0" smtClean="0">
                          <a:ln>
                            <a:noFill/>
                          </a:ln>
                          <a:solidFill>
                            <a:schemeClr val="tx1"/>
                          </a:solidFill>
                          <a:effectLst/>
                        </a:rPr>
                        <a:t>30</a:t>
                      </a:r>
                      <a:r>
                        <a:rPr lang="en-US" sz="1200" b="0" cap="none" spc="0" dirty="0" smtClean="0">
                          <a:ln>
                            <a:noFill/>
                          </a:ln>
                          <a:solidFill>
                            <a:schemeClr val="tx1"/>
                          </a:solidFill>
                          <a:effectLst/>
                        </a:rPr>
                        <a:t>±2.1</a:t>
                      </a: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609600">
                <a:tc>
                  <a:txBody>
                    <a:bodyPr/>
                    <a:lstStyle/>
                    <a:p>
                      <a:r>
                        <a:rPr lang="en-US" sz="1200" b="0" i="0" cap="none" spc="0" dirty="0" err="1" smtClean="0">
                          <a:ln>
                            <a:noFill/>
                          </a:ln>
                          <a:solidFill>
                            <a:schemeClr val="tx1"/>
                          </a:solidFill>
                          <a:effectLst/>
                        </a:rPr>
                        <a:t>Kohama</a:t>
                      </a:r>
                      <a:r>
                        <a:rPr lang="en-US" sz="1200" b="0" i="0" cap="none" spc="0" dirty="0" smtClean="0">
                          <a:ln>
                            <a:noFill/>
                          </a:ln>
                          <a:solidFill>
                            <a:schemeClr val="tx1"/>
                          </a:solidFill>
                          <a:effectLst/>
                        </a:rPr>
                        <a:t>/1997</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25</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34-59</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Mini-lap</a:t>
                      </a:r>
                      <a:r>
                        <a:rPr lang="en-US" sz="1200" b="0" i="0" cap="none" spc="0" baseline="0" dirty="0" smtClean="0">
                          <a:ln>
                            <a:noFill/>
                          </a:ln>
                          <a:solidFill>
                            <a:schemeClr val="tx1"/>
                          </a:solidFill>
                          <a:effectLst/>
                        </a:rPr>
                        <a:t> assisted </a:t>
                      </a:r>
                      <a:r>
                        <a:rPr lang="en-US" sz="1200" b="0" i="0" cap="none" spc="0" baseline="0" dirty="0" err="1" smtClean="0">
                          <a:ln>
                            <a:noFill/>
                          </a:ln>
                          <a:solidFill>
                            <a:schemeClr val="tx1"/>
                          </a:solidFill>
                          <a:effectLst/>
                        </a:rPr>
                        <a:t>Vag</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Hyst</a:t>
                      </a:r>
                      <a:endParaRPr lang="en-US" sz="1200" b="0" i="0" cap="none" spc="0" dirty="0">
                        <a:ln>
                          <a:noFill/>
                        </a:ln>
                        <a:solidFill>
                          <a:schemeClr val="tx1"/>
                        </a:solidFill>
                        <a:effectLst/>
                      </a:endParaRPr>
                    </a:p>
                  </a:txBody>
                  <a:tcPr/>
                </a:tc>
              </a:tr>
              <a:tr h="609600">
                <a:tc>
                  <a:txBody>
                    <a:bodyPr/>
                    <a:lstStyle/>
                    <a:p>
                      <a:r>
                        <a:rPr lang="en-US" sz="1200" b="0" i="0" cap="none" spc="0" dirty="0" err="1" smtClean="0">
                          <a:ln>
                            <a:noFill/>
                          </a:ln>
                          <a:solidFill>
                            <a:schemeClr val="tx1"/>
                          </a:solidFill>
                          <a:effectLst/>
                        </a:rPr>
                        <a:t>Kuzel</a:t>
                      </a:r>
                      <a:r>
                        <a:rPr lang="en-US" sz="1200" b="0" i="0" cap="none" spc="0" dirty="0" smtClean="0">
                          <a:ln>
                            <a:noFill/>
                          </a:ln>
                          <a:solidFill>
                            <a:schemeClr val="tx1"/>
                          </a:solidFill>
                          <a:effectLst/>
                        </a:rPr>
                        <a:t>/1999</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45</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29-53</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Hysteroscopic</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Myomectomy</a:t>
                      </a:r>
                      <a:endParaRPr lang="en-US" sz="1200" b="0" i="0" cap="none" spc="0" dirty="0">
                        <a:ln>
                          <a:noFill/>
                        </a:ln>
                        <a:solidFill>
                          <a:schemeClr val="tx1"/>
                        </a:solidFill>
                        <a:effectLst/>
                      </a:endParaRPr>
                    </a:p>
                  </a:txBody>
                  <a:tcPr/>
                </a:tc>
              </a:tr>
              <a:tr h="609600">
                <a:tc>
                  <a:txBody>
                    <a:bodyPr/>
                    <a:lstStyle/>
                    <a:p>
                      <a:r>
                        <a:rPr lang="en-US" sz="1200" b="0" i="0" cap="none" spc="0" dirty="0" err="1" smtClean="0">
                          <a:ln>
                            <a:noFill/>
                          </a:ln>
                          <a:solidFill>
                            <a:schemeClr val="tx1"/>
                          </a:solidFill>
                          <a:effectLst/>
                        </a:rPr>
                        <a:t>Landi</a:t>
                      </a:r>
                      <a:r>
                        <a:rPr lang="en-US" sz="1200" b="0" i="0" cap="none" spc="0" dirty="0" smtClean="0">
                          <a:ln>
                            <a:noFill/>
                          </a:ln>
                          <a:solidFill>
                            <a:schemeClr val="tx1"/>
                          </a:solidFill>
                          <a:effectLst/>
                        </a:rPr>
                        <a:t>/2001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368</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22-68</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609600">
                <a:tc>
                  <a:txBody>
                    <a:bodyPr/>
                    <a:lstStyle/>
                    <a:p>
                      <a:r>
                        <a:rPr lang="en-US" sz="1200" b="0" i="0" cap="none" spc="0" dirty="0" smtClean="0">
                          <a:ln>
                            <a:noFill/>
                          </a:ln>
                          <a:solidFill>
                            <a:schemeClr val="tx1"/>
                          </a:solidFill>
                          <a:effectLst/>
                        </a:rPr>
                        <a:t>Laughead/1997</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8</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36-70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Not stated</a:t>
                      </a:r>
                      <a:endParaRPr lang="en-US" sz="1200" b="0" i="0" cap="none" spc="0" dirty="0">
                        <a:ln>
                          <a:noFill/>
                        </a:ln>
                        <a:solidFill>
                          <a:schemeClr val="tx1"/>
                        </a:solidFill>
                        <a:effectLst/>
                      </a:endParaRPr>
                    </a:p>
                  </a:txBody>
                  <a:tcPr/>
                </a:tc>
              </a:tr>
              <a:tr h="609600">
                <a:tc>
                  <a:txBody>
                    <a:bodyPr/>
                    <a:lstStyle/>
                    <a:p>
                      <a:r>
                        <a:rPr lang="en-US" sz="1200" b="0" i="0" cap="none" spc="0" dirty="0" smtClean="0">
                          <a:ln>
                            <a:noFill/>
                          </a:ln>
                          <a:solidFill>
                            <a:schemeClr val="tx1"/>
                          </a:solidFill>
                          <a:effectLst/>
                        </a:rPr>
                        <a:t>Liu/2004</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486</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27-49</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Abd</a:t>
                      </a:r>
                      <a:r>
                        <a:rPr lang="en-US" sz="1200" b="0" i="0" cap="none" spc="0" dirty="0" smtClean="0">
                          <a:ln>
                            <a:noFill/>
                          </a:ln>
                          <a:solidFill>
                            <a:schemeClr val="tx1"/>
                          </a:solidFill>
                          <a:effectLst/>
                        </a:rPr>
                        <a:t> or Lap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609600">
                <a:tc>
                  <a:txBody>
                    <a:bodyPr/>
                    <a:lstStyle/>
                    <a:p>
                      <a:r>
                        <a:rPr lang="en-US" sz="1200" b="0" i="0" cap="none" spc="0" dirty="0" smtClean="0">
                          <a:ln>
                            <a:noFill/>
                          </a:ln>
                          <a:solidFill>
                            <a:schemeClr val="tx1"/>
                          </a:solidFill>
                          <a:effectLst/>
                        </a:rPr>
                        <a:t>Liu/2011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167</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25-43</a:t>
                      </a: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graphicFrame>
        <p:nvGraphicFramePr>
          <p:cNvPr id="4" name="Table 3"/>
          <p:cNvGraphicFramePr>
            <a:graphicFrameLocks noGrp="1"/>
          </p:cNvGraphicFramePr>
          <p:nvPr/>
        </p:nvGraphicFramePr>
        <p:xfrm>
          <a:off x="609599" y="304800"/>
          <a:ext cx="8001004" cy="5577840"/>
        </p:xfrm>
        <a:graphic>
          <a:graphicData uri="http://schemas.openxmlformats.org/drawingml/2006/table">
            <a:tbl>
              <a:tblPr firstRow="1" bandRow="1">
                <a:tableStyleId>{5C22544A-7EE6-4342-B048-85BDC9FD1C3A}</a:tableStyleId>
              </a:tblPr>
              <a:tblGrid>
                <a:gridCol w="1242874"/>
                <a:gridCol w="1165194"/>
                <a:gridCol w="1173333"/>
                <a:gridCol w="838200"/>
                <a:gridCol w="1295400"/>
                <a:gridCol w="1143000"/>
                <a:gridCol w="1143003"/>
              </a:tblGrid>
              <a:tr h="609600">
                <a:tc>
                  <a:txBody>
                    <a:bodyPr/>
                    <a:lstStyle/>
                    <a:p>
                      <a:r>
                        <a:rPr lang="en-US" sz="1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Author/Yr</a:t>
                      </a:r>
                      <a:endParaRPr lang="en-US" sz="1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a:t>
                      </a:r>
                      <a:r>
                        <a:rPr lang="en-US" b="0" cap="none" spc="0" baseline="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in years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 at 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Indication</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Surgery</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r>
              <a:tr h="381000">
                <a:tc>
                  <a:txBody>
                    <a:bodyPr/>
                    <a:lstStyle/>
                    <a:p>
                      <a:r>
                        <a:rPr lang="en-US" sz="1200" b="0" i="0" cap="none" spc="0" dirty="0" smtClean="0">
                          <a:ln>
                            <a:noFill/>
                          </a:ln>
                          <a:solidFill>
                            <a:schemeClr val="tx1"/>
                          </a:solidFill>
                          <a:effectLst/>
                        </a:rPr>
                        <a:t>Mara/2006</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80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25-39</a:t>
                      </a:r>
                    </a:p>
                    <a:p>
                      <a:r>
                        <a:rPr lang="en-US" sz="1200" b="0" i="0" cap="none" spc="0" dirty="0" smtClean="0">
                          <a:ln>
                            <a:noFill/>
                          </a:ln>
                          <a:solidFill>
                            <a:schemeClr val="tx1"/>
                          </a:solidFill>
                          <a:effectLst/>
                        </a:rPr>
                        <a:t>33.5(mean)</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 </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 or </a:t>
                      </a:r>
                      <a:r>
                        <a:rPr lang="en-US" sz="1200" b="0" i="0" cap="none" spc="0" dirty="0" err="1" smtClean="0">
                          <a:ln>
                            <a:noFill/>
                          </a:ln>
                          <a:solidFill>
                            <a:schemeClr val="tx1"/>
                          </a:solidFill>
                          <a:effectLst/>
                        </a:rPr>
                        <a:t>Abd</a:t>
                      </a:r>
                      <a:r>
                        <a:rPr lang="en-US" sz="1200" b="0" i="0" cap="none" spc="0" dirty="0" smtClean="0">
                          <a:ln>
                            <a:noFill/>
                          </a:ln>
                          <a:solidFill>
                            <a:schemeClr val="tx1"/>
                          </a:solidFill>
                          <a:effectLst/>
                        </a:rPr>
                        <a:t> </a:t>
                      </a:r>
                      <a:r>
                        <a:rPr lang="en-US" sz="1200" b="0" i="0" cap="none" spc="0" smtClean="0">
                          <a:ln>
                            <a:noFill/>
                          </a:ln>
                          <a:solidFill>
                            <a:schemeClr val="tx1"/>
                          </a:solidFill>
                          <a:effectLst/>
                        </a:rPr>
                        <a:t>Myomectomy</a:t>
                      </a:r>
                      <a:endParaRPr lang="en-US" sz="1200" b="0" i="0" cap="none" spc="0" dirty="0">
                        <a:ln>
                          <a:noFill/>
                        </a:ln>
                        <a:solidFill>
                          <a:schemeClr val="tx1"/>
                        </a:solidFill>
                        <a:effectLst/>
                      </a:endParaRPr>
                    </a:p>
                  </a:txBody>
                  <a:tcPr/>
                </a:tc>
              </a:tr>
              <a:tr h="609600">
                <a:tc>
                  <a:txBody>
                    <a:bodyPr/>
                    <a:lstStyle/>
                    <a:p>
                      <a:r>
                        <a:rPr lang="en-US" sz="1200" b="0" i="0" cap="none" spc="0" dirty="0" err="1" smtClean="0">
                          <a:ln>
                            <a:noFill/>
                          </a:ln>
                          <a:solidFill>
                            <a:schemeClr val="tx1"/>
                          </a:solidFill>
                          <a:effectLst/>
                        </a:rPr>
                        <a:t>Milad</a:t>
                      </a:r>
                      <a:r>
                        <a:rPr lang="en-US" sz="1200" b="0" i="0" cap="none" spc="0" dirty="0" smtClean="0">
                          <a:ln>
                            <a:noFill/>
                          </a:ln>
                          <a:solidFill>
                            <a:schemeClr val="tx1"/>
                          </a:solidFill>
                          <a:effectLst/>
                        </a:rPr>
                        <a:t>/2001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69</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43.9 </a:t>
                      </a:r>
                      <a:r>
                        <a:rPr lang="en-US" sz="1200" b="0" cap="none" spc="0" dirty="0" smtClean="0">
                          <a:ln>
                            <a:noFill/>
                          </a:ln>
                          <a:solidFill>
                            <a:schemeClr val="tx1"/>
                          </a:solidFill>
                          <a:effectLst/>
                        </a:rPr>
                        <a:t>(mean)</a:t>
                      </a:r>
                      <a:endParaRPr lang="en-US" sz="1200" b="0" i="0" cap="none" spc="0" dirty="0" smtClean="0">
                        <a:ln>
                          <a:noFill/>
                        </a:ln>
                        <a:solidFill>
                          <a:schemeClr val="tx1"/>
                        </a:solidFill>
                        <a:effectLst/>
                      </a:endParaRPr>
                    </a:p>
                    <a:p>
                      <a:r>
                        <a:rPr lang="en-US" sz="1200" b="0" i="0" cap="none" spc="0" dirty="0" smtClean="0">
                          <a:ln>
                            <a:noFill/>
                          </a:ln>
                          <a:solidFill>
                            <a:schemeClr val="tx1"/>
                          </a:solidFill>
                          <a:effectLst/>
                        </a:rPr>
                        <a:t>47.3 </a:t>
                      </a:r>
                      <a:r>
                        <a:rPr lang="en-US" sz="1200" b="0" cap="none" spc="0" dirty="0" smtClean="0">
                          <a:ln>
                            <a:noFill/>
                          </a:ln>
                          <a:solidFill>
                            <a:schemeClr val="tx1"/>
                          </a:solidFill>
                          <a:effectLst/>
                        </a:rPr>
                        <a:t>(mean)</a:t>
                      </a:r>
                      <a:endParaRPr lang="en-US" sz="1200" b="0" i="0" cap="none" spc="0" dirty="0" smtClean="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 </a:t>
                      </a:r>
                      <a:r>
                        <a:rPr lang="en-US" sz="1200" b="0" i="0" cap="none" spc="0" dirty="0" err="1" smtClean="0">
                          <a:ln>
                            <a:noFill/>
                          </a:ln>
                          <a:solidFill>
                            <a:schemeClr val="tx1"/>
                          </a:solidFill>
                          <a:effectLst/>
                        </a:rPr>
                        <a:t>supracervical</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Hyst</a:t>
                      </a:r>
                      <a:r>
                        <a:rPr lang="en-US" sz="1200" b="0" i="0" cap="none" spc="0" dirty="0" smtClean="0">
                          <a:ln>
                            <a:noFill/>
                          </a:ln>
                          <a:solidFill>
                            <a:schemeClr val="tx1"/>
                          </a:solidFill>
                          <a:effectLst/>
                        </a:rPr>
                        <a:t> or Lap assisted </a:t>
                      </a:r>
                      <a:r>
                        <a:rPr lang="en-US" sz="1200" b="0" i="0" cap="none" spc="0" dirty="0" err="1" smtClean="0">
                          <a:ln>
                            <a:noFill/>
                          </a:ln>
                          <a:solidFill>
                            <a:schemeClr val="tx1"/>
                          </a:solidFill>
                          <a:effectLst/>
                        </a:rPr>
                        <a:t>Vag</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Hyst</a:t>
                      </a:r>
                      <a:endParaRPr lang="en-US" sz="1200" b="0" i="0" cap="none" spc="0" dirty="0">
                        <a:ln>
                          <a:noFill/>
                        </a:ln>
                        <a:solidFill>
                          <a:schemeClr val="tx1"/>
                        </a:solidFill>
                        <a:effectLst/>
                      </a:endParaRPr>
                    </a:p>
                  </a:txBody>
                  <a:tcPr/>
                </a:tc>
              </a:tr>
              <a:tr h="609600">
                <a:tc>
                  <a:txBody>
                    <a:bodyPr/>
                    <a:lstStyle/>
                    <a:p>
                      <a:r>
                        <a:rPr lang="en-US" sz="1200" b="0" i="0" cap="none" spc="0" dirty="0" err="1" smtClean="0">
                          <a:ln>
                            <a:noFill/>
                          </a:ln>
                          <a:solidFill>
                            <a:schemeClr val="tx1"/>
                          </a:solidFill>
                          <a:effectLst/>
                        </a:rPr>
                        <a:t>Obed</a:t>
                      </a:r>
                      <a:r>
                        <a:rPr lang="en-US" sz="1200" b="0" i="0" cap="none" spc="0" dirty="0" smtClean="0">
                          <a:ln>
                            <a:noFill/>
                          </a:ln>
                          <a:solidFill>
                            <a:schemeClr val="tx1"/>
                          </a:solidFill>
                          <a:effectLst/>
                        </a:rPr>
                        <a:t>/2011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331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30.1 </a:t>
                      </a:r>
                      <a:r>
                        <a:rPr lang="en-US" sz="1200" b="0" cap="none" spc="0" dirty="0" smtClean="0">
                          <a:ln>
                            <a:noFill/>
                          </a:ln>
                          <a:solidFill>
                            <a:schemeClr val="tx1"/>
                          </a:solidFill>
                          <a:effectLst/>
                        </a:rPr>
                        <a:t>(mean)</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Abd</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609600">
                <a:tc>
                  <a:txBody>
                    <a:bodyPr/>
                    <a:lstStyle/>
                    <a:p>
                      <a:r>
                        <a:rPr lang="en-US" sz="1200" b="0" i="0" cap="none" spc="0" dirty="0" err="1" smtClean="0">
                          <a:ln>
                            <a:noFill/>
                          </a:ln>
                          <a:solidFill>
                            <a:schemeClr val="tx1"/>
                          </a:solidFill>
                          <a:effectLst/>
                        </a:rPr>
                        <a:t>Palomba</a:t>
                      </a:r>
                      <a:r>
                        <a:rPr lang="en-US" sz="1200" b="0" i="0" cap="none" spc="0" dirty="0" smtClean="0">
                          <a:ln>
                            <a:noFill/>
                          </a:ln>
                          <a:solidFill>
                            <a:schemeClr val="tx1"/>
                          </a:solidFill>
                          <a:effectLst/>
                        </a:rPr>
                        <a:t>/2010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30.2 </a:t>
                      </a:r>
                      <a:r>
                        <a:rPr lang="en-US" sz="1200" b="0" cap="none" spc="0" dirty="0" smtClean="0">
                          <a:ln>
                            <a:noFill/>
                          </a:ln>
                          <a:solidFill>
                            <a:schemeClr val="tx1"/>
                          </a:solidFill>
                          <a:effectLst/>
                        </a:rPr>
                        <a:t>(mean)</a:t>
                      </a:r>
                      <a:endParaRPr lang="en-US" sz="1200" b="0" i="0" cap="none" spc="0" dirty="0" smtClean="0">
                        <a:ln>
                          <a:noFill/>
                        </a:ln>
                        <a:solidFill>
                          <a:schemeClr val="tx1"/>
                        </a:solidFill>
                        <a:effectLst/>
                      </a:endParaRPr>
                    </a:p>
                    <a:p>
                      <a:r>
                        <a:rPr lang="en-US" sz="1200" b="0" i="0" cap="none" spc="0" dirty="0" smtClean="0">
                          <a:ln>
                            <a:noFill/>
                          </a:ln>
                          <a:solidFill>
                            <a:schemeClr val="tx1"/>
                          </a:solidFill>
                          <a:effectLst/>
                        </a:rPr>
                        <a:t>28.9 </a:t>
                      </a:r>
                      <a:r>
                        <a:rPr lang="en-US" sz="1200" b="0" cap="none" spc="0" dirty="0" smtClean="0">
                          <a:ln>
                            <a:noFill/>
                          </a:ln>
                          <a:solidFill>
                            <a:schemeClr val="tx1"/>
                          </a:solidFill>
                          <a:effectLst/>
                        </a:rPr>
                        <a:t>(mean)</a:t>
                      </a:r>
                      <a:endParaRPr lang="en-US" sz="1200" b="0" i="0" cap="none" spc="0" dirty="0" smtClean="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609600">
                <a:tc>
                  <a:txBody>
                    <a:bodyPr/>
                    <a:lstStyle/>
                    <a:p>
                      <a:r>
                        <a:rPr lang="en-US" sz="1200" b="0" i="0" cap="none" spc="0" dirty="0" smtClean="0">
                          <a:ln>
                            <a:noFill/>
                          </a:ln>
                          <a:solidFill>
                            <a:schemeClr val="tx1"/>
                          </a:solidFill>
                          <a:effectLst/>
                        </a:rPr>
                        <a:t>Phillips/1995</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38</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36-68</a:t>
                      </a: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 </a:t>
                      </a:r>
                      <a:r>
                        <a:rPr lang="en-US" sz="1200" b="0" i="0" cap="none" spc="0" dirty="0" err="1" smtClean="0">
                          <a:ln>
                            <a:noFill/>
                          </a:ln>
                          <a:solidFill>
                            <a:schemeClr val="tx1"/>
                          </a:solidFill>
                          <a:effectLst/>
                        </a:rPr>
                        <a:t>Hyst</a:t>
                      </a:r>
                      <a:r>
                        <a:rPr lang="en-US" sz="1200" b="0" i="0" cap="none" spc="0" dirty="0" smtClean="0">
                          <a:ln>
                            <a:noFill/>
                          </a:ln>
                          <a:solidFill>
                            <a:schemeClr val="tx1"/>
                          </a:solidFill>
                          <a:effectLst/>
                        </a:rPr>
                        <a:t> or Lap assisted </a:t>
                      </a:r>
                      <a:r>
                        <a:rPr lang="en-US" sz="1200" b="0" i="0" cap="none" spc="0" dirty="0" err="1" smtClean="0">
                          <a:ln>
                            <a:noFill/>
                          </a:ln>
                          <a:solidFill>
                            <a:schemeClr val="tx1"/>
                          </a:solidFill>
                          <a:effectLst/>
                        </a:rPr>
                        <a:t>Vag</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Hyst</a:t>
                      </a:r>
                      <a:r>
                        <a:rPr lang="en-US" sz="1200" b="0" i="0" cap="none" spc="0" baseline="0" dirty="0" smtClean="0">
                          <a:ln>
                            <a:noFill/>
                          </a:ln>
                          <a:solidFill>
                            <a:schemeClr val="tx1"/>
                          </a:solidFill>
                          <a:effectLst/>
                        </a:rPr>
                        <a:t> or Lap assisted </a:t>
                      </a:r>
                      <a:r>
                        <a:rPr lang="en-US" sz="1200" b="0" i="0" cap="none" spc="0" baseline="0" dirty="0" err="1" smtClean="0">
                          <a:ln>
                            <a:noFill/>
                          </a:ln>
                          <a:solidFill>
                            <a:schemeClr val="tx1"/>
                          </a:solidFill>
                          <a:effectLst/>
                        </a:rPr>
                        <a:t>Supracerv</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Hyst</a:t>
                      </a:r>
                      <a:endParaRPr lang="en-US" sz="1200" b="0" i="0" cap="none" spc="0" dirty="0">
                        <a:ln>
                          <a:noFill/>
                        </a:ln>
                        <a:solidFill>
                          <a:schemeClr val="tx1"/>
                        </a:solidFill>
                        <a:effectLst/>
                      </a:endParaRPr>
                    </a:p>
                  </a:txBody>
                  <a:tcPr/>
                </a:tc>
              </a:tr>
              <a:tr h="609600">
                <a:tc>
                  <a:txBody>
                    <a:bodyPr/>
                    <a:lstStyle/>
                    <a:p>
                      <a:r>
                        <a:rPr lang="en-US" sz="1200" b="0" i="0" cap="none" spc="0" dirty="0" err="1" smtClean="0">
                          <a:ln>
                            <a:noFill/>
                          </a:ln>
                          <a:solidFill>
                            <a:schemeClr val="tx1"/>
                          </a:solidFill>
                          <a:effectLst/>
                        </a:rPr>
                        <a:t>Pron</a:t>
                      </a:r>
                      <a:r>
                        <a:rPr lang="en-US" sz="1200" b="0" i="0" cap="none" spc="0" dirty="0" smtClean="0">
                          <a:ln>
                            <a:noFill/>
                          </a:ln>
                          <a:solidFill>
                            <a:schemeClr val="tx1"/>
                          </a:solidFill>
                          <a:effectLst/>
                        </a:rPr>
                        <a:t>/2003</a:t>
                      </a:r>
                    </a:p>
                  </a:txBody>
                  <a:tcPr/>
                </a:tc>
                <a:tc>
                  <a:txBody>
                    <a:bodyPr/>
                    <a:lstStyle/>
                    <a:p>
                      <a:r>
                        <a:rPr lang="en-US" sz="1200" b="0" i="0" cap="none" spc="0" dirty="0" smtClean="0">
                          <a:ln>
                            <a:noFill/>
                          </a:ln>
                          <a:solidFill>
                            <a:schemeClr val="tx1"/>
                          </a:solidFill>
                          <a:effectLst/>
                        </a:rPr>
                        <a:t>8</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40-51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Abd</a:t>
                      </a:r>
                      <a:r>
                        <a:rPr lang="en-US" sz="1200" b="0" i="0" cap="none" spc="0" baseline="0" dirty="0" smtClean="0">
                          <a:ln>
                            <a:noFill/>
                          </a:ln>
                          <a:solidFill>
                            <a:schemeClr val="tx1"/>
                          </a:solidFill>
                          <a:effectLst/>
                        </a:rPr>
                        <a:t> or </a:t>
                      </a:r>
                      <a:r>
                        <a:rPr lang="en-US" sz="1200" b="0" i="0" cap="none" spc="0" baseline="0" dirty="0" err="1" smtClean="0">
                          <a:ln>
                            <a:noFill/>
                          </a:ln>
                          <a:solidFill>
                            <a:schemeClr val="tx1"/>
                          </a:solidFill>
                          <a:effectLst/>
                        </a:rPr>
                        <a:t>Supracervical</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Hyst</a:t>
                      </a:r>
                      <a:endParaRPr lang="en-US" sz="1200" b="0" i="0" cap="none" spc="0" dirty="0">
                        <a:ln>
                          <a:noFill/>
                        </a:ln>
                        <a:solidFill>
                          <a:schemeClr val="tx1"/>
                        </a:solidFill>
                        <a:effectLst/>
                      </a:endParaRPr>
                    </a:p>
                  </a:txBody>
                  <a:tcPr/>
                </a:tc>
              </a:tr>
              <a:tr h="609600">
                <a:tc>
                  <a:txBody>
                    <a:bodyPr/>
                    <a:lstStyle/>
                    <a:p>
                      <a:r>
                        <a:rPr lang="en-US" sz="1200" b="0" i="0" cap="none" spc="0" dirty="0" smtClean="0">
                          <a:ln>
                            <a:noFill/>
                          </a:ln>
                          <a:solidFill>
                            <a:schemeClr val="tx1"/>
                          </a:solidFill>
                          <a:effectLst/>
                        </a:rPr>
                        <a:t>Silva/2000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39</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37 (mean)</a:t>
                      </a: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 or</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Abd</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Myomectomy</a:t>
                      </a:r>
                      <a:endParaRPr lang="en-US" sz="1200" b="0" i="0" cap="none" spc="0" dirty="0">
                        <a:ln>
                          <a:noFill/>
                        </a:ln>
                        <a:solidFill>
                          <a:schemeClr val="tx1"/>
                        </a:solidFill>
                        <a:effectLst/>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graphicFrame>
        <p:nvGraphicFramePr>
          <p:cNvPr id="4" name="Table 3"/>
          <p:cNvGraphicFramePr>
            <a:graphicFrameLocks noGrp="1"/>
          </p:cNvGraphicFramePr>
          <p:nvPr/>
        </p:nvGraphicFramePr>
        <p:xfrm>
          <a:off x="609599" y="304800"/>
          <a:ext cx="8001004" cy="5455920"/>
        </p:xfrm>
        <a:graphic>
          <a:graphicData uri="http://schemas.openxmlformats.org/drawingml/2006/table">
            <a:tbl>
              <a:tblPr firstRow="1" bandRow="1">
                <a:tableStyleId>{5C22544A-7EE6-4342-B048-85BDC9FD1C3A}</a:tableStyleId>
              </a:tblPr>
              <a:tblGrid>
                <a:gridCol w="1242874"/>
                <a:gridCol w="1165194"/>
                <a:gridCol w="1249533"/>
                <a:gridCol w="762000"/>
                <a:gridCol w="1295400"/>
                <a:gridCol w="1143000"/>
                <a:gridCol w="1143003"/>
              </a:tblGrid>
              <a:tr h="609600">
                <a:tc>
                  <a:txBody>
                    <a:bodyPr/>
                    <a:lstStyle/>
                    <a:p>
                      <a:r>
                        <a:rPr lang="en-US" sz="1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Author/Yr</a:t>
                      </a:r>
                      <a:endParaRPr lang="en-US" sz="1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a:t>
                      </a:r>
                      <a:r>
                        <a:rPr lang="en-US" b="0" cap="none" spc="0" baseline="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in years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 at 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Indication</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Surgery</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r>
              <a:tr h="609600">
                <a:tc>
                  <a:txBody>
                    <a:bodyPr/>
                    <a:lstStyle/>
                    <a:p>
                      <a:r>
                        <a:rPr lang="en-US" sz="1200" b="0" i="0" cap="none" spc="0" dirty="0" smtClean="0">
                          <a:ln>
                            <a:noFill/>
                          </a:ln>
                          <a:solidFill>
                            <a:schemeClr val="tx1"/>
                          </a:solidFill>
                          <a:effectLst/>
                        </a:rPr>
                        <a:t>∞*Sinha/2008</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505</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34.44 </a:t>
                      </a:r>
                      <a:r>
                        <a:rPr lang="en-US" sz="1200" b="0" cap="none" spc="0" dirty="0" smtClean="0">
                          <a:ln>
                            <a:noFill/>
                          </a:ln>
                          <a:solidFill>
                            <a:schemeClr val="tx1"/>
                          </a:solidFill>
                          <a:effectLst/>
                        </a:rPr>
                        <a:t>(mean)</a:t>
                      </a:r>
                      <a:endParaRPr lang="en-US" sz="1200" b="0" i="0" cap="none" spc="0" dirty="0" smtClean="0">
                        <a:ln>
                          <a:noFill/>
                        </a:ln>
                        <a:solidFill>
                          <a:schemeClr val="tx1"/>
                        </a:solidFill>
                        <a:effectLst/>
                      </a:endParaRPr>
                    </a:p>
                    <a:p>
                      <a:r>
                        <a:rPr lang="en-US" sz="1200" b="0" i="0" cap="none" spc="0" dirty="0" smtClean="0">
                          <a:ln>
                            <a:noFill/>
                          </a:ln>
                          <a:solidFill>
                            <a:schemeClr val="tx1"/>
                          </a:solidFill>
                          <a:effectLst/>
                        </a:rPr>
                        <a:t>33.98 </a:t>
                      </a:r>
                      <a:r>
                        <a:rPr lang="en-US" sz="1200" b="0" cap="none" spc="0" dirty="0" smtClean="0">
                          <a:ln>
                            <a:noFill/>
                          </a:ln>
                          <a:solidFill>
                            <a:schemeClr val="tx1"/>
                          </a:solidFill>
                          <a:effectLst/>
                        </a:rPr>
                        <a:t>(mean)</a:t>
                      </a:r>
                      <a:endParaRPr lang="en-US" sz="1200" b="0" i="0" cap="none" spc="0" dirty="0" smtClean="0">
                        <a:ln>
                          <a:noFill/>
                        </a:ln>
                        <a:solidFill>
                          <a:schemeClr val="tx1"/>
                        </a:solidFill>
                        <a:effectLst/>
                      </a:endParaRPr>
                    </a:p>
                  </a:txBody>
                  <a:tcPr/>
                </a:tc>
                <a:tc>
                  <a:txBody>
                    <a:bodyPr/>
                    <a:lstStyle/>
                    <a:p>
                      <a:r>
                        <a:rPr lang="en-US" sz="1200" b="0" i="0" cap="none" spc="0" dirty="0" smtClean="0">
                          <a:ln>
                            <a:noFill/>
                          </a:ln>
                          <a:solidFill>
                            <a:schemeClr val="tx1"/>
                          </a:solidFill>
                          <a:effectLst/>
                        </a:rPr>
                        <a:t>2</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Not stated</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609600">
                <a:tc>
                  <a:txBody>
                    <a:bodyPr/>
                    <a:lstStyle/>
                    <a:p>
                      <a:r>
                        <a:rPr lang="en-US" sz="1200" b="0" i="0" cap="none" spc="0" dirty="0" err="1" smtClean="0">
                          <a:ln>
                            <a:noFill/>
                          </a:ln>
                          <a:solidFill>
                            <a:schemeClr val="tx1"/>
                          </a:solidFill>
                          <a:effectLst/>
                        </a:rPr>
                        <a:t>Tinelli</a:t>
                      </a:r>
                      <a:r>
                        <a:rPr lang="en-US" sz="1200" b="0" i="0" cap="none" spc="0" dirty="0" smtClean="0">
                          <a:ln>
                            <a:noFill/>
                          </a:ln>
                          <a:solidFill>
                            <a:schemeClr val="tx1"/>
                          </a:solidFill>
                          <a:effectLst/>
                        </a:rPr>
                        <a:t>/2012</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235</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28-43</a:t>
                      </a:r>
                    </a:p>
                    <a:p>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457200">
                <a:tc>
                  <a:txBody>
                    <a:bodyPr/>
                    <a:lstStyle/>
                    <a:p>
                      <a:r>
                        <a:rPr lang="en-US" sz="1200" b="0" i="0" cap="none" spc="0" dirty="0" smtClean="0">
                          <a:ln>
                            <a:noFill/>
                          </a:ln>
                          <a:solidFill>
                            <a:schemeClr val="tx1"/>
                          </a:solidFill>
                          <a:effectLst/>
                        </a:rPr>
                        <a:t>*</a:t>
                      </a:r>
                      <a:r>
                        <a:rPr lang="en-US" sz="1200" b="0" i="0" cap="none" spc="0" dirty="0" err="1" smtClean="0">
                          <a:ln>
                            <a:noFill/>
                          </a:ln>
                          <a:solidFill>
                            <a:schemeClr val="tx1"/>
                          </a:solidFill>
                          <a:effectLst/>
                        </a:rPr>
                        <a:t>Varma</a:t>
                      </a:r>
                      <a:r>
                        <a:rPr lang="en-US" sz="1200" b="0" i="0" cap="none" spc="0" dirty="0" smtClean="0">
                          <a:ln>
                            <a:noFill/>
                          </a:ln>
                          <a:solidFill>
                            <a:schemeClr val="tx1"/>
                          </a:solidFill>
                          <a:effectLst/>
                        </a:rPr>
                        <a:t>/2009</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92</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20 - &gt;50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Not stated</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Hysteroscopic</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457200">
                <a:tc>
                  <a:txBody>
                    <a:bodyPr/>
                    <a:lstStyle/>
                    <a:p>
                      <a:r>
                        <a:rPr lang="en-US" sz="1200" b="0" i="0" cap="none" spc="0" dirty="0" err="1" smtClean="0">
                          <a:ln>
                            <a:noFill/>
                          </a:ln>
                          <a:solidFill>
                            <a:schemeClr val="tx1"/>
                          </a:solidFill>
                          <a:effectLst/>
                        </a:rPr>
                        <a:t>Venkatesan</a:t>
                      </a:r>
                      <a:r>
                        <a:rPr lang="en-US" sz="1200" b="0" i="0" cap="none" spc="0" dirty="0" smtClean="0">
                          <a:ln>
                            <a:noFill/>
                          </a:ln>
                          <a:solidFill>
                            <a:schemeClr val="tx1"/>
                          </a:solidFill>
                          <a:effectLst/>
                        </a:rPr>
                        <a:t>/</a:t>
                      </a:r>
                    </a:p>
                    <a:p>
                      <a:r>
                        <a:rPr lang="en-US" sz="1200" b="0" i="0" cap="none" spc="0" dirty="0" smtClean="0">
                          <a:ln>
                            <a:noFill/>
                          </a:ln>
                          <a:solidFill>
                            <a:schemeClr val="tx1"/>
                          </a:solidFill>
                          <a:effectLst/>
                        </a:rPr>
                        <a:t>2012</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9</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39-55</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Abd</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Hyst</a:t>
                      </a:r>
                      <a:endParaRPr lang="en-US" sz="1200" b="0" i="0" cap="none" spc="0" dirty="0">
                        <a:ln>
                          <a:noFill/>
                        </a:ln>
                        <a:solidFill>
                          <a:schemeClr val="tx1"/>
                        </a:solidFill>
                        <a:effectLst/>
                      </a:endParaRPr>
                    </a:p>
                  </a:txBody>
                  <a:tcPr/>
                </a:tc>
              </a:tr>
              <a:tr h="609600">
                <a:tc>
                  <a:txBody>
                    <a:bodyPr/>
                    <a:lstStyle/>
                    <a:p>
                      <a:r>
                        <a:rPr lang="en-US" sz="1200" b="0" i="0" cap="none" spc="0" dirty="0" err="1" smtClean="0">
                          <a:ln>
                            <a:noFill/>
                          </a:ln>
                          <a:solidFill>
                            <a:schemeClr val="tx1"/>
                          </a:solidFill>
                          <a:effectLst/>
                        </a:rPr>
                        <a:t>Wamsteker</a:t>
                      </a:r>
                      <a:r>
                        <a:rPr lang="en-US" sz="1200" b="0" i="0" cap="none" spc="0" dirty="0" smtClean="0">
                          <a:ln>
                            <a:noFill/>
                          </a:ln>
                          <a:solidFill>
                            <a:schemeClr val="tx1"/>
                          </a:solidFill>
                          <a:effectLst/>
                        </a:rPr>
                        <a:t>/</a:t>
                      </a:r>
                    </a:p>
                    <a:p>
                      <a:r>
                        <a:rPr lang="en-US" sz="1200" b="0" i="0" cap="none" spc="0" dirty="0" smtClean="0">
                          <a:ln>
                            <a:noFill/>
                          </a:ln>
                          <a:solidFill>
                            <a:schemeClr val="tx1"/>
                          </a:solidFill>
                          <a:effectLst/>
                        </a:rPr>
                        <a:t>1993</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51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23-55</a:t>
                      </a:r>
                    </a:p>
                    <a:p>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Hysterescopic</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Myomectomy</a:t>
                      </a:r>
                      <a:endParaRPr lang="en-US" sz="1200" b="0" i="0" cap="none" spc="0" dirty="0">
                        <a:ln>
                          <a:noFill/>
                        </a:ln>
                        <a:solidFill>
                          <a:schemeClr val="tx1"/>
                        </a:solidFill>
                        <a:effectLst/>
                      </a:endParaRPr>
                    </a:p>
                  </a:txBody>
                  <a:tcPr/>
                </a:tc>
              </a:tr>
              <a:tr h="609600">
                <a:tc>
                  <a:txBody>
                    <a:bodyPr/>
                    <a:lstStyle/>
                    <a:p>
                      <a:r>
                        <a:rPr lang="en-US" sz="1200" b="0" i="0" cap="none" spc="0" dirty="0" smtClean="0">
                          <a:ln>
                            <a:noFill/>
                          </a:ln>
                          <a:solidFill>
                            <a:schemeClr val="tx1"/>
                          </a:solidFill>
                          <a:effectLst/>
                        </a:rPr>
                        <a:t>Wang/2007</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18</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38.5(median)</a:t>
                      </a:r>
                    </a:p>
                    <a:p>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304800">
                <a:tc>
                  <a:txBody>
                    <a:bodyPr/>
                    <a:lstStyle/>
                    <a:p>
                      <a:r>
                        <a:rPr lang="en-US" sz="1200" b="0" i="0" cap="none" spc="0" dirty="0" err="1" smtClean="0">
                          <a:ln>
                            <a:noFill/>
                          </a:ln>
                          <a:solidFill>
                            <a:schemeClr val="tx1"/>
                          </a:solidFill>
                          <a:effectLst/>
                        </a:rPr>
                        <a:t>Widrich</a:t>
                      </a:r>
                      <a:r>
                        <a:rPr lang="en-US" sz="1200" b="0" i="0" cap="none" spc="0" dirty="0" smtClean="0">
                          <a:ln>
                            <a:noFill/>
                          </a:ln>
                          <a:solidFill>
                            <a:schemeClr val="tx1"/>
                          </a:solidFill>
                          <a:effectLst/>
                        </a:rPr>
                        <a:t>/1996</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6</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Pre-</a:t>
                      </a:r>
                      <a:r>
                        <a:rPr lang="en-US" sz="1200" b="0" i="0" cap="none" spc="0" baseline="0" dirty="0" smtClean="0">
                          <a:ln>
                            <a:noFill/>
                          </a:ln>
                          <a:solidFill>
                            <a:schemeClr val="tx1"/>
                          </a:solidFill>
                          <a:effectLst/>
                        </a:rPr>
                        <a:t> and Postmenopausal</a:t>
                      </a:r>
                      <a:r>
                        <a:rPr lang="en-US" sz="1200" b="0" i="0" cap="none" spc="0" dirty="0" smtClean="0">
                          <a:ln>
                            <a:noFill/>
                          </a:ln>
                          <a:solidFill>
                            <a:schemeClr val="tx1"/>
                          </a:solidFill>
                          <a:effectLst/>
                        </a:rPr>
                        <a:t>20-83</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Hysteroscopic</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609600">
                <a:tc>
                  <a:txBody>
                    <a:bodyPr/>
                    <a:lstStyle/>
                    <a:p>
                      <a:r>
                        <a:rPr lang="en-US" sz="1200" b="0" i="0" cap="none" spc="0" dirty="0" smtClean="0">
                          <a:ln>
                            <a:noFill/>
                          </a:ln>
                          <a:solidFill>
                            <a:schemeClr val="tx1"/>
                          </a:solidFill>
                          <a:effectLst/>
                        </a:rPr>
                        <a:t>Williams/1998</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5</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38.5(mean)</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Hysterectomy or </a:t>
                      </a:r>
                      <a:r>
                        <a:rPr lang="en-US" sz="1200" b="0" i="0" cap="none" spc="0" dirty="0" err="1" smtClean="0">
                          <a:ln>
                            <a:noFill/>
                          </a:ln>
                          <a:solidFill>
                            <a:schemeClr val="tx1"/>
                          </a:solidFill>
                          <a:effectLst/>
                        </a:rPr>
                        <a:t>Hysteroscopic</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Table 3: Randomized Controlled Trials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graphicFrame>
        <p:nvGraphicFramePr>
          <p:cNvPr id="4" name="Table 3"/>
          <p:cNvGraphicFramePr>
            <a:graphicFrameLocks noGrp="1"/>
          </p:cNvGraphicFramePr>
          <p:nvPr/>
        </p:nvGraphicFramePr>
        <p:xfrm>
          <a:off x="457200" y="152400"/>
          <a:ext cx="8020551" cy="6598920"/>
        </p:xfrm>
        <a:graphic>
          <a:graphicData uri="http://schemas.openxmlformats.org/drawingml/2006/table">
            <a:tbl>
              <a:tblPr firstRow="1" bandRow="1">
                <a:tableStyleId>{5C22544A-7EE6-4342-B048-85BDC9FD1C3A}</a:tableStyleId>
              </a:tblPr>
              <a:tblGrid>
                <a:gridCol w="1187704"/>
                <a:gridCol w="1174496"/>
                <a:gridCol w="1219200"/>
                <a:gridCol w="762000"/>
                <a:gridCol w="990600"/>
                <a:gridCol w="1143000"/>
                <a:gridCol w="1543551"/>
              </a:tblGrid>
              <a:tr h="510540">
                <a:tc>
                  <a:txBody>
                    <a:bodyPr/>
                    <a:lstStyle/>
                    <a:p>
                      <a:r>
                        <a:rPr lang="en-US" sz="1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Author/Yr</a:t>
                      </a:r>
                      <a:endParaRPr lang="en-US" sz="1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a:t>
                      </a:r>
                      <a:r>
                        <a:rPr lang="en-US" b="0" cap="none" spc="0" baseline="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in years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pPr algn="ctr"/>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 at 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Indication</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Surgery</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r>
              <a:tr h="426720">
                <a:tc>
                  <a:txBody>
                    <a:bodyPr/>
                    <a:lstStyle/>
                    <a:p>
                      <a:r>
                        <a:rPr lang="en-US" sz="1200" b="0" cap="none" spc="0" dirty="0" err="1" smtClean="0">
                          <a:ln>
                            <a:noFill/>
                          </a:ln>
                          <a:solidFill>
                            <a:schemeClr val="tx1"/>
                          </a:solidFill>
                          <a:effectLst/>
                        </a:rPr>
                        <a:t>Barbieri</a:t>
                      </a:r>
                      <a:r>
                        <a:rPr lang="en-US" sz="1200" b="0" cap="none" spc="0" dirty="0" smtClean="0">
                          <a:ln>
                            <a:noFill/>
                          </a:ln>
                          <a:solidFill>
                            <a:schemeClr val="tx1"/>
                          </a:solidFill>
                          <a:effectLst/>
                        </a:rPr>
                        <a:t>/1993</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20</a:t>
                      </a:r>
                      <a:endParaRPr lang="en-US" sz="1200" b="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Premenopausal33.7</a:t>
                      </a:r>
                      <a:r>
                        <a:rPr lang="en-US" sz="1200" b="0" i="0" cap="none" spc="0" baseline="0" dirty="0" smtClean="0">
                          <a:ln>
                            <a:noFill/>
                          </a:ln>
                          <a:solidFill>
                            <a:schemeClr val="tx1"/>
                          </a:solidFill>
                          <a:effectLst/>
                        </a:rPr>
                        <a:t> </a:t>
                      </a:r>
                      <a:r>
                        <a:rPr lang="en-US" sz="1200" b="0" cap="none" spc="0" dirty="0" smtClean="0">
                          <a:ln>
                            <a:noFill/>
                          </a:ln>
                          <a:solidFill>
                            <a:schemeClr val="tx1"/>
                          </a:solidFill>
                          <a:effectLst/>
                        </a:rPr>
                        <a:t>(mean)</a:t>
                      </a:r>
                      <a:endParaRPr lang="en-US" sz="1200" b="0" i="0" cap="none" spc="0" dirty="0" smtClean="0">
                        <a:ln>
                          <a:noFill/>
                        </a:ln>
                        <a:solidFill>
                          <a:schemeClr val="tx1"/>
                        </a:solidFill>
                        <a:effectLst/>
                      </a:endParaRPr>
                    </a:p>
                    <a:p>
                      <a:r>
                        <a:rPr lang="en-US" sz="1200" b="0" i="0" cap="none" spc="0" dirty="0" smtClean="0">
                          <a:ln>
                            <a:noFill/>
                          </a:ln>
                          <a:solidFill>
                            <a:schemeClr val="tx1"/>
                          </a:solidFill>
                          <a:effectLst/>
                        </a:rPr>
                        <a:t>36.3 </a:t>
                      </a:r>
                      <a:r>
                        <a:rPr lang="en-US" sz="1200" b="0" cap="none" spc="0" dirty="0" smtClean="0">
                          <a:ln>
                            <a:noFill/>
                          </a:ln>
                          <a:solidFill>
                            <a:schemeClr val="tx1"/>
                          </a:solidFill>
                          <a:effectLst/>
                        </a:rPr>
                        <a:t>(mean)</a:t>
                      </a:r>
                      <a:endParaRPr lang="en-US" sz="1200" b="0" i="0" cap="none" spc="0" dirty="0" smtClean="0">
                        <a:ln>
                          <a:noFill/>
                        </a:ln>
                        <a:solidFill>
                          <a:schemeClr val="tx1"/>
                        </a:solidFill>
                        <a:effectLst/>
                      </a:endParaRPr>
                    </a:p>
                    <a:p>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Abd</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510540">
                <a:tc>
                  <a:txBody>
                    <a:bodyPr/>
                    <a:lstStyle/>
                    <a:p>
                      <a:r>
                        <a:rPr lang="en-US" sz="1200" b="0" cap="none" spc="0" dirty="0" smtClean="0">
                          <a:ln>
                            <a:noFill/>
                          </a:ln>
                          <a:solidFill>
                            <a:schemeClr val="tx1"/>
                          </a:solidFill>
                          <a:effectLst/>
                        </a:rPr>
                        <a:t>De </a:t>
                      </a:r>
                      <a:r>
                        <a:rPr lang="en-US" sz="1200" b="0" cap="none" spc="0" dirty="0" err="1" smtClean="0">
                          <a:ln>
                            <a:noFill/>
                          </a:ln>
                          <a:solidFill>
                            <a:schemeClr val="tx1"/>
                          </a:solidFill>
                          <a:effectLst/>
                        </a:rPr>
                        <a:t>Falco</a:t>
                      </a:r>
                      <a:r>
                        <a:rPr lang="en-US" sz="1200" b="0" cap="none" spc="0" dirty="0" smtClean="0">
                          <a:ln>
                            <a:noFill/>
                          </a:ln>
                          <a:solidFill>
                            <a:schemeClr val="tx1"/>
                          </a:solidFill>
                          <a:effectLst/>
                        </a:rPr>
                        <a:t>/2009</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62</a:t>
                      </a:r>
                      <a:endParaRPr lang="en-US" sz="1200" b="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Premenopausal37.3 </a:t>
                      </a:r>
                      <a:r>
                        <a:rPr lang="en-US" sz="1200" b="0" cap="none" spc="0" dirty="0" smtClean="0">
                          <a:ln>
                            <a:noFill/>
                          </a:ln>
                          <a:solidFill>
                            <a:schemeClr val="tx1"/>
                          </a:solidFill>
                          <a:effectLst/>
                        </a:rPr>
                        <a:t>(mean)</a:t>
                      </a:r>
                      <a:endParaRPr lang="en-US" sz="1200" b="0" i="0" cap="none" spc="0" dirty="0" smtClean="0">
                        <a:ln>
                          <a:noFill/>
                        </a:ln>
                        <a:solidFill>
                          <a:schemeClr val="tx1"/>
                        </a:solidFill>
                        <a:effectLst/>
                      </a:endParaRPr>
                    </a:p>
                    <a:p>
                      <a:r>
                        <a:rPr lang="en-US" sz="1200" b="0" i="0" cap="none" spc="0" dirty="0" smtClean="0">
                          <a:ln>
                            <a:noFill/>
                          </a:ln>
                          <a:solidFill>
                            <a:schemeClr val="tx1"/>
                          </a:solidFill>
                          <a:effectLst/>
                        </a:rPr>
                        <a:t>37.5 </a:t>
                      </a:r>
                      <a:r>
                        <a:rPr lang="en-US" sz="1200" b="0" cap="none" spc="0" dirty="0" smtClean="0">
                          <a:ln>
                            <a:noFill/>
                          </a:ln>
                          <a:solidFill>
                            <a:schemeClr val="tx1"/>
                          </a:solidFill>
                          <a:effectLst/>
                        </a:rPr>
                        <a:t>(mean)</a:t>
                      </a:r>
                      <a:endParaRPr lang="en-US" sz="1200" b="0" i="0" cap="none" spc="0" dirty="0" smtClean="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Abd</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510540">
                <a:tc>
                  <a:txBody>
                    <a:bodyPr/>
                    <a:lstStyle/>
                    <a:p>
                      <a:r>
                        <a:rPr lang="en-US" sz="1200" b="0" cap="none" spc="0" dirty="0" smtClean="0">
                          <a:ln>
                            <a:noFill/>
                          </a:ln>
                          <a:solidFill>
                            <a:schemeClr val="tx1"/>
                          </a:solidFill>
                          <a:effectLst/>
                        </a:rPr>
                        <a:t>DiLieto/2005</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70</a:t>
                      </a:r>
                      <a:endParaRPr lang="en-US" sz="1200" b="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Premenopausal36.8(mean)</a:t>
                      </a:r>
                    </a:p>
                    <a:p>
                      <a:r>
                        <a:rPr lang="en-US" sz="1200" b="0" i="0" cap="none" spc="0" dirty="0" smtClean="0">
                          <a:ln>
                            <a:noFill/>
                          </a:ln>
                          <a:solidFill>
                            <a:schemeClr val="tx1"/>
                          </a:solidFill>
                          <a:effectLst/>
                        </a:rPr>
                        <a:t>37.2(mean)</a:t>
                      </a: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Myomectomy</a:t>
                      </a:r>
                      <a:r>
                        <a:rPr lang="en-US" sz="1200" b="0" i="0" cap="none" spc="0" dirty="0" smtClean="0">
                          <a:ln>
                            <a:noFill/>
                          </a:ln>
                          <a:solidFill>
                            <a:schemeClr val="tx1"/>
                          </a:solidFill>
                          <a:effectLst/>
                        </a:rPr>
                        <a:t> or </a:t>
                      </a:r>
                      <a:r>
                        <a:rPr lang="en-US" sz="1200" b="0" i="0" cap="none" spc="0" dirty="0" err="1" smtClean="0">
                          <a:ln>
                            <a:noFill/>
                          </a:ln>
                          <a:solidFill>
                            <a:schemeClr val="tx1"/>
                          </a:solidFill>
                          <a:effectLst/>
                        </a:rPr>
                        <a:t>Hyst</a:t>
                      </a:r>
                      <a:r>
                        <a:rPr lang="en-US" sz="1200" b="0" i="0" cap="none" spc="0" baseline="0" dirty="0" smtClean="0">
                          <a:ln>
                            <a:noFill/>
                          </a:ln>
                          <a:solidFill>
                            <a:schemeClr val="tx1"/>
                          </a:solidFill>
                          <a:effectLst/>
                        </a:rPr>
                        <a:t> or </a:t>
                      </a:r>
                      <a:r>
                        <a:rPr lang="en-US" sz="1200" b="0" i="0" cap="none" spc="0" baseline="0" dirty="0" err="1" smtClean="0">
                          <a:ln>
                            <a:noFill/>
                          </a:ln>
                          <a:solidFill>
                            <a:schemeClr val="tx1"/>
                          </a:solidFill>
                          <a:effectLst/>
                        </a:rPr>
                        <a:t>Hysteroscopic</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Myomectomy</a:t>
                      </a:r>
                      <a:endParaRPr lang="en-US" sz="1200" b="0" i="0" cap="none" spc="0" dirty="0">
                        <a:ln>
                          <a:noFill/>
                        </a:ln>
                        <a:solidFill>
                          <a:schemeClr val="tx1"/>
                        </a:solidFill>
                        <a:effectLst/>
                      </a:endParaRPr>
                    </a:p>
                  </a:txBody>
                  <a:tcPr/>
                </a:tc>
              </a:tr>
              <a:tr h="365760">
                <a:tc>
                  <a:txBody>
                    <a:bodyPr/>
                    <a:lstStyle/>
                    <a:p>
                      <a:r>
                        <a:rPr lang="en-US" sz="1200" b="0" cap="none" spc="0" dirty="0" smtClean="0">
                          <a:ln>
                            <a:noFill/>
                          </a:ln>
                          <a:solidFill>
                            <a:schemeClr val="tx1"/>
                          </a:solidFill>
                          <a:effectLst/>
                        </a:rPr>
                        <a:t>Ferrari/2000</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62</a:t>
                      </a:r>
                      <a:endParaRPr lang="en-US" sz="1200" b="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43-50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 assisted </a:t>
                      </a:r>
                      <a:r>
                        <a:rPr lang="en-US" sz="1200" b="0" i="0" cap="none" spc="0" dirty="0" err="1" smtClean="0">
                          <a:ln>
                            <a:noFill/>
                          </a:ln>
                          <a:solidFill>
                            <a:schemeClr val="tx1"/>
                          </a:solidFill>
                          <a:effectLst/>
                        </a:rPr>
                        <a:t>Vag</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Hyst</a:t>
                      </a:r>
                      <a:endParaRPr lang="en-US" sz="1200" b="0" i="0" cap="none" spc="0" baseline="0" dirty="0" smtClean="0">
                        <a:ln>
                          <a:noFill/>
                        </a:ln>
                        <a:solidFill>
                          <a:schemeClr val="tx1"/>
                        </a:solidFill>
                        <a:effectLst/>
                      </a:endParaRPr>
                    </a:p>
                    <a:p>
                      <a:r>
                        <a:rPr lang="en-US" sz="1200" b="0" i="0" cap="none" spc="0" baseline="0" dirty="0" smtClean="0">
                          <a:ln>
                            <a:noFill/>
                          </a:ln>
                          <a:solidFill>
                            <a:schemeClr val="tx1"/>
                          </a:solidFill>
                          <a:effectLst/>
                        </a:rPr>
                        <a:t>or </a:t>
                      </a:r>
                      <a:r>
                        <a:rPr lang="en-US" sz="1200" b="0" i="0" cap="none" spc="0" baseline="0" dirty="0" err="1" smtClean="0">
                          <a:ln>
                            <a:noFill/>
                          </a:ln>
                          <a:solidFill>
                            <a:schemeClr val="tx1"/>
                          </a:solidFill>
                          <a:effectLst/>
                        </a:rPr>
                        <a:t>Abd</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Hyst</a:t>
                      </a:r>
                      <a:endParaRPr lang="en-US" sz="1200" b="0" i="0" cap="none" spc="0" dirty="0">
                        <a:ln>
                          <a:noFill/>
                        </a:ln>
                        <a:solidFill>
                          <a:schemeClr val="tx1"/>
                        </a:solidFill>
                        <a:effectLst/>
                      </a:endParaRPr>
                    </a:p>
                  </a:txBody>
                  <a:tcPr/>
                </a:tc>
              </a:tr>
              <a:tr h="510540">
                <a:tc>
                  <a:txBody>
                    <a:bodyPr/>
                    <a:lstStyle/>
                    <a:p>
                      <a:r>
                        <a:rPr lang="en-US" sz="1200" b="0" i="0" cap="none" spc="0" dirty="0" err="1" smtClean="0">
                          <a:ln>
                            <a:noFill/>
                          </a:ln>
                          <a:solidFill>
                            <a:schemeClr val="tx1"/>
                          </a:solidFill>
                          <a:effectLst/>
                        </a:rPr>
                        <a:t>Levens</a:t>
                      </a:r>
                      <a:r>
                        <a:rPr lang="en-US" sz="1200" b="0" i="0" cap="none" spc="0" dirty="0" smtClean="0">
                          <a:ln>
                            <a:noFill/>
                          </a:ln>
                          <a:solidFill>
                            <a:schemeClr val="tx1"/>
                          </a:solidFill>
                          <a:effectLst/>
                        </a:rPr>
                        <a:t>/2009</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18</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No age stated</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Hyst</a:t>
                      </a:r>
                      <a:endParaRPr lang="en-US" sz="1200" b="0" i="0" cap="none" spc="0" dirty="0">
                        <a:ln>
                          <a:noFill/>
                        </a:ln>
                        <a:solidFill>
                          <a:schemeClr val="tx1"/>
                        </a:solidFill>
                        <a:effectLst/>
                      </a:endParaRPr>
                    </a:p>
                  </a:txBody>
                  <a:tcPr/>
                </a:tc>
              </a:tr>
              <a:tr h="403860">
                <a:tc>
                  <a:txBody>
                    <a:bodyPr/>
                    <a:lstStyle/>
                    <a:p>
                      <a:r>
                        <a:rPr lang="en-US" sz="1200" b="0" i="0" cap="none" spc="0" dirty="0" smtClean="0">
                          <a:ln>
                            <a:noFill/>
                          </a:ln>
                          <a:solidFill>
                            <a:schemeClr val="tx1"/>
                          </a:solidFill>
                          <a:effectLst/>
                        </a:rPr>
                        <a:t>Lim/2008</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66</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Premenopausal46.5 </a:t>
                      </a:r>
                      <a:r>
                        <a:rPr lang="en-US" sz="1200" b="0" cap="none" spc="0" dirty="0" smtClean="0">
                          <a:ln>
                            <a:noFill/>
                          </a:ln>
                          <a:solidFill>
                            <a:schemeClr val="tx1"/>
                          </a:solidFill>
                          <a:effectLst/>
                        </a:rPr>
                        <a:t>(mean)</a:t>
                      </a:r>
                      <a:endParaRPr lang="en-US" sz="1200" b="0" i="0" cap="none" spc="0" dirty="0" smtClean="0">
                        <a:ln>
                          <a:noFill/>
                        </a:ln>
                        <a:solidFill>
                          <a:schemeClr val="tx1"/>
                        </a:solidFill>
                        <a:effectLst/>
                      </a:endParaRPr>
                    </a:p>
                    <a:p>
                      <a:r>
                        <a:rPr lang="en-US" sz="1200" b="0" i="0" cap="none" spc="0" dirty="0" smtClean="0">
                          <a:ln>
                            <a:noFill/>
                          </a:ln>
                          <a:solidFill>
                            <a:schemeClr val="tx1"/>
                          </a:solidFill>
                          <a:effectLst/>
                        </a:rPr>
                        <a:t>43.6 </a:t>
                      </a:r>
                      <a:r>
                        <a:rPr lang="en-US" sz="1200" b="0" cap="none" spc="0" dirty="0" smtClean="0">
                          <a:ln>
                            <a:noFill/>
                          </a:ln>
                          <a:solidFill>
                            <a:schemeClr val="tx1"/>
                          </a:solidFill>
                          <a:effectLst/>
                        </a:rPr>
                        <a:t>(mean)</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Hyst</a:t>
                      </a:r>
                      <a:endParaRPr lang="en-US" sz="1200" b="0" i="0" cap="none" spc="0" dirty="0">
                        <a:ln>
                          <a:noFill/>
                        </a:ln>
                        <a:solidFill>
                          <a:schemeClr val="tx1"/>
                        </a:solidFill>
                        <a:effectLst/>
                      </a:endParaRPr>
                    </a:p>
                  </a:txBody>
                  <a:tcPr/>
                </a:tc>
              </a:tr>
              <a:tr h="426720">
                <a:tc>
                  <a:txBody>
                    <a:bodyPr/>
                    <a:lstStyle/>
                    <a:p>
                      <a:r>
                        <a:rPr lang="en-US" sz="1200" b="0" i="0" cap="none" spc="0" dirty="0" err="1" smtClean="0">
                          <a:ln>
                            <a:noFill/>
                          </a:ln>
                          <a:solidFill>
                            <a:schemeClr val="tx1"/>
                          </a:solidFill>
                          <a:effectLst/>
                        </a:rPr>
                        <a:t>Litta</a:t>
                      </a:r>
                      <a:r>
                        <a:rPr lang="en-US" sz="1200" b="0" i="0" cap="none" spc="0" dirty="0" smtClean="0">
                          <a:ln>
                            <a:noFill/>
                          </a:ln>
                          <a:solidFill>
                            <a:schemeClr val="tx1"/>
                          </a:solidFill>
                          <a:effectLst/>
                        </a:rPr>
                        <a:t>/2010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160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Premenopausal37.34 </a:t>
                      </a:r>
                      <a:r>
                        <a:rPr lang="en-US" sz="1200" b="0" cap="none" spc="0" dirty="0" smtClean="0">
                          <a:ln>
                            <a:noFill/>
                          </a:ln>
                          <a:solidFill>
                            <a:schemeClr val="tx1"/>
                          </a:solidFill>
                          <a:effectLst/>
                        </a:rPr>
                        <a:t>(mean)</a:t>
                      </a:r>
                      <a:endParaRPr lang="en-US" sz="1200" b="0" i="0" cap="none" spc="0" dirty="0" smtClean="0">
                        <a:ln>
                          <a:noFill/>
                        </a:ln>
                        <a:solidFill>
                          <a:schemeClr val="tx1"/>
                        </a:solidFill>
                        <a:effectLst/>
                      </a:endParaRPr>
                    </a:p>
                    <a:p>
                      <a:r>
                        <a:rPr lang="en-US" sz="1200" b="0" i="0" cap="none" spc="0" dirty="0" smtClean="0">
                          <a:ln>
                            <a:noFill/>
                          </a:ln>
                          <a:solidFill>
                            <a:schemeClr val="tx1"/>
                          </a:solidFill>
                          <a:effectLst/>
                        </a:rPr>
                        <a:t>38.11 </a:t>
                      </a:r>
                      <a:r>
                        <a:rPr lang="en-US" sz="1200" b="0" cap="none" spc="0" dirty="0" smtClean="0">
                          <a:ln>
                            <a:noFill/>
                          </a:ln>
                          <a:solidFill>
                            <a:schemeClr val="tx1"/>
                          </a:solidFill>
                          <a:effectLst/>
                        </a:rPr>
                        <a:t>(mean)</a:t>
                      </a:r>
                      <a:endParaRPr lang="en-US" sz="1200" b="0" i="0" cap="none" spc="0" dirty="0" smtClean="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304800">
                <a:tc>
                  <a:txBody>
                    <a:bodyPr/>
                    <a:lstStyle/>
                    <a:p>
                      <a:r>
                        <a:rPr lang="en-US" sz="1200" b="0" i="0" cap="none" spc="0" dirty="0" err="1" smtClean="0">
                          <a:ln>
                            <a:noFill/>
                          </a:ln>
                          <a:solidFill>
                            <a:schemeClr val="tx1"/>
                          </a:solidFill>
                          <a:effectLst/>
                        </a:rPr>
                        <a:t>Mais</a:t>
                      </a:r>
                      <a:r>
                        <a:rPr lang="en-US" sz="1200" b="0" i="0" cap="none" spc="0" dirty="0" smtClean="0">
                          <a:ln>
                            <a:noFill/>
                          </a:ln>
                          <a:solidFill>
                            <a:schemeClr val="tx1"/>
                          </a:solidFill>
                          <a:effectLst/>
                        </a:rPr>
                        <a:t>/1996</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40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Premenopausal22- 44 </a:t>
                      </a: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 or </a:t>
                      </a:r>
                      <a:r>
                        <a:rPr lang="en-US" sz="1200" b="0" i="0" cap="none" spc="0" dirty="0" err="1" smtClean="0">
                          <a:ln>
                            <a:noFill/>
                          </a:ln>
                          <a:solidFill>
                            <a:schemeClr val="tx1"/>
                          </a:solidFill>
                          <a:effectLst/>
                        </a:rPr>
                        <a:t>Abd</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510540">
                <a:tc>
                  <a:txBody>
                    <a:bodyPr/>
                    <a:lstStyle/>
                    <a:p>
                      <a:r>
                        <a:rPr lang="en-US" sz="1200" b="0" i="0" cap="none" spc="0" dirty="0" smtClean="0">
                          <a:ln>
                            <a:noFill/>
                          </a:ln>
                          <a:solidFill>
                            <a:schemeClr val="tx1"/>
                          </a:solidFill>
                          <a:effectLst/>
                        </a:rPr>
                        <a:t>Marana/1999</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90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35-54 </a:t>
                      </a: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a:t>
                      </a:r>
                      <a:r>
                        <a:rPr lang="en-US" sz="1200" b="0" i="0" cap="none" spc="0" baseline="0" dirty="0" smtClean="0">
                          <a:ln>
                            <a:noFill/>
                          </a:ln>
                          <a:solidFill>
                            <a:schemeClr val="tx1"/>
                          </a:solidFill>
                          <a:effectLst/>
                        </a:rPr>
                        <a:t> assisted  </a:t>
                      </a:r>
                      <a:r>
                        <a:rPr lang="en-US" sz="1200" b="0" i="0" cap="none" spc="0" baseline="0" dirty="0" err="1" smtClean="0">
                          <a:ln>
                            <a:noFill/>
                          </a:ln>
                          <a:solidFill>
                            <a:schemeClr val="tx1"/>
                          </a:solidFill>
                          <a:effectLst/>
                        </a:rPr>
                        <a:t>Vag</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Hyst</a:t>
                      </a:r>
                      <a:r>
                        <a:rPr lang="en-US" sz="1200" b="0" i="0" cap="none" spc="0" baseline="0" dirty="0" smtClean="0">
                          <a:ln>
                            <a:noFill/>
                          </a:ln>
                          <a:solidFill>
                            <a:schemeClr val="tx1"/>
                          </a:solidFill>
                          <a:effectLst/>
                        </a:rPr>
                        <a:t> or </a:t>
                      </a:r>
                      <a:r>
                        <a:rPr lang="en-US" sz="1200" b="0" i="0" cap="none" spc="0" baseline="0" dirty="0" err="1" smtClean="0">
                          <a:ln>
                            <a:noFill/>
                          </a:ln>
                          <a:solidFill>
                            <a:schemeClr val="tx1"/>
                          </a:solidFill>
                          <a:effectLst/>
                        </a:rPr>
                        <a:t>Vag</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Hyst</a:t>
                      </a:r>
                      <a:r>
                        <a:rPr lang="en-US" sz="1200" b="0" i="0" cap="none" spc="0" baseline="0" dirty="0" smtClean="0">
                          <a:ln>
                            <a:noFill/>
                          </a:ln>
                          <a:solidFill>
                            <a:schemeClr val="tx1"/>
                          </a:solidFill>
                          <a:effectLst/>
                        </a:rPr>
                        <a:t> or </a:t>
                      </a:r>
                      <a:r>
                        <a:rPr lang="en-US" sz="1200" b="0" i="0" cap="none" spc="0" baseline="0" dirty="0" err="1" smtClean="0">
                          <a:ln>
                            <a:noFill/>
                          </a:ln>
                          <a:solidFill>
                            <a:schemeClr val="tx1"/>
                          </a:solidFill>
                          <a:effectLst/>
                        </a:rPr>
                        <a:t>Abd</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Hyst</a:t>
                      </a:r>
                      <a:endParaRPr lang="en-US" sz="1200" b="0" i="0" cap="none" spc="0" dirty="0">
                        <a:ln>
                          <a:noFill/>
                        </a:ln>
                        <a:solidFill>
                          <a:schemeClr val="tx1"/>
                        </a:solidFill>
                        <a:effectLst/>
                      </a:endParaRPr>
                    </a:p>
                  </a:txBody>
                  <a:tcPr/>
                </a:tc>
              </a:tr>
              <a:tr h="510540">
                <a:tc>
                  <a:txBody>
                    <a:bodyPr/>
                    <a:lstStyle/>
                    <a:p>
                      <a:r>
                        <a:rPr lang="en-US" sz="1200" b="0" i="0" cap="none" spc="0" dirty="0" err="1" smtClean="0">
                          <a:ln>
                            <a:noFill/>
                          </a:ln>
                          <a:solidFill>
                            <a:schemeClr val="tx1"/>
                          </a:solidFill>
                          <a:effectLst/>
                        </a:rPr>
                        <a:t>Miskry</a:t>
                      </a:r>
                      <a:r>
                        <a:rPr lang="en-US" sz="1200" b="0" i="0" cap="none" spc="0" dirty="0" smtClean="0">
                          <a:ln>
                            <a:noFill/>
                          </a:ln>
                          <a:solidFill>
                            <a:schemeClr val="tx1"/>
                          </a:solidFill>
                          <a:effectLst/>
                        </a:rPr>
                        <a:t>/2003</a:t>
                      </a:r>
                    </a:p>
                  </a:txBody>
                  <a:tcPr/>
                </a:tc>
                <a:tc>
                  <a:txBody>
                    <a:bodyPr/>
                    <a:lstStyle/>
                    <a:p>
                      <a:r>
                        <a:rPr lang="en-US" sz="1200" b="0" i="0" cap="none" spc="0" dirty="0" smtClean="0">
                          <a:ln>
                            <a:noFill/>
                          </a:ln>
                          <a:solidFill>
                            <a:schemeClr val="tx1"/>
                          </a:solidFill>
                          <a:effectLst/>
                        </a:rPr>
                        <a:t>36</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30-52</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Abd</a:t>
                      </a:r>
                      <a:r>
                        <a:rPr lang="en-US" sz="1200" b="0" i="0" cap="none" spc="0" dirty="0" smtClean="0">
                          <a:ln>
                            <a:noFill/>
                          </a:ln>
                          <a:solidFill>
                            <a:schemeClr val="tx1"/>
                          </a:solidFill>
                          <a:effectLst/>
                        </a:rPr>
                        <a:t> or </a:t>
                      </a:r>
                      <a:r>
                        <a:rPr lang="en-US" sz="1200" b="0" i="0" cap="none" spc="0" dirty="0" err="1" smtClean="0">
                          <a:ln>
                            <a:noFill/>
                          </a:ln>
                          <a:solidFill>
                            <a:schemeClr val="tx1"/>
                          </a:solidFill>
                          <a:effectLst/>
                        </a:rPr>
                        <a:t>Vag</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Hyst</a:t>
                      </a:r>
                      <a:endParaRPr lang="en-US" sz="1200" b="0" i="0" cap="none" spc="0" dirty="0">
                        <a:ln>
                          <a:noFill/>
                        </a:ln>
                        <a:solidFill>
                          <a:schemeClr val="tx1"/>
                        </a:solidFill>
                        <a:effectLst/>
                      </a:endParaRPr>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525963"/>
          </a:xfrm>
        </p:spPr>
        <p:txBody>
          <a:bodyPr>
            <a:normAutofit/>
          </a:bodyPr>
          <a:lstStyle/>
          <a:p>
            <a:pPr>
              <a:buNone/>
            </a:pPr>
            <a:r>
              <a:rPr lang="en-US" sz="1600" dirty="0" smtClean="0"/>
              <a:t>Table Key:</a:t>
            </a:r>
          </a:p>
          <a:p>
            <a:pPr>
              <a:buNone/>
            </a:pPr>
            <a:r>
              <a:rPr lang="en-US" sz="1600" dirty="0" smtClean="0"/>
              <a:t>	</a:t>
            </a:r>
            <a:r>
              <a:rPr lang="en-US" sz="1600" dirty="0" err="1" smtClean="0"/>
              <a:t>Hyst</a:t>
            </a:r>
            <a:r>
              <a:rPr lang="en-US" sz="1600" dirty="0" smtClean="0"/>
              <a:t>  = Hysterectomy</a:t>
            </a:r>
          </a:p>
          <a:p>
            <a:pPr>
              <a:buNone/>
            </a:pPr>
            <a:r>
              <a:rPr lang="en-US" sz="1600" dirty="0" smtClean="0"/>
              <a:t>	</a:t>
            </a:r>
            <a:r>
              <a:rPr lang="en-US" sz="1600" dirty="0" err="1" smtClean="0"/>
              <a:t>Abd</a:t>
            </a:r>
            <a:r>
              <a:rPr lang="en-US" sz="1600" dirty="0" smtClean="0"/>
              <a:t> = Abdominal</a:t>
            </a:r>
          </a:p>
          <a:p>
            <a:pPr>
              <a:buNone/>
            </a:pPr>
            <a:r>
              <a:rPr lang="en-US" sz="1600" dirty="0" smtClean="0"/>
              <a:t>	Lap = Laparoscopic</a:t>
            </a:r>
          </a:p>
          <a:p>
            <a:pPr>
              <a:buNone/>
            </a:pPr>
            <a:r>
              <a:rPr lang="en-US" sz="1600" dirty="0" smtClean="0"/>
              <a:t>	Mini-lap = Mini-laparoscopic</a:t>
            </a:r>
          </a:p>
          <a:p>
            <a:pPr>
              <a:buNone/>
            </a:pPr>
            <a:r>
              <a:rPr lang="en-US" sz="1600" dirty="0" smtClean="0"/>
              <a:t>	</a:t>
            </a:r>
            <a:r>
              <a:rPr lang="en-US" sz="1600" dirty="0" err="1" smtClean="0"/>
              <a:t>Vag</a:t>
            </a:r>
            <a:r>
              <a:rPr lang="en-US" sz="1600" dirty="0" smtClean="0"/>
              <a:t> = Vaginal</a:t>
            </a:r>
          </a:p>
          <a:p>
            <a:pPr>
              <a:buNone/>
            </a:pPr>
            <a:r>
              <a:rPr lang="en-US" sz="1600" dirty="0" smtClean="0"/>
              <a:t>	* = </a:t>
            </a:r>
            <a:r>
              <a:rPr lang="en-US" sz="1600" dirty="0" err="1" smtClean="0"/>
              <a:t>Leiomyomsarcoma</a:t>
            </a:r>
            <a:r>
              <a:rPr lang="en-US" sz="1600" dirty="0" smtClean="0"/>
              <a:t> cases</a:t>
            </a:r>
          </a:p>
          <a:p>
            <a:pPr>
              <a:buNone/>
            </a:pPr>
            <a:r>
              <a:rPr lang="en-US" sz="1600" dirty="0" smtClean="0"/>
              <a:t>	∞ = Papers included in FDA analysis</a:t>
            </a:r>
          </a:p>
          <a:p>
            <a:pPr>
              <a:buNone/>
            </a:pPr>
            <a:r>
              <a:rPr lang="en-US" sz="1600" dirty="0" smtClean="0"/>
              <a:t>	ⱡ = LMS that are misclassified per WHO criteria</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4.9</a:t>
            </a:r>
            <a:endParaRPr lang="en-US" dirty="0"/>
          </a:p>
        </p:txBody>
      </p:sp>
      <p:graphicFrame>
        <p:nvGraphicFramePr>
          <p:cNvPr id="4" name="Table 3"/>
          <p:cNvGraphicFramePr>
            <a:graphicFrameLocks noGrp="1"/>
          </p:cNvGraphicFramePr>
          <p:nvPr/>
        </p:nvGraphicFramePr>
        <p:xfrm>
          <a:off x="457200" y="152400"/>
          <a:ext cx="8020551" cy="5280660"/>
        </p:xfrm>
        <a:graphic>
          <a:graphicData uri="http://schemas.openxmlformats.org/drawingml/2006/table">
            <a:tbl>
              <a:tblPr firstRow="1" bandRow="1">
                <a:tableStyleId>{5C22544A-7EE6-4342-B048-85BDC9FD1C3A}</a:tableStyleId>
              </a:tblPr>
              <a:tblGrid>
                <a:gridCol w="1295400"/>
                <a:gridCol w="1143000"/>
                <a:gridCol w="1371600"/>
                <a:gridCol w="609600"/>
                <a:gridCol w="914400"/>
                <a:gridCol w="1143000"/>
                <a:gridCol w="1543551"/>
              </a:tblGrid>
              <a:tr h="510540">
                <a:tc>
                  <a:txBody>
                    <a:bodyPr/>
                    <a:lstStyle/>
                    <a:p>
                      <a:r>
                        <a:rPr lang="en-US" sz="1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Author/Yr</a:t>
                      </a:r>
                      <a:endParaRPr lang="en-US" sz="1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a:t>
                      </a:r>
                      <a:r>
                        <a:rPr lang="en-US" b="0" cap="none" spc="0" baseline="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in years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pPr algn="ctr"/>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 at 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Indication</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Surgery</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r>
              <a:tr h="510540">
                <a:tc>
                  <a:txBody>
                    <a:bodyPr/>
                    <a:lstStyle/>
                    <a:p>
                      <a:r>
                        <a:rPr lang="en-US" sz="1200" b="0" i="0" dirty="0" err="1" smtClean="0"/>
                        <a:t>Palomba</a:t>
                      </a:r>
                      <a:r>
                        <a:rPr lang="en-US" sz="1200" b="0" i="0" dirty="0" smtClean="0"/>
                        <a:t>/2005</a:t>
                      </a:r>
                      <a:endParaRPr lang="en-US" sz="1200" b="0" i="0" dirty="0"/>
                    </a:p>
                  </a:txBody>
                  <a:tcPr/>
                </a:tc>
                <a:tc>
                  <a:txBody>
                    <a:bodyPr/>
                    <a:lstStyle/>
                    <a:p>
                      <a:r>
                        <a:rPr lang="en-US" sz="1200" b="0" i="0" dirty="0" smtClean="0"/>
                        <a:t>40</a:t>
                      </a:r>
                      <a:endParaRPr lang="en-US" sz="1200" b="0" i="0" dirty="0"/>
                    </a:p>
                  </a:txBody>
                  <a:tcPr/>
                </a:tc>
                <a:tc>
                  <a:txBody>
                    <a:bodyPr/>
                    <a:lstStyle/>
                    <a:p>
                      <a:r>
                        <a:rPr lang="en-US" sz="1200" b="0" i="0" dirty="0" smtClean="0"/>
                        <a:t>Postmenopausal</a:t>
                      </a:r>
                    </a:p>
                    <a:p>
                      <a:r>
                        <a:rPr lang="en-US" sz="1200" b="0" i="0" dirty="0" smtClean="0"/>
                        <a:t>53.4 </a:t>
                      </a:r>
                      <a:r>
                        <a:rPr lang="en-US" sz="1200" b="0" cap="none" spc="0" dirty="0" smtClean="0">
                          <a:ln>
                            <a:noFill/>
                          </a:ln>
                          <a:solidFill>
                            <a:schemeClr val="tx1"/>
                          </a:solidFill>
                          <a:effectLst/>
                        </a:rPr>
                        <a:t>(mean)</a:t>
                      </a:r>
                      <a:endParaRPr lang="en-US" sz="1200" b="0" i="0" dirty="0" smtClean="0"/>
                    </a:p>
                    <a:p>
                      <a:r>
                        <a:rPr lang="en-US" sz="1200" b="0" i="0" dirty="0" smtClean="0"/>
                        <a:t>52.2 </a:t>
                      </a:r>
                      <a:r>
                        <a:rPr lang="en-US" sz="1200" b="0" cap="none" spc="0" dirty="0" smtClean="0">
                          <a:ln>
                            <a:noFill/>
                          </a:ln>
                          <a:solidFill>
                            <a:schemeClr val="tx1"/>
                          </a:solidFill>
                          <a:effectLst/>
                        </a:rPr>
                        <a:t>(mean)</a:t>
                      </a:r>
                      <a:endParaRPr lang="en-US" sz="1200" b="0" i="0" dirty="0" smtClean="0"/>
                    </a:p>
                  </a:txBody>
                  <a:tcPr/>
                </a:tc>
                <a:tc>
                  <a:txBody>
                    <a:bodyPr/>
                    <a:lstStyle/>
                    <a:p>
                      <a:r>
                        <a:rPr lang="en-US" sz="1200" b="0" i="0" dirty="0" smtClean="0"/>
                        <a:t>0</a:t>
                      </a:r>
                      <a:endParaRPr lang="en-US" sz="1200" b="0" i="0" dirty="0"/>
                    </a:p>
                  </a:txBody>
                  <a:tcPr/>
                </a:tc>
                <a:tc>
                  <a:txBody>
                    <a:bodyPr/>
                    <a:lstStyle/>
                    <a:p>
                      <a:r>
                        <a:rPr lang="en-US" sz="1200" b="0" i="0" dirty="0" smtClean="0"/>
                        <a:t>NA</a:t>
                      </a:r>
                      <a:endParaRPr lang="en-US" sz="1200" b="0" i="0" dirty="0"/>
                    </a:p>
                  </a:txBody>
                  <a:tcPr/>
                </a:tc>
                <a:tc>
                  <a:txBody>
                    <a:bodyPr/>
                    <a:lstStyle/>
                    <a:p>
                      <a:r>
                        <a:rPr lang="en-US" sz="1200" b="0" i="0" dirty="0" smtClean="0"/>
                        <a:t>Fibroids</a:t>
                      </a:r>
                      <a:endParaRPr lang="en-US" sz="1200" b="0" i="0" dirty="0"/>
                    </a:p>
                  </a:txBody>
                  <a:tcPr/>
                </a:tc>
                <a:tc>
                  <a:txBody>
                    <a:bodyPr/>
                    <a:lstStyle/>
                    <a:p>
                      <a:r>
                        <a:rPr lang="en-US" sz="1200" b="0" i="0" dirty="0" smtClean="0"/>
                        <a:t>Gynecologic surgery including </a:t>
                      </a:r>
                      <a:r>
                        <a:rPr lang="en-US" sz="1200" b="0" i="0" dirty="0" err="1" smtClean="0"/>
                        <a:t>Hyst</a:t>
                      </a:r>
                      <a:endParaRPr lang="en-US" sz="1200" b="0" i="0" dirty="0"/>
                    </a:p>
                  </a:txBody>
                  <a:tcPr/>
                </a:tc>
              </a:tr>
              <a:tr h="510540">
                <a:tc>
                  <a:txBody>
                    <a:bodyPr/>
                    <a:lstStyle/>
                    <a:p>
                      <a:r>
                        <a:rPr lang="en-US" sz="1200" b="0" i="0" dirty="0" err="1" smtClean="0"/>
                        <a:t>Palomba</a:t>
                      </a:r>
                      <a:r>
                        <a:rPr lang="en-US" sz="1200" b="0" i="0" dirty="0" smtClean="0"/>
                        <a:t>/2007</a:t>
                      </a:r>
                      <a:endParaRPr lang="en-US" sz="1200" b="0" i="0" dirty="0"/>
                    </a:p>
                  </a:txBody>
                  <a:tcPr/>
                </a:tc>
                <a:tc>
                  <a:txBody>
                    <a:bodyPr/>
                    <a:lstStyle/>
                    <a:p>
                      <a:r>
                        <a:rPr lang="en-US" sz="1200" b="0" i="0" dirty="0" smtClean="0"/>
                        <a:t>136</a:t>
                      </a:r>
                      <a:endParaRPr lang="en-US" sz="1200" b="0" i="0" dirty="0"/>
                    </a:p>
                  </a:txBody>
                  <a:tcPr/>
                </a:tc>
                <a:tc>
                  <a:txBody>
                    <a:bodyPr/>
                    <a:lstStyle/>
                    <a:p>
                      <a:r>
                        <a:rPr lang="en-US" sz="1200" b="0" i="0" dirty="0" smtClean="0"/>
                        <a:t>21-38 </a:t>
                      </a:r>
                    </a:p>
                    <a:p>
                      <a:endParaRPr lang="en-US" sz="1200" b="0" i="0" dirty="0"/>
                    </a:p>
                  </a:txBody>
                  <a:tcPr/>
                </a:tc>
                <a:tc>
                  <a:txBody>
                    <a:bodyPr/>
                    <a:lstStyle/>
                    <a:p>
                      <a:r>
                        <a:rPr lang="en-US" sz="1200" b="0" i="0" dirty="0" smtClean="0"/>
                        <a:t>0</a:t>
                      </a:r>
                      <a:endParaRPr lang="en-US" sz="1200" b="0" i="0" dirty="0"/>
                    </a:p>
                  </a:txBody>
                  <a:tcPr/>
                </a:tc>
                <a:tc>
                  <a:txBody>
                    <a:bodyPr/>
                    <a:lstStyle/>
                    <a:p>
                      <a:r>
                        <a:rPr lang="en-US" sz="1200" b="0" i="0" dirty="0" smtClean="0"/>
                        <a:t>NA</a:t>
                      </a:r>
                      <a:endParaRPr lang="en-US" sz="1200" b="0" i="0" dirty="0"/>
                    </a:p>
                  </a:txBody>
                  <a:tcPr/>
                </a:tc>
                <a:tc>
                  <a:txBody>
                    <a:bodyPr/>
                    <a:lstStyle/>
                    <a:p>
                      <a:r>
                        <a:rPr lang="en-US" sz="1200" b="0" i="0" dirty="0" smtClean="0"/>
                        <a:t>Fibroids</a:t>
                      </a:r>
                      <a:endParaRPr lang="en-US" sz="1200" b="0" i="0" dirty="0"/>
                    </a:p>
                  </a:txBody>
                  <a:tcPr/>
                </a:tc>
                <a:tc>
                  <a:txBody>
                    <a:bodyPr/>
                    <a:lstStyle/>
                    <a:p>
                      <a:r>
                        <a:rPr lang="en-US" sz="1200" b="0" i="0" dirty="0" smtClean="0"/>
                        <a:t>Lap</a:t>
                      </a:r>
                      <a:r>
                        <a:rPr lang="en-US" sz="1200" b="0" i="0" baseline="0" dirty="0" smtClean="0"/>
                        <a:t> or Lap assisted Mini-lap </a:t>
                      </a:r>
                      <a:r>
                        <a:rPr lang="en-US" sz="1200" b="0" i="0" baseline="0" dirty="0" err="1" smtClean="0"/>
                        <a:t>Myomectomy</a:t>
                      </a:r>
                      <a:endParaRPr lang="en-US" sz="1200" b="0" i="0" dirty="0"/>
                    </a:p>
                  </a:txBody>
                  <a:tcPr/>
                </a:tc>
              </a:tr>
              <a:tr h="510540">
                <a:tc>
                  <a:txBody>
                    <a:bodyPr/>
                    <a:lstStyle/>
                    <a:p>
                      <a:r>
                        <a:rPr lang="en-US" sz="1100" dirty="0" smtClean="0"/>
                        <a:t>Rein/1990</a:t>
                      </a:r>
                      <a:endParaRPr lang="en-US" sz="1100" dirty="0"/>
                    </a:p>
                  </a:txBody>
                  <a:tcPr/>
                </a:tc>
                <a:tc>
                  <a:txBody>
                    <a:bodyPr/>
                    <a:lstStyle/>
                    <a:p>
                      <a:r>
                        <a:rPr lang="en-US" sz="1100" dirty="0" smtClean="0"/>
                        <a:t>20</a:t>
                      </a:r>
                      <a:endParaRPr lang="en-US" sz="1100" dirty="0"/>
                    </a:p>
                  </a:txBody>
                  <a:tcPr/>
                </a:tc>
                <a:tc>
                  <a:txBody>
                    <a:bodyPr/>
                    <a:lstStyle/>
                    <a:p>
                      <a:r>
                        <a:rPr lang="en-US" sz="1100" dirty="0" smtClean="0"/>
                        <a:t>Premenopausal</a:t>
                      </a:r>
                      <a:endParaRPr lang="en-US" sz="1100" dirty="0"/>
                    </a:p>
                  </a:txBody>
                  <a:tcPr/>
                </a:tc>
                <a:tc>
                  <a:txBody>
                    <a:bodyPr/>
                    <a:lstStyle/>
                    <a:p>
                      <a:r>
                        <a:rPr lang="en-US" sz="1100" dirty="0" smtClean="0"/>
                        <a:t>0</a:t>
                      </a:r>
                      <a:endParaRPr lang="en-US" sz="1100" dirty="0"/>
                    </a:p>
                  </a:txBody>
                  <a:tcPr/>
                </a:tc>
                <a:tc>
                  <a:txBody>
                    <a:bodyPr/>
                    <a:lstStyle/>
                    <a:p>
                      <a:r>
                        <a:rPr lang="en-US" sz="1100" dirty="0" smtClean="0"/>
                        <a:t>NA</a:t>
                      </a:r>
                      <a:endParaRPr lang="en-US" sz="1100" dirty="0"/>
                    </a:p>
                  </a:txBody>
                  <a:tcPr/>
                </a:tc>
                <a:tc>
                  <a:txBody>
                    <a:bodyPr/>
                    <a:lstStyle/>
                    <a:p>
                      <a:r>
                        <a:rPr lang="en-US" sz="1100" dirty="0" smtClean="0"/>
                        <a:t>Fibroids</a:t>
                      </a:r>
                      <a:endParaRPr lang="en-US" sz="1100" dirty="0"/>
                    </a:p>
                  </a:txBody>
                  <a:tcPr/>
                </a:tc>
                <a:tc>
                  <a:txBody>
                    <a:bodyPr/>
                    <a:lstStyle/>
                    <a:p>
                      <a:r>
                        <a:rPr lang="en-US" sz="1100" dirty="0" err="1" smtClean="0"/>
                        <a:t>Abd</a:t>
                      </a:r>
                      <a:r>
                        <a:rPr lang="en-US" sz="1100" dirty="0" smtClean="0"/>
                        <a:t> </a:t>
                      </a:r>
                      <a:r>
                        <a:rPr lang="en-US" sz="1100" dirty="0" err="1" smtClean="0"/>
                        <a:t>Myomectomy</a:t>
                      </a:r>
                      <a:endParaRPr lang="en-US" sz="1100" dirty="0"/>
                    </a:p>
                  </a:txBody>
                  <a:tcPr/>
                </a:tc>
              </a:tr>
              <a:tr h="510540">
                <a:tc>
                  <a:txBody>
                    <a:bodyPr/>
                    <a:lstStyle/>
                    <a:p>
                      <a:r>
                        <a:rPr lang="en-US" sz="1100" b="0" cap="none" spc="0" dirty="0" smtClean="0">
                          <a:ln>
                            <a:noFill/>
                          </a:ln>
                          <a:solidFill>
                            <a:schemeClr val="tx1"/>
                          </a:solidFill>
                          <a:effectLst/>
                        </a:rPr>
                        <a:t>Rutgers/1995</a:t>
                      </a:r>
                      <a:endParaRPr lang="en-US" sz="1100" b="0" cap="none" spc="0" dirty="0">
                        <a:ln>
                          <a:noFill/>
                        </a:ln>
                        <a:solidFill>
                          <a:schemeClr val="tx1"/>
                        </a:solidFill>
                        <a:effectLst/>
                      </a:endParaRPr>
                    </a:p>
                  </a:txBody>
                  <a:tcPr/>
                </a:tc>
                <a:tc>
                  <a:txBody>
                    <a:bodyPr/>
                    <a:lstStyle/>
                    <a:p>
                      <a:r>
                        <a:rPr lang="en-US" sz="1100" b="0" cap="none" spc="0" dirty="0" smtClean="0">
                          <a:ln>
                            <a:noFill/>
                          </a:ln>
                          <a:solidFill>
                            <a:schemeClr val="tx1"/>
                          </a:solidFill>
                          <a:effectLst/>
                        </a:rPr>
                        <a:t>22</a:t>
                      </a:r>
                      <a:endParaRPr lang="en-US" sz="1100" b="0" cap="none" spc="0" dirty="0">
                        <a:ln>
                          <a:noFill/>
                        </a:ln>
                        <a:solidFill>
                          <a:schemeClr val="tx1"/>
                        </a:solidFill>
                        <a:effectLst/>
                      </a:endParaRPr>
                    </a:p>
                  </a:txBody>
                  <a:tcPr/>
                </a:tc>
                <a:tc>
                  <a:txBody>
                    <a:bodyPr/>
                    <a:lstStyle/>
                    <a:p>
                      <a:r>
                        <a:rPr lang="en-US" sz="1100" b="0" cap="none" spc="0" dirty="0" smtClean="0">
                          <a:ln>
                            <a:noFill/>
                          </a:ln>
                          <a:solidFill>
                            <a:schemeClr val="tx1"/>
                          </a:solidFill>
                          <a:effectLst/>
                        </a:rPr>
                        <a:t>38 (mean)</a:t>
                      </a:r>
                    </a:p>
                    <a:p>
                      <a:r>
                        <a:rPr lang="en-US" sz="1100" b="0" cap="none" spc="0" dirty="0" smtClean="0">
                          <a:ln>
                            <a:noFill/>
                          </a:ln>
                          <a:solidFill>
                            <a:schemeClr val="tx1"/>
                          </a:solidFill>
                          <a:effectLst/>
                        </a:rPr>
                        <a:t>39 (mean)</a:t>
                      </a:r>
                    </a:p>
                    <a:p>
                      <a:endParaRPr lang="en-US" sz="1100" b="0" cap="none" spc="0" dirty="0">
                        <a:ln>
                          <a:noFill/>
                        </a:ln>
                        <a:solidFill>
                          <a:schemeClr val="tx1"/>
                        </a:solidFill>
                        <a:effectLst/>
                      </a:endParaRPr>
                    </a:p>
                  </a:txBody>
                  <a:tcPr/>
                </a:tc>
                <a:tc>
                  <a:txBody>
                    <a:bodyPr/>
                    <a:lstStyle/>
                    <a:p>
                      <a:r>
                        <a:rPr lang="en-US" sz="1100" b="0" cap="none" spc="0" dirty="0" smtClean="0">
                          <a:ln>
                            <a:noFill/>
                          </a:ln>
                          <a:solidFill>
                            <a:schemeClr val="tx1"/>
                          </a:solidFill>
                          <a:effectLst/>
                        </a:rPr>
                        <a:t>0</a:t>
                      </a:r>
                      <a:endParaRPr lang="en-US" sz="1100" b="0" cap="none" spc="0" dirty="0">
                        <a:ln>
                          <a:noFill/>
                        </a:ln>
                        <a:solidFill>
                          <a:schemeClr val="tx1"/>
                        </a:solidFill>
                        <a:effectLst/>
                      </a:endParaRPr>
                    </a:p>
                  </a:txBody>
                  <a:tcPr/>
                </a:tc>
                <a:tc>
                  <a:txBody>
                    <a:bodyPr/>
                    <a:lstStyle/>
                    <a:p>
                      <a:r>
                        <a:rPr lang="en-US" sz="1100" b="0" cap="none" spc="0" dirty="0" smtClean="0">
                          <a:ln>
                            <a:noFill/>
                          </a:ln>
                          <a:solidFill>
                            <a:schemeClr val="tx1"/>
                          </a:solidFill>
                          <a:effectLst/>
                        </a:rPr>
                        <a:t>NA</a:t>
                      </a:r>
                      <a:endParaRPr lang="en-US" sz="1100" b="0" cap="none" spc="0" dirty="0">
                        <a:ln>
                          <a:noFill/>
                        </a:ln>
                        <a:solidFill>
                          <a:schemeClr val="tx1"/>
                        </a:solidFill>
                        <a:effectLst/>
                      </a:endParaRPr>
                    </a:p>
                  </a:txBody>
                  <a:tcPr/>
                </a:tc>
                <a:tc>
                  <a:txBody>
                    <a:bodyPr/>
                    <a:lstStyle/>
                    <a:p>
                      <a:r>
                        <a:rPr lang="en-US" sz="1100" b="0" cap="none" spc="0" dirty="0" smtClean="0">
                          <a:ln>
                            <a:noFill/>
                          </a:ln>
                          <a:solidFill>
                            <a:schemeClr val="tx1"/>
                          </a:solidFill>
                          <a:effectLst/>
                        </a:rPr>
                        <a:t>Fibroids</a:t>
                      </a:r>
                      <a:endParaRPr lang="en-US" sz="1100" b="0" cap="none" spc="0" dirty="0">
                        <a:ln>
                          <a:noFill/>
                        </a:ln>
                        <a:solidFill>
                          <a:schemeClr val="tx1"/>
                        </a:solidFill>
                        <a:effectLst/>
                      </a:endParaRPr>
                    </a:p>
                  </a:txBody>
                  <a:tcPr/>
                </a:tc>
                <a:tc>
                  <a:txBody>
                    <a:bodyPr/>
                    <a:lstStyle/>
                    <a:p>
                      <a:r>
                        <a:rPr lang="en-US" sz="1100" b="0" cap="none" spc="0" dirty="0" err="1" smtClean="0">
                          <a:ln>
                            <a:noFill/>
                          </a:ln>
                          <a:solidFill>
                            <a:schemeClr val="tx1"/>
                          </a:solidFill>
                          <a:effectLst/>
                        </a:rPr>
                        <a:t>Myomectomy</a:t>
                      </a:r>
                      <a:endParaRPr lang="en-US" sz="1100" b="0" cap="none" spc="0" dirty="0">
                        <a:ln>
                          <a:noFill/>
                        </a:ln>
                        <a:solidFill>
                          <a:schemeClr val="tx1"/>
                        </a:solidFill>
                        <a:effectLst/>
                      </a:endParaRPr>
                    </a:p>
                  </a:txBody>
                  <a:tcPr/>
                </a:tc>
              </a:tr>
              <a:tr h="510540">
                <a:tc>
                  <a:txBody>
                    <a:bodyPr/>
                    <a:lstStyle/>
                    <a:p>
                      <a:r>
                        <a:rPr lang="en-US" sz="1100" dirty="0" err="1" smtClean="0"/>
                        <a:t>Sayyah</a:t>
                      </a:r>
                      <a:r>
                        <a:rPr lang="en-US" sz="1100" dirty="0" smtClean="0"/>
                        <a:t>/2009</a:t>
                      </a:r>
                      <a:endParaRPr lang="en-US" sz="1100" dirty="0"/>
                    </a:p>
                  </a:txBody>
                  <a:tcPr/>
                </a:tc>
                <a:tc>
                  <a:txBody>
                    <a:bodyPr/>
                    <a:lstStyle/>
                    <a:p>
                      <a:r>
                        <a:rPr lang="en-US" sz="1100" dirty="0" smtClean="0"/>
                        <a:t>23</a:t>
                      </a:r>
                      <a:endParaRPr lang="en-US" sz="1100" dirty="0"/>
                    </a:p>
                  </a:txBody>
                  <a:tcPr/>
                </a:tc>
                <a:tc>
                  <a:txBody>
                    <a:bodyPr/>
                    <a:lstStyle/>
                    <a:p>
                      <a:r>
                        <a:rPr lang="en-US" sz="1100" dirty="0" smtClean="0"/>
                        <a:t>39.67 </a:t>
                      </a:r>
                      <a:r>
                        <a:rPr lang="en-US" sz="1100" b="0" cap="none" spc="0" dirty="0" smtClean="0">
                          <a:ln>
                            <a:noFill/>
                          </a:ln>
                          <a:solidFill>
                            <a:schemeClr val="tx1"/>
                          </a:solidFill>
                          <a:effectLst/>
                        </a:rPr>
                        <a:t>(mean)</a:t>
                      </a:r>
                      <a:r>
                        <a:rPr lang="en-US" sz="1100" dirty="0" smtClean="0"/>
                        <a:t> </a:t>
                      </a:r>
                    </a:p>
                    <a:p>
                      <a:r>
                        <a:rPr lang="en-US" sz="1100" dirty="0" smtClean="0"/>
                        <a:t>36.87 </a:t>
                      </a:r>
                      <a:r>
                        <a:rPr lang="en-US" sz="1100" b="0" cap="none" spc="0" dirty="0" smtClean="0">
                          <a:ln>
                            <a:noFill/>
                          </a:ln>
                          <a:solidFill>
                            <a:schemeClr val="tx1"/>
                          </a:solidFill>
                          <a:effectLst/>
                        </a:rPr>
                        <a:t>(mean)</a:t>
                      </a:r>
                      <a:endParaRPr lang="en-US" sz="1100" dirty="0"/>
                    </a:p>
                  </a:txBody>
                  <a:tcPr/>
                </a:tc>
                <a:tc>
                  <a:txBody>
                    <a:bodyPr/>
                    <a:lstStyle/>
                    <a:p>
                      <a:r>
                        <a:rPr lang="en-US" sz="1100" dirty="0" smtClean="0"/>
                        <a:t>0</a:t>
                      </a:r>
                      <a:endParaRPr lang="en-US" sz="1100" dirty="0"/>
                    </a:p>
                  </a:txBody>
                  <a:tcPr/>
                </a:tc>
                <a:tc>
                  <a:txBody>
                    <a:bodyPr/>
                    <a:lstStyle/>
                    <a:p>
                      <a:r>
                        <a:rPr lang="en-US" sz="1100" dirty="0" smtClean="0"/>
                        <a:t>NA</a:t>
                      </a:r>
                      <a:endParaRPr lang="en-US" sz="1100" dirty="0"/>
                    </a:p>
                  </a:txBody>
                  <a:tcPr/>
                </a:tc>
                <a:tc>
                  <a:txBody>
                    <a:bodyPr/>
                    <a:lstStyle/>
                    <a:p>
                      <a:r>
                        <a:rPr lang="en-US" sz="1100" dirty="0" smtClean="0"/>
                        <a:t>Fibroids</a:t>
                      </a:r>
                      <a:endParaRPr lang="en-US" sz="1100" dirty="0"/>
                    </a:p>
                  </a:txBody>
                  <a:tcPr/>
                </a:tc>
                <a:tc>
                  <a:txBody>
                    <a:bodyPr/>
                    <a:lstStyle/>
                    <a:p>
                      <a:r>
                        <a:rPr lang="en-US" sz="1100" dirty="0" err="1" smtClean="0"/>
                        <a:t>Myomectomy</a:t>
                      </a:r>
                      <a:endParaRPr lang="en-US" sz="1100" dirty="0"/>
                    </a:p>
                  </a:txBody>
                  <a:tcPr/>
                </a:tc>
              </a:tr>
              <a:tr h="510540">
                <a:tc>
                  <a:txBody>
                    <a:bodyPr/>
                    <a:lstStyle/>
                    <a:p>
                      <a:r>
                        <a:rPr lang="en-US" sz="1100" dirty="0" err="1" smtClean="0"/>
                        <a:t>Schutz</a:t>
                      </a:r>
                      <a:r>
                        <a:rPr lang="en-US" sz="1100" dirty="0" smtClean="0"/>
                        <a:t>/2002</a:t>
                      </a:r>
                      <a:endParaRPr lang="en-US" sz="1100" dirty="0"/>
                    </a:p>
                  </a:txBody>
                  <a:tcPr/>
                </a:tc>
                <a:tc>
                  <a:txBody>
                    <a:bodyPr/>
                    <a:lstStyle/>
                    <a:p>
                      <a:r>
                        <a:rPr lang="en-US" sz="1100" dirty="0" smtClean="0"/>
                        <a:t>48</a:t>
                      </a:r>
                      <a:endParaRPr lang="en-US" sz="1100" dirty="0"/>
                    </a:p>
                  </a:txBody>
                  <a:tcPr/>
                </a:tc>
                <a:tc>
                  <a:txBody>
                    <a:bodyPr/>
                    <a:lstStyle/>
                    <a:p>
                      <a:r>
                        <a:rPr lang="en-US" sz="1100" dirty="0" smtClean="0"/>
                        <a:t>47.5 (median)</a:t>
                      </a:r>
                      <a:endParaRPr lang="en-US" sz="1100" baseline="0" dirty="0" smtClean="0"/>
                    </a:p>
                    <a:p>
                      <a:pPr marL="228600" indent="-228600">
                        <a:buAutoNum type="arabicPlain" startAt="48"/>
                      </a:pPr>
                      <a:r>
                        <a:rPr lang="en-US" sz="1100" baseline="0" dirty="0" smtClean="0"/>
                        <a:t>(median)</a:t>
                      </a:r>
                    </a:p>
                    <a:p>
                      <a:pPr marL="228600" indent="-228600">
                        <a:buAutoNum type="arabicPlain" startAt="48"/>
                      </a:pPr>
                      <a:r>
                        <a:rPr lang="en-US" sz="1100" baseline="0" dirty="0" smtClean="0"/>
                        <a:t>(median)</a:t>
                      </a:r>
                      <a:endParaRPr lang="en-US" sz="1100" dirty="0"/>
                    </a:p>
                  </a:txBody>
                  <a:tcPr/>
                </a:tc>
                <a:tc>
                  <a:txBody>
                    <a:bodyPr/>
                    <a:lstStyle/>
                    <a:p>
                      <a:r>
                        <a:rPr lang="en-US" sz="1100" dirty="0" smtClean="0"/>
                        <a:t>0</a:t>
                      </a:r>
                      <a:endParaRPr lang="en-US" sz="1100" dirty="0"/>
                    </a:p>
                  </a:txBody>
                  <a:tcPr/>
                </a:tc>
                <a:tc>
                  <a:txBody>
                    <a:bodyPr/>
                    <a:lstStyle/>
                    <a:p>
                      <a:r>
                        <a:rPr lang="en-US" sz="1100" dirty="0" smtClean="0"/>
                        <a:t>NA</a:t>
                      </a:r>
                      <a:endParaRPr lang="en-US" sz="1100" dirty="0"/>
                    </a:p>
                  </a:txBody>
                  <a:tcPr/>
                </a:tc>
                <a:tc>
                  <a:txBody>
                    <a:bodyPr/>
                    <a:lstStyle/>
                    <a:p>
                      <a:r>
                        <a:rPr lang="en-US" sz="1100" dirty="0" smtClean="0"/>
                        <a:t>Fibroids</a:t>
                      </a:r>
                      <a:endParaRPr lang="en-US" sz="1100" dirty="0"/>
                    </a:p>
                  </a:txBody>
                  <a:tcPr/>
                </a:tc>
                <a:tc>
                  <a:txBody>
                    <a:bodyPr/>
                    <a:lstStyle/>
                    <a:p>
                      <a:r>
                        <a:rPr lang="en-US" sz="1100" dirty="0" smtClean="0"/>
                        <a:t>Lap assisted</a:t>
                      </a:r>
                      <a:r>
                        <a:rPr lang="en-US" sz="1100" baseline="0" dirty="0" smtClean="0"/>
                        <a:t> </a:t>
                      </a:r>
                      <a:r>
                        <a:rPr lang="en-US" sz="1100" baseline="0" dirty="0" err="1" smtClean="0"/>
                        <a:t>Vag</a:t>
                      </a:r>
                      <a:r>
                        <a:rPr lang="en-US" sz="1100" baseline="0" dirty="0" smtClean="0"/>
                        <a:t> </a:t>
                      </a:r>
                      <a:r>
                        <a:rPr lang="en-US" sz="1100" baseline="0" dirty="0" err="1" smtClean="0"/>
                        <a:t>Hyst</a:t>
                      </a:r>
                      <a:r>
                        <a:rPr lang="en-US" sz="1100" baseline="0" dirty="0" smtClean="0"/>
                        <a:t> or </a:t>
                      </a:r>
                      <a:r>
                        <a:rPr lang="en-US" sz="1100" baseline="0" dirty="0" err="1" smtClean="0"/>
                        <a:t>Abd</a:t>
                      </a:r>
                      <a:r>
                        <a:rPr lang="en-US" sz="1100" baseline="0" dirty="0" smtClean="0"/>
                        <a:t>  </a:t>
                      </a:r>
                      <a:r>
                        <a:rPr lang="en-US" sz="1100" baseline="0" dirty="0" err="1" smtClean="0"/>
                        <a:t>Hyst</a:t>
                      </a:r>
                      <a:endParaRPr lang="en-US" sz="1100" dirty="0"/>
                    </a:p>
                  </a:txBody>
                  <a:tcPr/>
                </a:tc>
              </a:tr>
              <a:tr h="510540">
                <a:tc>
                  <a:txBody>
                    <a:bodyPr/>
                    <a:lstStyle/>
                    <a:p>
                      <a:r>
                        <a:rPr lang="en-US" sz="1200" dirty="0" err="1" smtClean="0"/>
                        <a:t>Seracchiolo</a:t>
                      </a:r>
                      <a:r>
                        <a:rPr lang="en-US" sz="1200" dirty="0" smtClean="0"/>
                        <a:t>/2002</a:t>
                      </a:r>
                      <a:endParaRPr lang="en-US" sz="1200" dirty="0"/>
                    </a:p>
                  </a:txBody>
                  <a:tcPr/>
                </a:tc>
                <a:tc>
                  <a:txBody>
                    <a:bodyPr/>
                    <a:lstStyle/>
                    <a:p>
                      <a:r>
                        <a:rPr lang="en-US" sz="1200" dirty="0" smtClean="0"/>
                        <a:t>122</a:t>
                      </a:r>
                      <a:endParaRPr lang="en-US" sz="1200" dirty="0"/>
                    </a:p>
                  </a:txBody>
                  <a:tcPr/>
                </a:tc>
                <a:tc>
                  <a:txBody>
                    <a:bodyPr/>
                    <a:lstStyle/>
                    <a:p>
                      <a:pPr marL="228600" indent="-228600">
                        <a:buNone/>
                      </a:pPr>
                      <a:r>
                        <a:rPr lang="en-US" sz="1200" b="0" dirty="0" smtClean="0"/>
                        <a:t>46.3 </a:t>
                      </a:r>
                      <a:r>
                        <a:rPr lang="en-US" sz="1200" b="0" cap="none" spc="0" dirty="0" smtClean="0">
                          <a:ln>
                            <a:noFill/>
                          </a:ln>
                          <a:solidFill>
                            <a:schemeClr val="tx1"/>
                          </a:solidFill>
                          <a:effectLst/>
                        </a:rPr>
                        <a:t>(mean)</a:t>
                      </a:r>
                      <a:endParaRPr lang="en-US" sz="1200" b="0" dirty="0" smtClean="0"/>
                    </a:p>
                    <a:p>
                      <a:pPr marL="228600" indent="-228600">
                        <a:buNone/>
                      </a:pPr>
                      <a:r>
                        <a:rPr lang="en-US" sz="1200" b="0" dirty="0" smtClean="0"/>
                        <a:t>47.4 </a:t>
                      </a:r>
                      <a:r>
                        <a:rPr lang="en-US" sz="1200" b="0" cap="none" spc="0" dirty="0" smtClean="0">
                          <a:ln>
                            <a:noFill/>
                          </a:ln>
                          <a:solidFill>
                            <a:schemeClr val="tx1"/>
                          </a:solidFill>
                          <a:effectLst/>
                        </a:rPr>
                        <a:t>(mean)</a:t>
                      </a:r>
                      <a:endParaRPr lang="en-US" sz="1200" b="0" dirty="0" smtClean="0"/>
                    </a:p>
                    <a:p>
                      <a:pPr marL="228600" indent="-228600">
                        <a:buNone/>
                      </a:pPr>
                      <a:endParaRPr lang="en-US" sz="1200" b="0" dirty="0"/>
                    </a:p>
                  </a:txBody>
                  <a:tcPr/>
                </a:tc>
                <a:tc>
                  <a:txBody>
                    <a:bodyPr/>
                    <a:lstStyle/>
                    <a:p>
                      <a:r>
                        <a:rPr lang="en-US" sz="1200" dirty="0" smtClean="0"/>
                        <a:t>0</a:t>
                      </a:r>
                      <a:endParaRPr lang="en-US" sz="1200" dirty="0"/>
                    </a:p>
                  </a:txBody>
                  <a:tcPr/>
                </a:tc>
                <a:tc>
                  <a:txBody>
                    <a:bodyPr/>
                    <a:lstStyle/>
                    <a:p>
                      <a:r>
                        <a:rPr lang="en-US" sz="1200" dirty="0" smtClean="0"/>
                        <a:t>NA</a:t>
                      </a:r>
                      <a:endParaRPr lang="en-US" sz="1200" dirty="0"/>
                    </a:p>
                  </a:txBody>
                  <a:tcPr/>
                </a:tc>
                <a:tc>
                  <a:txBody>
                    <a:bodyPr/>
                    <a:lstStyle/>
                    <a:p>
                      <a:r>
                        <a:rPr lang="en-US" sz="1200" dirty="0" smtClean="0"/>
                        <a:t>Fibroids</a:t>
                      </a:r>
                      <a:endParaRPr lang="en-US" sz="1200" dirty="0"/>
                    </a:p>
                  </a:txBody>
                  <a:tcPr/>
                </a:tc>
                <a:tc>
                  <a:txBody>
                    <a:bodyPr/>
                    <a:lstStyle/>
                    <a:p>
                      <a:r>
                        <a:rPr lang="en-US" sz="1200" dirty="0" smtClean="0"/>
                        <a:t>Lap </a:t>
                      </a:r>
                      <a:r>
                        <a:rPr lang="en-US" sz="1200" dirty="0" err="1" smtClean="0"/>
                        <a:t>Hyst</a:t>
                      </a:r>
                      <a:r>
                        <a:rPr lang="en-US" sz="1200" dirty="0" smtClean="0"/>
                        <a:t> or </a:t>
                      </a:r>
                      <a:r>
                        <a:rPr lang="en-US" sz="1200" dirty="0" err="1" smtClean="0"/>
                        <a:t>Abd</a:t>
                      </a:r>
                      <a:r>
                        <a:rPr lang="en-US" sz="1200" dirty="0" smtClean="0"/>
                        <a:t> </a:t>
                      </a:r>
                      <a:r>
                        <a:rPr lang="en-US" sz="1200" dirty="0" err="1" smtClean="0"/>
                        <a:t>Hyst</a:t>
                      </a:r>
                      <a:endParaRPr lang="en-US" sz="1200" dirty="0"/>
                    </a:p>
                  </a:txBody>
                  <a:tcPr/>
                </a:tc>
              </a:tr>
              <a:tr h="510540">
                <a:tc>
                  <a:txBody>
                    <a:bodyPr/>
                    <a:lstStyle/>
                    <a:p>
                      <a:r>
                        <a:rPr lang="en-US" sz="1200" b="0" cap="none" spc="0" dirty="0" err="1" smtClean="0">
                          <a:ln>
                            <a:noFill/>
                          </a:ln>
                          <a:solidFill>
                            <a:schemeClr val="tx1"/>
                          </a:solidFill>
                          <a:effectLst/>
                        </a:rPr>
                        <a:t>Shergill</a:t>
                      </a:r>
                      <a:r>
                        <a:rPr lang="en-US" sz="1200" b="0" cap="none" spc="0" dirty="0" smtClean="0">
                          <a:ln>
                            <a:noFill/>
                          </a:ln>
                          <a:solidFill>
                            <a:schemeClr val="tx1"/>
                          </a:solidFill>
                          <a:effectLst/>
                        </a:rPr>
                        <a:t>/2002</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34</a:t>
                      </a:r>
                      <a:endParaRPr lang="en-US" sz="1200" b="0" cap="none" spc="0" dirty="0">
                        <a:ln>
                          <a:noFill/>
                        </a:ln>
                        <a:solidFill>
                          <a:schemeClr val="tx1"/>
                        </a:solidFill>
                        <a:effectLst/>
                      </a:endParaRPr>
                    </a:p>
                  </a:txBody>
                  <a:tcPr/>
                </a:tc>
                <a:tc>
                  <a:txBody>
                    <a:bodyPr/>
                    <a:lstStyle/>
                    <a:p>
                      <a:pPr marL="228600" indent="-228600">
                        <a:buNone/>
                      </a:pPr>
                      <a:r>
                        <a:rPr lang="en-US" sz="1200" b="0" cap="none" spc="0" dirty="0" smtClean="0">
                          <a:ln>
                            <a:noFill/>
                          </a:ln>
                          <a:solidFill>
                            <a:schemeClr val="tx1"/>
                          </a:solidFill>
                          <a:effectLst/>
                        </a:rPr>
                        <a:t>20-70</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0</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NA</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Fibroids</a:t>
                      </a:r>
                      <a:endParaRPr lang="en-US" sz="1200" b="0" cap="none" spc="0" dirty="0">
                        <a:ln>
                          <a:noFill/>
                        </a:ln>
                        <a:solidFill>
                          <a:schemeClr val="tx1"/>
                        </a:solidFill>
                        <a:effectLst/>
                      </a:endParaRPr>
                    </a:p>
                  </a:txBody>
                  <a:tcPr/>
                </a:tc>
                <a:tc>
                  <a:txBody>
                    <a:bodyPr/>
                    <a:lstStyle/>
                    <a:p>
                      <a:r>
                        <a:rPr lang="en-US" sz="1200" b="0" cap="none" spc="0" dirty="0" err="1" smtClean="0">
                          <a:ln>
                            <a:noFill/>
                          </a:ln>
                          <a:solidFill>
                            <a:schemeClr val="tx1"/>
                          </a:solidFill>
                          <a:effectLst/>
                        </a:rPr>
                        <a:t>Abd</a:t>
                      </a:r>
                      <a:r>
                        <a:rPr lang="en-US" sz="1200" b="0" cap="none" spc="0" baseline="0" dirty="0" smtClean="0">
                          <a:ln>
                            <a:noFill/>
                          </a:ln>
                          <a:solidFill>
                            <a:schemeClr val="tx1"/>
                          </a:solidFill>
                          <a:effectLst/>
                        </a:rPr>
                        <a:t> </a:t>
                      </a:r>
                      <a:r>
                        <a:rPr lang="en-US" sz="1200" b="0" cap="none" spc="0" baseline="0" dirty="0" err="1" smtClean="0">
                          <a:ln>
                            <a:noFill/>
                          </a:ln>
                          <a:solidFill>
                            <a:schemeClr val="tx1"/>
                          </a:solidFill>
                          <a:effectLst/>
                        </a:rPr>
                        <a:t>Hyst</a:t>
                      </a:r>
                      <a:endParaRPr lang="en-US" sz="1200" b="0" cap="none" spc="0" dirty="0">
                        <a:ln>
                          <a:noFill/>
                        </a:ln>
                        <a:solidFill>
                          <a:schemeClr val="tx1"/>
                        </a:solidFill>
                        <a:effectLst/>
                      </a:endParaRP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4.9</a:t>
            </a:r>
            <a:endParaRPr lang="en-US" dirty="0"/>
          </a:p>
        </p:txBody>
      </p:sp>
      <p:graphicFrame>
        <p:nvGraphicFramePr>
          <p:cNvPr id="4" name="Table 3"/>
          <p:cNvGraphicFramePr>
            <a:graphicFrameLocks noGrp="1"/>
          </p:cNvGraphicFramePr>
          <p:nvPr/>
        </p:nvGraphicFramePr>
        <p:xfrm>
          <a:off x="457200" y="152400"/>
          <a:ext cx="8020551" cy="5501640"/>
        </p:xfrm>
        <a:graphic>
          <a:graphicData uri="http://schemas.openxmlformats.org/drawingml/2006/table">
            <a:tbl>
              <a:tblPr firstRow="1" bandRow="1">
                <a:tableStyleId>{5C22544A-7EE6-4342-B048-85BDC9FD1C3A}</a:tableStyleId>
              </a:tblPr>
              <a:tblGrid>
                <a:gridCol w="1295400"/>
                <a:gridCol w="1143000"/>
                <a:gridCol w="1371600"/>
                <a:gridCol w="609600"/>
                <a:gridCol w="914400"/>
                <a:gridCol w="1143000"/>
                <a:gridCol w="1543551"/>
              </a:tblGrid>
              <a:tr h="510540">
                <a:tc>
                  <a:txBody>
                    <a:bodyPr/>
                    <a:lstStyle/>
                    <a:p>
                      <a:r>
                        <a:rPr lang="en-US" sz="1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Author/Yr</a:t>
                      </a:r>
                      <a:endParaRPr lang="en-US" sz="1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a:t>
                      </a:r>
                      <a:r>
                        <a:rPr lang="en-US" b="0" cap="none" spc="0" baseline="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In years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pPr algn="ctr"/>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 at 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Indication</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Surgery</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r>
              <a:tr h="510540">
                <a:tc>
                  <a:txBody>
                    <a:bodyPr/>
                    <a:lstStyle/>
                    <a:p>
                      <a:r>
                        <a:rPr lang="en-US" sz="1200" b="0" i="0" dirty="0" smtClean="0"/>
                        <a:t>Tan/2008</a:t>
                      </a:r>
                      <a:endParaRPr lang="en-US" sz="1200" b="0" i="0" dirty="0"/>
                    </a:p>
                  </a:txBody>
                  <a:tcPr/>
                </a:tc>
                <a:tc>
                  <a:txBody>
                    <a:bodyPr/>
                    <a:lstStyle/>
                    <a:p>
                      <a:r>
                        <a:rPr lang="en-US" sz="1200" b="0" i="0" dirty="0" smtClean="0">
                          <a:solidFill>
                            <a:schemeClr val="tx1"/>
                          </a:solidFill>
                        </a:rPr>
                        <a:t>52</a:t>
                      </a:r>
                      <a:endParaRPr lang="en-US" sz="1200" b="0" i="0" dirty="0">
                        <a:solidFill>
                          <a:schemeClr val="tx1"/>
                        </a:solidFill>
                      </a:endParaRPr>
                    </a:p>
                  </a:txBody>
                  <a:tcPr/>
                </a:tc>
                <a:tc>
                  <a:txBody>
                    <a:bodyPr/>
                    <a:lstStyle/>
                    <a:p>
                      <a:r>
                        <a:rPr lang="en-US" sz="1200" b="0" i="0" dirty="0" smtClean="0"/>
                        <a:t>32-39 </a:t>
                      </a:r>
                    </a:p>
                  </a:txBody>
                  <a:tcPr/>
                </a:tc>
                <a:tc>
                  <a:txBody>
                    <a:bodyPr/>
                    <a:lstStyle/>
                    <a:p>
                      <a:r>
                        <a:rPr lang="en-US" sz="1200" dirty="0" smtClean="0"/>
                        <a:t>0</a:t>
                      </a:r>
                      <a:endParaRPr lang="en-US" sz="1200" dirty="0"/>
                    </a:p>
                  </a:txBody>
                  <a:tcPr/>
                </a:tc>
                <a:tc>
                  <a:txBody>
                    <a:bodyPr/>
                    <a:lstStyle/>
                    <a:p>
                      <a:r>
                        <a:rPr lang="en-US" sz="1200" dirty="0" smtClean="0"/>
                        <a:t>NA</a:t>
                      </a:r>
                      <a:endParaRPr lang="en-US" sz="1200" dirty="0"/>
                    </a:p>
                  </a:txBody>
                  <a:tcPr/>
                </a:tc>
                <a:tc>
                  <a:txBody>
                    <a:bodyPr/>
                    <a:lstStyle/>
                    <a:p>
                      <a:r>
                        <a:rPr lang="en-US" sz="1200" b="0" i="0" dirty="0" smtClean="0"/>
                        <a:t>Fibroids</a:t>
                      </a:r>
                      <a:endParaRPr lang="en-US" sz="1200" b="0" i="0" dirty="0"/>
                    </a:p>
                  </a:txBody>
                  <a:tcPr/>
                </a:tc>
                <a:tc>
                  <a:txBody>
                    <a:bodyPr/>
                    <a:lstStyle/>
                    <a:p>
                      <a:r>
                        <a:rPr lang="en-US" sz="1200" b="0" i="0" dirty="0" smtClean="0"/>
                        <a:t>Lap or Lap assisted Mini-lap </a:t>
                      </a:r>
                      <a:r>
                        <a:rPr lang="en-US" sz="1200" b="0" i="0" dirty="0" err="1" smtClean="0"/>
                        <a:t>Myomectomy</a:t>
                      </a:r>
                      <a:endParaRPr lang="en-US" sz="1200" b="0" i="0" dirty="0"/>
                    </a:p>
                  </a:txBody>
                  <a:tcPr/>
                </a:tc>
              </a:tr>
              <a:tr h="510540">
                <a:tc>
                  <a:txBody>
                    <a:bodyPr/>
                    <a:lstStyle/>
                    <a:p>
                      <a:r>
                        <a:rPr lang="en-US" sz="1200" b="0" i="0" dirty="0" smtClean="0"/>
                        <a:t>Tan/2009</a:t>
                      </a:r>
                      <a:endParaRPr lang="en-US" sz="1200" b="0" i="0" dirty="0"/>
                    </a:p>
                  </a:txBody>
                  <a:tcPr/>
                </a:tc>
                <a:tc>
                  <a:txBody>
                    <a:bodyPr/>
                    <a:lstStyle/>
                    <a:p>
                      <a:r>
                        <a:rPr lang="en-US" sz="1200" b="0" i="0" dirty="0" smtClean="0"/>
                        <a:t>80</a:t>
                      </a:r>
                      <a:endParaRPr lang="en-US" sz="1200" b="0" i="0" dirty="0"/>
                    </a:p>
                  </a:txBody>
                  <a:tcPr/>
                </a:tc>
                <a:tc>
                  <a:txBody>
                    <a:bodyPr/>
                    <a:lstStyle/>
                    <a:p>
                      <a:r>
                        <a:rPr lang="en-US" sz="1200" b="0" i="0" dirty="0" smtClean="0"/>
                        <a:t>36.3 </a:t>
                      </a:r>
                      <a:r>
                        <a:rPr lang="en-US" sz="1200" b="0" cap="none" spc="0" dirty="0" smtClean="0">
                          <a:ln>
                            <a:noFill/>
                          </a:ln>
                          <a:solidFill>
                            <a:schemeClr val="tx1"/>
                          </a:solidFill>
                          <a:effectLst/>
                        </a:rPr>
                        <a:t>(mean)</a:t>
                      </a:r>
                      <a:endParaRPr lang="en-US" sz="1200" b="0" i="0" dirty="0" smtClean="0"/>
                    </a:p>
                    <a:p>
                      <a:r>
                        <a:rPr lang="en-US" sz="1200" b="0" i="0" dirty="0" smtClean="0"/>
                        <a:t>35.8 </a:t>
                      </a:r>
                      <a:r>
                        <a:rPr lang="en-US" sz="1200" b="0" cap="none" spc="0" dirty="0" smtClean="0">
                          <a:ln>
                            <a:noFill/>
                          </a:ln>
                          <a:solidFill>
                            <a:schemeClr val="tx1"/>
                          </a:solidFill>
                          <a:effectLst/>
                        </a:rPr>
                        <a:t>(mean)</a:t>
                      </a:r>
                      <a:endParaRPr lang="en-US" sz="1200" b="0" i="0" dirty="0" smtClean="0"/>
                    </a:p>
                  </a:txBody>
                  <a:tcPr/>
                </a:tc>
                <a:tc>
                  <a:txBody>
                    <a:bodyPr/>
                    <a:lstStyle/>
                    <a:p>
                      <a:r>
                        <a:rPr lang="en-US" sz="1200" dirty="0" smtClean="0"/>
                        <a:t>0</a:t>
                      </a:r>
                      <a:endParaRPr lang="en-US" sz="1200" dirty="0"/>
                    </a:p>
                  </a:txBody>
                  <a:tcPr/>
                </a:tc>
                <a:tc>
                  <a:txBody>
                    <a:bodyPr/>
                    <a:lstStyle/>
                    <a:p>
                      <a:r>
                        <a:rPr lang="en-US" sz="1200" dirty="0" smtClean="0"/>
                        <a:t>NA</a:t>
                      </a:r>
                      <a:endParaRPr lang="en-US" sz="1200" dirty="0"/>
                    </a:p>
                  </a:txBody>
                  <a:tcPr/>
                </a:tc>
                <a:tc>
                  <a:txBody>
                    <a:bodyPr/>
                    <a:lstStyle/>
                    <a:p>
                      <a:r>
                        <a:rPr lang="en-US" sz="1200" b="0" i="0" dirty="0" smtClean="0"/>
                        <a:t>Fibroids</a:t>
                      </a:r>
                      <a:endParaRPr lang="en-US" sz="1200" b="0" i="0" dirty="0"/>
                    </a:p>
                  </a:txBody>
                  <a:tcPr/>
                </a:tc>
                <a:tc>
                  <a:txBody>
                    <a:bodyPr/>
                    <a:lstStyle/>
                    <a:p>
                      <a:r>
                        <a:rPr lang="en-US" sz="1200" b="0" i="0" dirty="0" smtClean="0"/>
                        <a:t>Mini-lap</a:t>
                      </a:r>
                      <a:r>
                        <a:rPr lang="en-US" sz="1200" b="0" i="0" baseline="0" dirty="0" smtClean="0"/>
                        <a:t> or Lap Assisted Mini-Lap </a:t>
                      </a:r>
                      <a:r>
                        <a:rPr lang="en-US" sz="1200" b="0" i="0" baseline="0" dirty="0" err="1" smtClean="0"/>
                        <a:t>Myomectomy</a:t>
                      </a:r>
                      <a:endParaRPr lang="en-US" sz="1200" b="0" i="0" dirty="0"/>
                    </a:p>
                  </a:txBody>
                  <a:tcPr/>
                </a:tc>
              </a:tr>
              <a:tr h="510540">
                <a:tc>
                  <a:txBody>
                    <a:bodyPr/>
                    <a:lstStyle/>
                    <a:p>
                      <a:r>
                        <a:rPr lang="en-US" sz="1200" b="0" i="0" dirty="0" smtClean="0"/>
                        <a:t>Van Dongen/2008</a:t>
                      </a:r>
                      <a:endParaRPr lang="en-US" sz="1200" b="0" i="0" dirty="0"/>
                    </a:p>
                  </a:txBody>
                  <a:tcPr/>
                </a:tc>
                <a:tc>
                  <a:txBody>
                    <a:bodyPr/>
                    <a:lstStyle/>
                    <a:p>
                      <a:r>
                        <a:rPr lang="en-US" sz="1200" b="0" i="0" dirty="0" smtClean="0"/>
                        <a:t>22</a:t>
                      </a:r>
                      <a:endParaRPr lang="en-US" sz="1200" b="0" i="0" dirty="0"/>
                    </a:p>
                  </a:txBody>
                  <a:tcPr/>
                </a:tc>
                <a:tc>
                  <a:txBody>
                    <a:bodyPr/>
                    <a:lstStyle/>
                    <a:p>
                      <a:r>
                        <a:rPr lang="en-US" sz="1200" b="0" i="0" dirty="0" smtClean="0"/>
                        <a:t>48.2 </a:t>
                      </a:r>
                      <a:r>
                        <a:rPr lang="en-US" sz="1200" b="0" cap="none" spc="0" dirty="0" smtClean="0">
                          <a:ln>
                            <a:noFill/>
                          </a:ln>
                          <a:solidFill>
                            <a:schemeClr val="tx1"/>
                          </a:solidFill>
                          <a:effectLst/>
                        </a:rPr>
                        <a:t>(mean)</a:t>
                      </a:r>
                      <a:endParaRPr lang="en-US" sz="1200" b="0" i="0" dirty="0" smtClean="0"/>
                    </a:p>
                    <a:p>
                      <a:r>
                        <a:rPr lang="en-US" sz="1200" b="0" i="0" dirty="0" smtClean="0"/>
                        <a:t>49 </a:t>
                      </a:r>
                      <a:r>
                        <a:rPr lang="en-US" sz="1200" b="0" cap="none" spc="0" dirty="0" smtClean="0">
                          <a:ln>
                            <a:noFill/>
                          </a:ln>
                          <a:solidFill>
                            <a:schemeClr val="tx1"/>
                          </a:solidFill>
                          <a:effectLst/>
                        </a:rPr>
                        <a:t>(mean)</a:t>
                      </a:r>
                      <a:endParaRPr lang="en-US" sz="1200" b="0" i="0" dirty="0" smtClean="0"/>
                    </a:p>
                    <a:p>
                      <a:endParaRPr lang="en-US" sz="1200" b="0" i="0" dirty="0"/>
                    </a:p>
                  </a:txBody>
                  <a:tcPr/>
                </a:tc>
                <a:tc>
                  <a:txBody>
                    <a:bodyPr/>
                    <a:lstStyle/>
                    <a:p>
                      <a:r>
                        <a:rPr lang="en-US" sz="1200" dirty="0" smtClean="0"/>
                        <a:t>0</a:t>
                      </a:r>
                      <a:endParaRPr lang="en-US" sz="1200" dirty="0"/>
                    </a:p>
                  </a:txBody>
                  <a:tcPr/>
                </a:tc>
                <a:tc>
                  <a:txBody>
                    <a:bodyPr/>
                    <a:lstStyle/>
                    <a:p>
                      <a:r>
                        <a:rPr lang="en-US" sz="1200" dirty="0" smtClean="0"/>
                        <a:t>NA</a:t>
                      </a:r>
                      <a:endParaRPr lang="en-US" sz="1200" dirty="0"/>
                    </a:p>
                  </a:txBody>
                  <a:tcPr/>
                </a:tc>
                <a:tc>
                  <a:txBody>
                    <a:bodyPr/>
                    <a:lstStyle/>
                    <a:p>
                      <a:r>
                        <a:rPr lang="en-US" sz="1200" b="0" i="0" dirty="0" smtClean="0"/>
                        <a:t>Fibroids</a:t>
                      </a:r>
                      <a:endParaRPr lang="en-US" sz="1200" b="0" i="0" dirty="0"/>
                    </a:p>
                  </a:txBody>
                  <a:tcPr/>
                </a:tc>
                <a:tc>
                  <a:txBody>
                    <a:bodyPr/>
                    <a:lstStyle/>
                    <a:p>
                      <a:r>
                        <a:rPr lang="en-US" sz="1200" b="0" i="0" dirty="0" err="1" smtClean="0"/>
                        <a:t>Hysteroscopic</a:t>
                      </a:r>
                      <a:r>
                        <a:rPr lang="en-US" sz="1200" b="0" i="0" baseline="0" dirty="0" smtClean="0"/>
                        <a:t> </a:t>
                      </a:r>
                      <a:r>
                        <a:rPr lang="en-US" sz="1200" b="0" i="0" baseline="0" dirty="0" err="1" smtClean="0"/>
                        <a:t>Myomectomy</a:t>
                      </a:r>
                      <a:endParaRPr lang="en-US" sz="1200" b="0" i="0" dirty="0"/>
                    </a:p>
                  </a:txBody>
                  <a:tcPr/>
                </a:tc>
              </a:tr>
              <a:tr h="510540">
                <a:tc>
                  <a:txBody>
                    <a:bodyPr/>
                    <a:lstStyle/>
                    <a:p>
                      <a:r>
                        <a:rPr lang="en-US" sz="1200" b="0" i="0" dirty="0" smtClean="0"/>
                        <a:t>Williams/2007</a:t>
                      </a:r>
                      <a:endParaRPr lang="en-US" sz="1200" b="0" i="0" dirty="0"/>
                    </a:p>
                  </a:txBody>
                  <a:tcPr/>
                </a:tc>
                <a:tc>
                  <a:txBody>
                    <a:bodyPr/>
                    <a:lstStyle/>
                    <a:p>
                      <a:r>
                        <a:rPr lang="en-US" sz="1200" b="0" i="0" dirty="0" smtClean="0"/>
                        <a:t>33</a:t>
                      </a:r>
                      <a:endParaRPr lang="en-US" sz="1200" b="0" i="0" dirty="0"/>
                    </a:p>
                  </a:txBody>
                  <a:tcPr/>
                </a:tc>
                <a:tc>
                  <a:txBody>
                    <a:bodyPr/>
                    <a:lstStyle/>
                    <a:p>
                      <a:r>
                        <a:rPr lang="en-US" sz="1200" b="0" i="0" dirty="0" smtClean="0"/>
                        <a:t>Premenopausal</a:t>
                      </a:r>
                      <a:endParaRPr lang="en-US" sz="1200" b="0" i="0" dirty="0"/>
                    </a:p>
                  </a:txBody>
                  <a:tcPr/>
                </a:tc>
                <a:tc>
                  <a:txBody>
                    <a:bodyPr/>
                    <a:lstStyle/>
                    <a:p>
                      <a:r>
                        <a:rPr lang="en-US" sz="1200" dirty="0" smtClean="0"/>
                        <a:t>0</a:t>
                      </a:r>
                      <a:endParaRPr lang="en-US" sz="1200" dirty="0"/>
                    </a:p>
                  </a:txBody>
                  <a:tcPr/>
                </a:tc>
                <a:tc>
                  <a:txBody>
                    <a:bodyPr/>
                    <a:lstStyle/>
                    <a:p>
                      <a:r>
                        <a:rPr lang="en-US" sz="1200" dirty="0" smtClean="0"/>
                        <a:t>NA</a:t>
                      </a:r>
                      <a:endParaRPr lang="en-US" sz="1200" dirty="0"/>
                    </a:p>
                  </a:txBody>
                  <a:tcPr/>
                </a:tc>
                <a:tc>
                  <a:txBody>
                    <a:bodyPr/>
                    <a:lstStyle/>
                    <a:p>
                      <a:r>
                        <a:rPr lang="en-US" sz="1200" b="0" i="0" dirty="0" smtClean="0"/>
                        <a:t>Fibroids</a:t>
                      </a:r>
                      <a:endParaRPr lang="en-US" sz="1200" b="0" i="0" dirty="0"/>
                    </a:p>
                  </a:txBody>
                  <a:tcPr/>
                </a:tc>
                <a:tc>
                  <a:txBody>
                    <a:bodyPr/>
                    <a:lstStyle/>
                    <a:p>
                      <a:r>
                        <a:rPr lang="en-US" sz="1200" b="0" i="0" dirty="0" err="1" smtClean="0"/>
                        <a:t>Hyst</a:t>
                      </a:r>
                      <a:endParaRPr lang="en-US" sz="1200" b="0" i="0" dirty="0"/>
                    </a:p>
                  </a:txBody>
                  <a:tcPr/>
                </a:tc>
              </a:tr>
              <a:tr h="510540">
                <a:tc>
                  <a:txBody>
                    <a:bodyPr/>
                    <a:lstStyle/>
                    <a:p>
                      <a:r>
                        <a:rPr lang="en-US" sz="1200" b="0" i="0" dirty="0" smtClean="0"/>
                        <a:t>Yen/2002</a:t>
                      </a:r>
                      <a:endParaRPr lang="en-US" sz="1200" b="0" i="0" dirty="0"/>
                    </a:p>
                  </a:txBody>
                  <a:tcPr/>
                </a:tc>
                <a:tc>
                  <a:txBody>
                    <a:bodyPr/>
                    <a:lstStyle/>
                    <a:p>
                      <a:r>
                        <a:rPr lang="en-US" sz="1200" b="0" i="0" dirty="0" smtClean="0"/>
                        <a:t>64</a:t>
                      </a:r>
                      <a:endParaRPr lang="en-US" sz="1200" b="0" i="0" dirty="0"/>
                    </a:p>
                  </a:txBody>
                  <a:tcPr/>
                </a:tc>
                <a:tc>
                  <a:txBody>
                    <a:bodyPr/>
                    <a:lstStyle/>
                    <a:p>
                      <a:r>
                        <a:rPr lang="en-US" sz="1200" b="0" i="0" dirty="0" smtClean="0"/>
                        <a:t>31-52</a:t>
                      </a:r>
                    </a:p>
                    <a:p>
                      <a:endParaRPr lang="en-US" sz="1200" b="0" i="0" dirty="0"/>
                    </a:p>
                  </a:txBody>
                  <a:tcPr/>
                </a:tc>
                <a:tc>
                  <a:txBody>
                    <a:bodyPr/>
                    <a:lstStyle/>
                    <a:p>
                      <a:r>
                        <a:rPr lang="en-US" sz="1200" dirty="0" smtClean="0"/>
                        <a:t>0</a:t>
                      </a:r>
                      <a:endParaRPr lang="en-US" sz="1200" dirty="0"/>
                    </a:p>
                  </a:txBody>
                  <a:tcPr/>
                </a:tc>
                <a:tc>
                  <a:txBody>
                    <a:bodyPr/>
                    <a:lstStyle/>
                    <a:p>
                      <a:r>
                        <a:rPr lang="en-US" sz="1200" dirty="0" smtClean="0"/>
                        <a:t>NA</a:t>
                      </a:r>
                      <a:endParaRPr lang="en-US" sz="1200" dirty="0"/>
                    </a:p>
                  </a:txBody>
                  <a:tcPr/>
                </a:tc>
                <a:tc>
                  <a:txBody>
                    <a:bodyPr/>
                    <a:lstStyle/>
                    <a:p>
                      <a:r>
                        <a:rPr lang="en-US" sz="1200" b="0" i="0" dirty="0" smtClean="0"/>
                        <a:t>Fibroids</a:t>
                      </a:r>
                      <a:endParaRPr lang="en-US" sz="1200" b="0" i="0" dirty="0"/>
                    </a:p>
                  </a:txBody>
                  <a:tcPr/>
                </a:tc>
                <a:tc>
                  <a:txBody>
                    <a:bodyPr/>
                    <a:lstStyle/>
                    <a:p>
                      <a:r>
                        <a:rPr lang="en-US" sz="1200" b="0" i="0" dirty="0" smtClean="0"/>
                        <a:t>Lap assisted</a:t>
                      </a:r>
                      <a:r>
                        <a:rPr lang="en-US" sz="1200" b="0" i="0" baseline="0" dirty="0" smtClean="0"/>
                        <a:t> </a:t>
                      </a:r>
                      <a:r>
                        <a:rPr lang="en-US" sz="1200" b="0" i="0" baseline="0" dirty="0" err="1" smtClean="0"/>
                        <a:t>Vag</a:t>
                      </a:r>
                      <a:r>
                        <a:rPr lang="en-US" sz="1200" b="0" i="0" baseline="0" dirty="0" smtClean="0"/>
                        <a:t> </a:t>
                      </a:r>
                      <a:r>
                        <a:rPr lang="en-US" sz="1200" b="0" i="0" baseline="0" dirty="0" err="1" smtClean="0"/>
                        <a:t>Hyst</a:t>
                      </a:r>
                      <a:endParaRPr lang="en-US" sz="1200" b="0" i="0" dirty="0"/>
                    </a:p>
                  </a:txBody>
                  <a:tcPr/>
                </a:tc>
              </a:tr>
              <a:tr h="510540">
                <a:tc>
                  <a:txBody>
                    <a:bodyPr/>
                    <a:lstStyle/>
                    <a:p>
                      <a:r>
                        <a:rPr lang="en-US" sz="1200" b="0" i="0" cap="none" spc="0" dirty="0" err="1" smtClean="0">
                          <a:ln>
                            <a:noFill/>
                          </a:ln>
                          <a:solidFill>
                            <a:schemeClr val="tx1"/>
                          </a:solidFill>
                          <a:effectLst/>
                        </a:rPr>
                        <a:t>Ylikorkala</a:t>
                      </a:r>
                      <a:r>
                        <a:rPr lang="en-US" sz="1200" b="0" i="0" cap="none" spc="0" dirty="0" smtClean="0">
                          <a:ln>
                            <a:noFill/>
                          </a:ln>
                          <a:solidFill>
                            <a:schemeClr val="tx1"/>
                          </a:solidFill>
                          <a:effectLst/>
                        </a:rPr>
                        <a:t>/1995</a:t>
                      </a:r>
                    </a:p>
                    <a:p>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101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Premenopausal</a:t>
                      </a:r>
                    </a:p>
                    <a:p>
                      <a:r>
                        <a:rPr lang="en-US" sz="1200" b="0" i="0" cap="none" spc="0" dirty="0" smtClean="0">
                          <a:ln>
                            <a:noFill/>
                          </a:ln>
                          <a:solidFill>
                            <a:schemeClr val="tx1"/>
                          </a:solidFill>
                          <a:effectLst/>
                        </a:rPr>
                        <a:t>43 (mean)</a:t>
                      </a:r>
                    </a:p>
                    <a:p>
                      <a:r>
                        <a:rPr lang="en-US" sz="1200" b="0" i="0" cap="none" spc="0" dirty="0" smtClean="0">
                          <a:ln>
                            <a:noFill/>
                          </a:ln>
                          <a:solidFill>
                            <a:schemeClr val="tx1"/>
                          </a:solidFill>
                          <a:effectLst/>
                        </a:rPr>
                        <a:t>44.5 (mean)</a:t>
                      </a:r>
                      <a:endParaRPr lang="en-US" sz="1200" b="0" i="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0</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NA</a:t>
                      </a:r>
                      <a:endParaRPr lang="en-US" sz="1200" b="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Abd</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Hyst</a:t>
                      </a:r>
                      <a:endParaRPr lang="en-US" sz="1200" b="0" i="0" cap="none" spc="0" dirty="0">
                        <a:ln>
                          <a:noFill/>
                        </a:ln>
                        <a:solidFill>
                          <a:schemeClr val="tx1"/>
                        </a:solidFill>
                        <a:effectLst/>
                      </a:endParaRPr>
                    </a:p>
                  </a:txBody>
                  <a:tcPr/>
                </a:tc>
              </a:tr>
              <a:tr h="0">
                <a:tc>
                  <a:txBody>
                    <a:bodyPr/>
                    <a:lstStyle/>
                    <a:p>
                      <a:r>
                        <a:rPr lang="en-US" sz="1200" b="0" i="0" dirty="0" smtClean="0"/>
                        <a:t>Zhu/2009</a:t>
                      </a:r>
                      <a:endParaRPr lang="en-US" sz="1200" b="0" i="0" dirty="0"/>
                    </a:p>
                  </a:txBody>
                  <a:tcPr/>
                </a:tc>
                <a:tc>
                  <a:txBody>
                    <a:bodyPr/>
                    <a:lstStyle/>
                    <a:p>
                      <a:r>
                        <a:rPr lang="en-US" sz="1200" b="0" i="0" dirty="0" smtClean="0"/>
                        <a:t>101</a:t>
                      </a:r>
                      <a:endParaRPr lang="en-US" sz="1200" b="0" i="0" dirty="0"/>
                    </a:p>
                  </a:txBody>
                  <a:tcPr/>
                </a:tc>
                <a:tc>
                  <a:txBody>
                    <a:bodyPr/>
                    <a:lstStyle/>
                    <a:p>
                      <a:r>
                        <a:rPr lang="en-US" sz="1200" b="0" i="0" dirty="0" err="1" smtClean="0"/>
                        <a:t>Nogt</a:t>
                      </a:r>
                      <a:r>
                        <a:rPr lang="en-US" sz="1200" b="0" i="0" dirty="0" smtClean="0"/>
                        <a:t> stated</a:t>
                      </a:r>
                      <a:endParaRPr lang="en-US" sz="1200" b="0" i="0" dirty="0"/>
                    </a:p>
                  </a:txBody>
                  <a:tcPr/>
                </a:tc>
                <a:tc>
                  <a:txBody>
                    <a:bodyPr/>
                    <a:lstStyle/>
                    <a:p>
                      <a:r>
                        <a:rPr lang="en-US" sz="1200" dirty="0" smtClean="0"/>
                        <a:t>0</a:t>
                      </a:r>
                      <a:endParaRPr lang="en-US" sz="1200" dirty="0"/>
                    </a:p>
                  </a:txBody>
                  <a:tcPr/>
                </a:tc>
                <a:tc>
                  <a:txBody>
                    <a:bodyPr/>
                    <a:lstStyle/>
                    <a:p>
                      <a:r>
                        <a:rPr lang="en-US" sz="1200" dirty="0" smtClean="0"/>
                        <a:t>NA</a:t>
                      </a:r>
                      <a:endParaRPr lang="en-US" sz="1200" dirty="0"/>
                    </a:p>
                  </a:txBody>
                  <a:tcPr/>
                </a:tc>
                <a:tc>
                  <a:txBody>
                    <a:bodyPr/>
                    <a:lstStyle/>
                    <a:p>
                      <a:r>
                        <a:rPr lang="en-US" sz="1200" b="0" i="0" dirty="0" smtClean="0"/>
                        <a:t>Fibroids</a:t>
                      </a:r>
                      <a:endParaRPr lang="en-US" sz="1200" b="0" i="0" dirty="0"/>
                    </a:p>
                  </a:txBody>
                  <a:tcPr/>
                </a:tc>
                <a:tc>
                  <a:txBody>
                    <a:bodyPr/>
                    <a:lstStyle/>
                    <a:p>
                      <a:r>
                        <a:rPr lang="en-US" sz="1200" b="0" i="0" dirty="0" smtClean="0"/>
                        <a:t>Lap assisted</a:t>
                      </a:r>
                      <a:r>
                        <a:rPr lang="en-US" sz="1200" b="0" i="0" baseline="0" dirty="0" smtClean="0"/>
                        <a:t> </a:t>
                      </a:r>
                      <a:r>
                        <a:rPr lang="en-US" sz="1200" b="0" i="0" baseline="0" dirty="0" err="1" smtClean="0"/>
                        <a:t>Vag</a:t>
                      </a:r>
                      <a:r>
                        <a:rPr lang="en-US" sz="1200" b="0" i="0" baseline="0" dirty="0" smtClean="0"/>
                        <a:t> </a:t>
                      </a:r>
                      <a:r>
                        <a:rPr lang="en-US" sz="1200" b="0" i="0" baseline="0" dirty="0" err="1" smtClean="0"/>
                        <a:t>Hyst</a:t>
                      </a:r>
                      <a:r>
                        <a:rPr lang="en-US" sz="1200" b="0" i="0" baseline="0" dirty="0" smtClean="0"/>
                        <a:t> or </a:t>
                      </a:r>
                      <a:r>
                        <a:rPr lang="en-US" sz="1200" b="0" i="0" baseline="0" dirty="0" err="1" smtClean="0"/>
                        <a:t>Vag</a:t>
                      </a:r>
                      <a:r>
                        <a:rPr lang="en-US" sz="1200" b="0" i="0" baseline="0" dirty="0" smtClean="0"/>
                        <a:t> </a:t>
                      </a:r>
                      <a:r>
                        <a:rPr lang="en-US" sz="1200" b="0" i="0" baseline="0" dirty="0" err="1" smtClean="0"/>
                        <a:t>Hyst</a:t>
                      </a:r>
                      <a:r>
                        <a:rPr lang="en-US" sz="1200" b="0" i="0" baseline="0" dirty="0" smtClean="0"/>
                        <a:t> or </a:t>
                      </a:r>
                      <a:r>
                        <a:rPr lang="en-US" sz="1200" b="0" i="0" baseline="0" dirty="0" err="1" smtClean="0"/>
                        <a:t>Abd</a:t>
                      </a:r>
                      <a:r>
                        <a:rPr lang="en-US" sz="1200" b="0" i="0" baseline="0" dirty="0" smtClean="0"/>
                        <a:t> </a:t>
                      </a:r>
                      <a:r>
                        <a:rPr lang="en-US" sz="1200" b="0" i="0" baseline="0" dirty="0" err="1" smtClean="0"/>
                        <a:t>Hyst</a:t>
                      </a:r>
                      <a:endParaRPr lang="en-US" sz="1200" b="0" i="0" dirty="0"/>
                    </a:p>
                  </a:txBody>
                  <a:tcPr/>
                </a:tc>
              </a:tr>
              <a:tr h="0">
                <a:tc>
                  <a:txBody>
                    <a:bodyPr/>
                    <a:lstStyle/>
                    <a:p>
                      <a:r>
                        <a:rPr lang="en-US" sz="1200" b="0" i="0" dirty="0" err="1" smtClean="0"/>
                        <a:t>Zullo</a:t>
                      </a:r>
                      <a:r>
                        <a:rPr lang="en-US" sz="1200" b="0" i="0" dirty="0" smtClean="0"/>
                        <a:t>/2004</a:t>
                      </a:r>
                      <a:endParaRPr lang="en-US" sz="1200" b="0" i="0" dirty="0"/>
                    </a:p>
                  </a:txBody>
                  <a:tcPr/>
                </a:tc>
                <a:tc>
                  <a:txBody>
                    <a:bodyPr/>
                    <a:lstStyle/>
                    <a:p>
                      <a:r>
                        <a:rPr lang="en-US" sz="1200" b="0" i="0" dirty="0" smtClean="0"/>
                        <a:t>60</a:t>
                      </a:r>
                      <a:endParaRPr lang="en-US" sz="1200" b="0" i="0" dirty="0"/>
                    </a:p>
                  </a:txBody>
                  <a:tcPr/>
                </a:tc>
                <a:tc>
                  <a:txBody>
                    <a:bodyPr/>
                    <a:lstStyle/>
                    <a:p>
                      <a:r>
                        <a:rPr lang="en-US" sz="1200" b="0" i="0" dirty="0" smtClean="0"/>
                        <a:t>28.2 </a:t>
                      </a:r>
                      <a:r>
                        <a:rPr lang="en-US" sz="1200" b="0" cap="none" spc="0" dirty="0" smtClean="0">
                          <a:ln>
                            <a:noFill/>
                          </a:ln>
                          <a:solidFill>
                            <a:schemeClr val="tx1"/>
                          </a:solidFill>
                          <a:effectLst/>
                        </a:rPr>
                        <a:t>(mean)</a:t>
                      </a:r>
                      <a:endParaRPr lang="en-US" sz="1200" b="0" i="0" dirty="0" smtClean="0"/>
                    </a:p>
                    <a:p>
                      <a:r>
                        <a:rPr lang="en-US" sz="1200" b="0" i="0" dirty="0" smtClean="0"/>
                        <a:t>27.1 </a:t>
                      </a:r>
                      <a:r>
                        <a:rPr lang="en-US" sz="1200" b="0" cap="none" spc="0" dirty="0" smtClean="0">
                          <a:ln>
                            <a:noFill/>
                          </a:ln>
                          <a:solidFill>
                            <a:schemeClr val="tx1"/>
                          </a:solidFill>
                          <a:effectLst/>
                        </a:rPr>
                        <a:t>(mean)</a:t>
                      </a:r>
                      <a:endParaRPr lang="en-US" sz="1200" b="0" i="0" dirty="0" smtClean="0"/>
                    </a:p>
                    <a:p>
                      <a:endParaRPr lang="en-US" sz="1200" b="0" i="0" dirty="0"/>
                    </a:p>
                  </a:txBody>
                  <a:tcPr/>
                </a:tc>
                <a:tc>
                  <a:txBody>
                    <a:bodyPr/>
                    <a:lstStyle/>
                    <a:p>
                      <a:r>
                        <a:rPr lang="en-US" sz="1200" dirty="0" smtClean="0"/>
                        <a:t>0</a:t>
                      </a:r>
                      <a:endParaRPr lang="en-US" sz="1200" dirty="0"/>
                    </a:p>
                  </a:txBody>
                  <a:tcPr/>
                </a:tc>
                <a:tc>
                  <a:txBody>
                    <a:bodyPr/>
                    <a:lstStyle/>
                    <a:p>
                      <a:r>
                        <a:rPr lang="en-US" sz="1200" dirty="0" smtClean="0"/>
                        <a:t>NA</a:t>
                      </a:r>
                      <a:endParaRPr lang="en-US" sz="1200" dirty="0"/>
                    </a:p>
                  </a:txBody>
                  <a:tcPr/>
                </a:tc>
                <a:tc>
                  <a:txBody>
                    <a:bodyPr/>
                    <a:lstStyle/>
                    <a:p>
                      <a:r>
                        <a:rPr lang="en-US" sz="1200" b="0" i="0" dirty="0" smtClean="0"/>
                        <a:t>Fibroids</a:t>
                      </a:r>
                      <a:endParaRPr lang="en-US" sz="1200" b="0" i="0" dirty="0"/>
                    </a:p>
                  </a:txBody>
                  <a:tcPr/>
                </a:tc>
                <a:tc>
                  <a:txBody>
                    <a:bodyPr/>
                    <a:lstStyle/>
                    <a:p>
                      <a:r>
                        <a:rPr lang="en-US" sz="1200" b="0" i="0" dirty="0" smtClean="0"/>
                        <a:t>Lap </a:t>
                      </a:r>
                      <a:r>
                        <a:rPr lang="en-US" sz="1200" b="0" i="0" dirty="0" err="1" smtClean="0"/>
                        <a:t>Myomectomy</a:t>
                      </a:r>
                      <a:endParaRPr lang="en-US" sz="1200" b="0" i="0"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Table 1: Retrospective studies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graphicFrame>
        <p:nvGraphicFramePr>
          <p:cNvPr id="4" name="Table 3"/>
          <p:cNvGraphicFramePr>
            <a:graphicFrameLocks noGrp="1"/>
          </p:cNvGraphicFramePr>
          <p:nvPr/>
        </p:nvGraphicFramePr>
        <p:xfrm>
          <a:off x="685800" y="228600"/>
          <a:ext cx="7924800" cy="5349240"/>
        </p:xfrm>
        <a:graphic>
          <a:graphicData uri="http://schemas.openxmlformats.org/drawingml/2006/table">
            <a:tbl>
              <a:tblPr firstRow="1" bandRow="1">
                <a:tableStyleId>{5C22544A-7EE6-4342-B048-85BDC9FD1C3A}</a:tableStyleId>
              </a:tblPr>
              <a:tblGrid>
                <a:gridCol w="1447800"/>
                <a:gridCol w="990600"/>
                <a:gridCol w="1219200"/>
                <a:gridCol w="609600"/>
                <a:gridCol w="1295400"/>
                <a:gridCol w="1219200"/>
                <a:gridCol w="1143000"/>
              </a:tblGrid>
              <a:tr h="510540">
                <a:tc>
                  <a:txBody>
                    <a:bodyPr/>
                    <a:lstStyle/>
                    <a:p>
                      <a:r>
                        <a:rPr lang="en-US" sz="1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Author/Yr</a:t>
                      </a:r>
                      <a:endParaRPr lang="en-US" sz="1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a:t>
                      </a:r>
                      <a:r>
                        <a:rPr lang="en-US" b="0" cap="none" spc="0" baseline="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in years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 at 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Indication</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Surgery</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r>
              <a:tr h="510540">
                <a:tc>
                  <a:txBody>
                    <a:bodyPr/>
                    <a:lstStyle/>
                    <a:p>
                      <a:r>
                        <a:rPr lang="en-US" sz="1200" dirty="0" err="1" smtClean="0">
                          <a:solidFill>
                            <a:schemeClr val="tx1"/>
                          </a:solidFill>
                        </a:rPr>
                        <a:t>Adelusola</a:t>
                      </a:r>
                      <a:r>
                        <a:rPr lang="en-US" sz="1200" dirty="0" smtClean="0">
                          <a:solidFill>
                            <a:schemeClr val="tx1"/>
                          </a:solidFill>
                        </a:rPr>
                        <a:t>/2001</a:t>
                      </a:r>
                    </a:p>
                  </a:txBody>
                  <a:tcPr/>
                </a:tc>
                <a:tc>
                  <a:txBody>
                    <a:bodyPr/>
                    <a:lstStyle/>
                    <a:p>
                      <a:r>
                        <a:rPr lang="en-US" sz="1200" dirty="0" smtClean="0">
                          <a:solidFill>
                            <a:schemeClr val="tx1"/>
                          </a:solidFill>
                        </a:rPr>
                        <a:t>177</a:t>
                      </a:r>
                      <a:endParaRPr lang="en-US" sz="1200" dirty="0">
                        <a:solidFill>
                          <a:schemeClr val="tx1"/>
                        </a:solidFill>
                      </a:endParaRPr>
                    </a:p>
                  </a:txBody>
                  <a:tcPr/>
                </a:tc>
                <a:tc>
                  <a:txBody>
                    <a:bodyPr/>
                    <a:lstStyle/>
                    <a:p>
                      <a:r>
                        <a:rPr lang="en-US" sz="1200" dirty="0" smtClean="0">
                          <a:solidFill>
                            <a:schemeClr val="tx1"/>
                          </a:solidFill>
                        </a:rPr>
                        <a:t>19-89</a:t>
                      </a:r>
                      <a:endParaRPr lang="en-US" sz="1200" dirty="0">
                        <a:solidFill>
                          <a:schemeClr val="tx1"/>
                        </a:solidFill>
                      </a:endParaRPr>
                    </a:p>
                  </a:txBody>
                  <a:tcPr/>
                </a:tc>
                <a:tc>
                  <a:txBody>
                    <a:bodyPr/>
                    <a:lstStyle/>
                    <a:p>
                      <a:r>
                        <a:rPr lang="en-US" sz="1200" dirty="0" smtClean="0">
                          <a:solidFill>
                            <a:schemeClr val="tx1"/>
                          </a:solidFill>
                        </a:rPr>
                        <a:t>0</a:t>
                      </a:r>
                      <a:endParaRPr lang="en-US" sz="1200" dirty="0">
                        <a:solidFill>
                          <a:schemeClr val="tx1"/>
                        </a:solidFill>
                      </a:endParaRPr>
                    </a:p>
                  </a:txBody>
                  <a:tcPr/>
                </a:tc>
                <a:tc>
                  <a:txBody>
                    <a:bodyPr/>
                    <a:lstStyle/>
                    <a:p>
                      <a:r>
                        <a:rPr lang="en-US" sz="1200" dirty="0" smtClean="0">
                          <a:solidFill>
                            <a:schemeClr val="tx1"/>
                          </a:solidFill>
                        </a:rPr>
                        <a:t>NA</a:t>
                      </a:r>
                      <a:endParaRPr lang="en-US" sz="1200" dirty="0">
                        <a:solidFill>
                          <a:schemeClr val="tx1"/>
                        </a:solidFill>
                      </a:endParaRPr>
                    </a:p>
                  </a:txBody>
                  <a:tcPr/>
                </a:tc>
                <a:tc>
                  <a:txBody>
                    <a:bodyPr/>
                    <a:lstStyle/>
                    <a:p>
                      <a:r>
                        <a:rPr lang="en-US" sz="1200" dirty="0" smtClean="0">
                          <a:solidFill>
                            <a:schemeClr val="tx1"/>
                          </a:solidFill>
                        </a:rPr>
                        <a:t>Fibroids</a:t>
                      </a:r>
                      <a:endParaRPr lang="en-US" sz="1200" dirty="0">
                        <a:solidFill>
                          <a:schemeClr val="tx1"/>
                        </a:solidFill>
                      </a:endParaRPr>
                    </a:p>
                  </a:txBody>
                  <a:tcPr/>
                </a:tc>
                <a:tc>
                  <a:txBody>
                    <a:bodyPr/>
                    <a:lstStyle/>
                    <a:p>
                      <a:r>
                        <a:rPr lang="en-US" sz="1200" dirty="0" err="1" smtClean="0">
                          <a:solidFill>
                            <a:schemeClr val="tx1"/>
                          </a:solidFill>
                        </a:rPr>
                        <a:t>Hyst</a:t>
                      </a:r>
                      <a:endParaRPr lang="en-US" sz="1200" dirty="0">
                        <a:solidFill>
                          <a:schemeClr val="tx1"/>
                        </a:solidFill>
                      </a:endParaRPr>
                    </a:p>
                  </a:txBody>
                  <a:tcPr/>
                </a:tc>
              </a:tr>
              <a:tr h="510540">
                <a:tc>
                  <a:txBody>
                    <a:bodyPr/>
                    <a:lstStyle/>
                    <a:p>
                      <a:r>
                        <a:rPr lang="en-US" sz="1200" dirty="0" smtClean="0"/>
                        <a:t>Angle/1995</a:t>
                      </a:r>
                    </a:p>
                  </a:txBody>
                  <a:tcPr/>
                </a:tc>
                <a:tc>
                  <a:txBody>
                    <a:bodyPr/>
                    <a:lstStyle/>
                    <a:p>
                      <a:r>
                        <a:rPr lang="en-US" sz="1200" dirty="0" smtClean="0"/>
                        <a:t>41</a:t>
                      </a:r>
                      <a:endParaRPr lang="en-US" sz="1200" dirty="0"/>
                    </a:p>
                  </a:txBody>
                  <a:tcPr/>
                </a:tc>
                <a:tc>
                  <a:txBody>
                    <a:bodyPr/>
                    <a:lstStyle/>
                    <a:p>
                      <a:r>
                        <a:rPr lang="en-US" sz="1200" dirty="0" smtClean="0"/>
                        <a:t>24-81</a:t>
                      </a:r>
                    </a:p>
                    <a:p>
                      <a:r>
                        <a:rPr lang="en-US" sz="1200" dirty="0" smtClean="0"/>
                        <a:t>41</a:t>
                      </a:r>
                      <a:r>
                        <a:rPr lang="en-US" sz="1200" baseline="0" dirty="0" smtClean="0"/>
                        <a:t> (mean)</a:t>
                      </a:r>
                      <a:endParaRPr lang="en-US" sz="1200" dirty="0" smtClean="0"/>
                    </a:p>
                  </a:txBody>
                  <a:tcPr/>
                </a:tc>
                <a:tc>
                  <a:txBody>
                    <a:bodyPr/>
                    <a:lstStyle/>
                    <a:p>
                      <a:r>
                        <a:rPr lang="en-US" sz="1200" dirty="0" smtClean="0"/>
                        <a:t>0</a:t>
                      </a:r>
                      <a:endParaRPr lang="en-US" sz="1200" dirty="0"/>
                    </a:p>
                  </a:txBody>
                  <a:tcPr/>
                </a:tc>
                <a:tc>
                  <a:txBody>
                    <a:bodyPr/>
                    <a:lstStyle/>
                    <a:p>
                      <a:r>
                        <a:rPr lang="en-US" sz="1200" dirty="0" smtClean="0"/>
                        <a:t>NA</a:t>
                      </a:r>
                      <a:endParaRPr lang="en-US" sz="1200" dirty="0"/>
                    </a:p>
                  </a:txBody>
                  <a:tcPr/>
                </a:tc>
                <a:tc>
                  <a:txBody>
                    <a:bodyPr/>
                    <a:lstStyle/>
                    <a:p>
                      <a:r>
                        <a:rPr lang="en-US" sz="1200" dirty="0" smtClean="0"/>
                        <a:t>Fibroids</a:t>
                      </a:r>
                      <a:endParaRPr lang="en-US" sz="1200" dirty="0"/>
                    </a:p>
                  </a:txBody>
                  <a:tcPr/>
                </a:tc>
                <a:tc>
                  <a:txBody>
                    <a:bodyPr/>
                    <a:lstStyle/>
                    <a:p>
                      <a:r>
                        <a:rPr lang="en-US" sz="1200" dirty="0" smtClean="0"/>
                        <a:t>Lap </a:t>
                      </a:r>
                      <a:r>
                        <a:rPr lang="en-US" sz="1200" dirty="0" err="1" smtClean="0"/>
                        <a:t>Hyst</a:t>
                      </a:r>
                      <a:endParaRPr lang="en-US" sz="1200" dirty="0"/>
                    </a:p>
                  </a:txBody>
                  <a:tcPr/>
                </a:tc>
              </a:tr>
              <a:tr h="510540">
                <a:tc>
                  <a:txBody>
                    <a:bodyPr/>
                    <a:lstStyle/>
                    <a:p>
                      <a:r>
                        <a:rPr lang="en-US" sz="1200" b="0" cap="none" spc="0" dirty="0" err="1" smtClean="0">
                          <a:ln>
                            <a:noFill/>
                          </a:ln>
                          <a:solidFill>
                            <a:schemeClr val="tx1"/>
                          </a:solidFill>
                          <a:effectLst/>
                        </a:rPr>
                        <a:t>Banaczek</a:t>
                      </a:r>
                      <a:r>
                        <a:rPr lang="en-US" sz="1200" b="0" cap="none" spc="0" dirty="0" smtClean="0">
                          <a:ln>
                            <a:noFill/>
                          </a:ln>
                          <a:solidFill>
                            <a:schemeClr val="tx1"/>
                          </a:solidFill>
                          <a:effectLst/>
                        </a:rPr>
                        <a:t> 2004</a:t>
                      </a:r>
                    </a:p>
                  </a:txBody>
                  <a:tcPr/>
                </a:tc>
                <a:tc>
                  <a:txBody>
                    <a:bodyPr/>
                    <a:lstStyle/>
                    <a:p>
                      <a:r>
                        <a:rPr lang="en-US" sz="1200" b="0" cap="none" spc="0" dirty="0" smtClean="0">
                          <a:ln>
                            <a:noFill/>
                          </a:ln>
                          <a:solidFill>
                            <a:schemeClr val="tx1"/>
                          </a:solidFill>
                          <a:effectLst/>
                        </a:rPr>
                        <a:t>309</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29-73</a:t>
                      </a:r>
                    </a:p>
                    <a:p>
                      <a:r>
                        <a:rPr lang="en-US" sz="1200" b="0" cap="none" spc="0" dirty="0" smtClean="0">
                          <a:ln>
                            <a:noFill/>
                          </a:ln>
                          <a:solidFill>
                            <a:schemeClr val="tx1"/>
                          </a:solidFill>
                          <a:effectLst/>
                        </a:rPr>
                        <a:t>44.5 (mean)</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0</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NA</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Fibroids</a:t>
                      </a:r>
                      <a:endParaRPr lang="en-US" sz="1200" b="0" cap="none" spc="0" dirty="0">
                        <a:ln>
                          <a:noFill/>
                        </a:ln>
                        <a:solidFill>
                          <a:schemeClr val="tx1"/>
                        </a:solidFill>
                        <a:effectLst/>
                      </a:endParaRPr>
                    </a:p>
                  </a:txBody>
                  <a:tcPr/>
                </a:tc>
                <a:tc>
                  <a:txBody>
                    <a:bodyPr/>
                    <a:lstStyle/>
                    <a:p>
                      <a:r>
                        <a:rPr lang="en-US" sz="1200" b="0" cap="none" spc="0" dirty="0" err="1" smtClean="0">
                          <a:ln>
                            <a:noFill/>
                          </a:ln>
                          <a:solidFill>
                            <a:schemeClr val="tx1"/>
                          </a:solidFill>
                          <a:effectLst/>
                        </a:rPr>
                        <a:t>Myomectomy</a:t>
                      </a:r>
                      <a:r>
                        <a:rPr lang="en-US" sz="1200" b="0" cap="none" spc="0" dirty="0" smtClean="0">
                          <a:ln>
                            <a:noFill/>
                          </a:ln>
                          <a:solidFill>
                            <a:schemeClr val="tx1"/>
                          </a:solidFill>
                          <a:effectLst/>
                        </a:rPr>
                        <a:t> or </a:t>
                      </a:r>
                      <a:r>
                        <a:rPr lang="en-US" sz="1200" b="0" cap="none" spc="0" dirty="0" err="1" smtClean="0">
                          <a:ln>
                            <a:noFill/>
                          </a:ln>
                          <a:solidFill>
                            <a:schemeClr val="tx1"/>
                          </a:solidFill>
                          <a:effectLst/>
                        </a:rPr>
                        <a:t>Hyst</a:t>
                      </a:r>
                      <a:endParaRPr lang="en-US" sz="1200" b="0" cap="none" spc="0" dirty="0">
                        <a:ln>
                          <a:noFill/>
                        </a:ln>
                        <a:solidFill>
                          <a:schemeClr val="tx1"/>
                        </a:solidFill>
                        <a:effectLst/>
                      </a:endParaRPr>
                    </a:p>
                  </a:txBody>
                  <a:tcPr/>
                </a:tc>
              </a:tr>
              <a:tr h="510540">
                <a:tc>
                  <a:txBody>
                    <a:bodyPr/>
                    <a:lstStyle/>
                    <a:p>
                      <a:r>
                        <a:rPr lang="en-US" sz="1200" b="0" cap="none" spc="0" dirty="0" err="1" smtClean="0">
                          <a:ln>
                            <a:noFill/>
                          </a:ln>
                          <a:solidFill>
                            <a:schemeClr val="tx1"/>
                          </a:solidFill>
                          <a:effectLst/>
                        </a:rPr>
                        <a:t>Betjes</a:t>
                      </a:r>
                      <a:r>
                        <a:rPr lang="en-US" sz="1200" b="0" cap="none" spc="0" dirty="0" smtClean="0">
                          <a:ln>
                            <a:noFill/>
                          </a:ln>
                          <a:solidFill>
                            <a:schemeClr val="tx1"/>
                          </a:solidFill>
                          <a:effectLst/>
                        </a:rPr>
                        <a:t>/2009</a:t>
                      </a:r>
                    </a:p>
                  </a:txBody>
                  <a:tcPr/>
                </a:tc>
                <a:tc>
                  <a:txBody>
                    <a:bodyPr/>
                    <a:lstStyle/>
                    <a:p>
                      <a:r>
                        <a:rPr lang="en-US" sz="1200" b="0" cap="none" spc="0" dirty="0" smtClean="0">
                          <a:ln>
                            <a:noFill/>
                          </a:ln>
                          <a:solidFill>
                            <a:schemeClr val="tx1"/>
                          </a:solidFill>
                          <a:effectLst/>
                        </a:rPr>
                        <a:t>539</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44.3 (mean)</a:t>
                      </a:r>
                    </a:p>
                    <a:p>
                      <a:r>
                        <a:rPr lang="en-US" sz="1200" b="0" cap="none" spc="0" dirty="0" smtClean="0">
                          <a:ln>
                            <a:noFill/>
                          </a:ln>
                          <a:solidFill>
                            <a:schemeClr val="tx1"/>
                          </a:solidFill>
                          <a:effectLst/>
                        </a:rPr>
                        <a:t>44.6 (mean)</a:t>
                      </a:r>
                    </a:p>
                    <a:p>
                      <a:r>
                        <a:rPr lang="en-US" sz="1200" b="0" cap="none" spc="0" dirty="0" smtClean="0">
                          <a:ln>
                            <a:noFill/>
                          </a:ln>
                          <a:solidFill>
                            <a:schemeClr val="tx1"/>
                          </a:solidFill>
                          <a:effectLst/>
                        </a:rPr>
                        <a:t>44</a:t>
                      </a:r>
                      <a:r>
                        <a:rPr lang="en-US" sz="1200" b="0" cap="none" spc="0" baseline="0" dirty="0" smtClean="0">
                          <a:ln>
                            <a:noFill/>
                          </a:ln>
                          <a:solidFill>
                            <a:schemeClr val="tx1"/>
                          </a:solidFill>
                          <a:effectLst/>
                        </a:rPr>
                        <a:t> </a:t>
                      </a:r>
                      <a:r>
                        <a:rPr lang="en-US" sz="1200" b="0" cap="none" spc="0" dirty="0" smtClean="0">
                          <a:ln>
                            <a:noFill/>
                          </a:ln>
                          <a:solidFill>
                            <a:schemeClr val="tx1"/>
                          </a:solidFill>
                          <a:effectLst/>
                        </a:rPr>
                        <a:t>(mean)</a:t>
                      </a:r>
                    </a:p>
                    <a:p>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0</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NA</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Fibroids</a:t>
                      </a:r>
                      <a:endParaRPr lang="en-US" sz="1200" b="0" cap="none" spc="0" dirty="0">
                        <a:ln>
                          <a:noFill/>
                        </a:ln>
                        <a:solidFill>
                          <a:schemeClr val="tx1"/>
                        </a:solidFill>
                        <a:effectLst/>
                      </a:endParaRPr>
                    </a:p>
                  </a:txBody>
                  <a:tcPr/>
                </a:tc>
                <a:tc>
                  <a:txBody>
                    <a:bodyPr/>
                    <a:lstStyle/>
                    <a:p>
                      <a:r>
                        <a:rPr lang="en-US" sz="1200" b="0" cap="none" spc="0" dirty="0" err="1" smtClean="0">
                          <a:ln>
                            <a:noFill/>
                          </a:ln>
                          <a:solidFill>
                            <a:schemeClr val="tx1"/>
                          </a:solidFill>
                          <a:effectLst/>
                        </a:rPr>
                        <a:t>Hysteroscopic</a:t>
                      </a:r>
                      <a:r>
                        <a:rPr lang="en-US" sz="1200" b="0" cap="none" spc="0" baseline="0" dirty="0" smtClean="0">
                          <a:ln>
                            <a:noFill/>
                          </a:ln>
                          <a:solidFill>
                            <a:schemeClr val="tx1"/>
                          </a:solidFill>
                          <a:effectLst/>
                        </a:rPr>
                        <a:t> </a:t>
                      </a:r>
                      <a:r>
                        <a:rPr lang="en-US" sz="1200" b="0" cap="none" spc="0" baseline="0" dirty="0" err="1" smtClean="0">
                          <a:ln>
                            <a:noFill/>
                          </a:ln>
                          <a:solidFill>
                            <a:schemeClr val="tx1"/>
                          </a:solidFill>
                          <a:effectLst/>
                        </a:rPr>
                        <a:t>Myomectomy</a:t>
                      </a:r>
                      <a:endParaRPr lang="en-US" sz="1200" b="0" cap="none" spc="0" dirty="0">
                        <a:ln>
                          <a:noFill/>
                        </a:ln>
                        <a:solidFill>
                          <a:schemeClr val="tx1"/>
                        </a:solidFill>
                        <a:effectLst/>
                      </a:endParaRPr>
                    </a:p>
                  </a:txBody>
                  <a:tcPr/>
                </a:tc>
              </a:tr>
              <a:tr h="510540">
                <a:tc>
                  <a:txBody>
                    <a:bodyPr/>
                    <a:lstStyle/>
                    <a:p>
                      <a:r>
                        <a:rPr lang="en-US" sz="1200" b="0" cap="none" spc="0" dirty="0" smtClean="0">
                          <a:ln>
                            <a:noFill/>
                          </a:ln>
                          <a:solidFill>
                            <a:schemeClr val="tx1"/>
                          </a:solidFill>
                          <a:effectLst/>
                        </a:rPr>
                        <a:t>Bushaqer/2014</a:t>
                      </a:r>
                    </a:p>
                  </a:txBody>
                  <a:tcPr/>
                </a:tc>
                <a:tc>
                  <a:txBody>
                    <a:bodyPr/>
                    <a:lstStyle/>
                    <a:p>
                      <a:r>
                        <a:rPr lang="en-US" sz="1200" b="0" cap="none" spc="0" dirty="0" smtClean="0">
                          <a:ln>
                            <a:noFill/>
                          </a:ln>
                          <a:solidFill>
                            <a:schemeClr val="tx1"/>
                          </a:solidFill>
                          <a:effectLst/>
                        </a:rPr>
                        <a:t>137</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36 (mean)</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0</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NA</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Fibroids</a:t>
                      </a:r>
                      <a:endParaRPr lang="en-US" sz="1200" b="0" cap="none" spc="0" dirty="0">
                        <a:ln>
                          <a:noFill/>
                        </a:ln>
                        <a:solidFill>
                          <a:schemeClr val="tx1"/>
                        </a:solidFill>
                        <a:effectLst/>
                      </a:endParaRPr>
                    </a:p>
                  </a:txBody>
                  <a:tcPr/>
                </a:tc>
                <a:tc>
                  <a:txBody>
                    <a:bodyPr/>
                    <a:lstStyle/>
                    <a:p>
                      <a:r>
                        <a:rPr lang="en-US" sz="1200" b="0" cap="none" spc="0" dirty="0" err="1" smtClean="0">
                          <a:ln>
                            <a:noFill/>
                          </a:ln>
                          <a:solidFill>
                            <a:schemeClr val="tx1"/>
                          </a:solidFill>
                          <a:effectLst/>
                        </a:rPr>
                        <a:t>Abd</a:t>
                      </a:r>
                      <a:r>
                        <a:rPr lang="en-US" sz="1200" b="0" cap="none" spc="0" dirty="0" smtClean="0">
                          <a:ln>
                            <a:noFill/>
                          </a:ln>
                          <a:solidFill>
                            <a:schemeClr val="tx1"/>
                          </a:solidFill>
                          <a:effectLst/>
                        </a:rPr>
                        <a:t> </a:t>
                      </a:r>
                      <a:r>
                        <a:rPr lang="en-US" sz="1200" b="0" cap="none" spc="0" dirty="0" err="1" smtClean="0">
                          <a:ln>
                            <a:noFill/>
                          </a:ln>
                          <a:solidFill>
                            <a:schemeClr val="tx1"/>
                          </a:solidFill>
                          <a:effectLst/>
                        </a:rPr>
                        <a:t>Myomectomy</a:t>
                      </a:r>
                      <a:endParaRPr lang="en-US" sz="1200" b="0" cap="none" spc="0" dirty="0">
                        <a:ln>
                          <a:noFill/>
                        </a:ln>
                        <a:solidFill>
                          <a:schemeClr val="tx1"/>
                        </a:solidFill>
                        <a:effectLst/>
                      </a:endParaRPr>
                    </a:p>
                  </a:txBody>
                  <a:tcPr/>
                </a:tc>
              </a:tr>
              <a:tr h="510540">
                <a:tc>
                  <a:txBody>
                    <a:bodyPr/>
                    <a:lstStyle/>
                    <a:p>
                      <a:r>
                        <a:rPr lang="en-US" sz="1200" b="0" cap="none" spc="0" dirty="0" smtClean="0">
                          <a:ln>
                            <a:noFill/>
                          </a:ln>
                          <a:solidFill>
                            <a:schemeClr val="tx1"/>
                          </a:solidFill>
                          <a:effectLst/>
                        </a:rPr>
                        <a:t>Butt/2012</a:t>
                      </a:r>
                    </a:p>
                  </a:txBody>
                  <a:tcPr/>
                </a:tc>
                <a:tc>
                  <a:txBody>
                    <a:bodyPr/>
                    <a:lstStyle/>
                    <a:p>
                      <a:r>
                        <a:rPr lang="en-US" sz="1200" b="0" cap="none" spc="0" dirty="0" smtClean="0">
                          <a:ln>
                            <a:noFill/>
                          </a:ln>
                          <a:solidFill>
                            <a:schemeClr val="tx1"/>
                          </a:solidFill>
                          <a:effectLst/>
                        </a:rPr>
                        <a:t>106</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Not stated</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0</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NA</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Fibroids</a:t>
                      </a:r>
                      <a:endParaRPr lang="en-US" sz="1200" b="0" cap="none" spc="0" dirty="0">
                        <a:ln>
                          <a:noFill/>
                        </a:ln>
                        <a:solidFill>
                          <a:schemeClr val="tx1"/>
                        </a:solidFill>
                        <a:effectLst/>
                      </a:endParaRPr>
                    </a:p>
                  </a:txBody>
                  <a:tcPr/>
                </a:tc>
                <a:tc>
                  <a:txBody>
                    <a:bodyPr/>
                    <a:lstStyle/>
                    <a:p>
                      <a:r>
                        <a:rPr lang="en-US" sz="1200" b="0" cap="none" spc="0" dirty="0" err="1" smtClean="0">
                          <a:ln>
                            <a:noFill/>
                          </a:ln>
                          <a:solidFill>
                            <a:schemeClr val="tx1"/>
                          </a:solidFill>
                          <a:effectLst/>
                        </a:rPr>
                        <a:t>Hyst</a:t>
                      </a:r>
                      <a:endParaRPr lang="en-US" sz="1200" b="0" cap="none" spc="0" dirty="0">
                        <a:ln>
                          <a:noFill/>
                        </a:ln>
                        <a:solidFill>
                          <a:schemeClr val="tx1"/>
                        </a:solidFill>
                        <a:effectLst/>
                      </a:endParaRPr>
                    </a:p>
                  </a:txBody>
                  <a:tcPr/>
                </a:tc>
              </a:tr>
              <a:tr h="510540">
                <a:tc>
                  <a:txBody>
                    <a:bodyPr/>
                    <a:lstStyle/>
                    <a:p>
                      <a:r>
                        <a:rPr lang="en-US" sz="1200" dirty="0" err="1" smtClean="0"/>
                        <a:t>Colgan</a:t>
                      </a:r>
                      <a:r>
                        <a:rPr lang="en-US" sz="1200" dirty="0" smtClean="0"/>
                        <a:t>/1993</a:t>
                      </a:r>
                    </a:p>
                  </a:txBody>
                  <a:tcPr/>
                </a:tc>
                <a:tc>
                  <a:txBody>
                    <a:bodyPr/>
                    <a:lstStyle/>
                    <a:p>
                      <a:r>
                        <a:rPr lang="en-US" sz="1200" b="0" cap="none" spc="0" dirty="0" smtClean="0">
                          <a:ln>
                            <a:noFill/>
                          </a:ln>
                          <a:solidFill>
                            <a:schemeClr val="tx1"/>
                          </a:solidFill>
                          <a:effectLst/>
                        </a:rPr>
                        <a:t>77</a:t>
                      </a:r>
                      <a:endParaRPr lang="en-US" sz="1200" b="0" cap="none" spc="0" dirty="0">
                        <a:ln>
                          <a:noFill/>
                        </a:ln>
                        <a:solidFill>
                          <a:schemeClr val="tx1"/>
                        </a:solidFill>
                        <a:effectLst/>
                      </a:endParaRPr>
                    </a:p>
                  </a:txBody>
                  <a:tcPr/>
                </a:tc>
                <a:tc>
                  <a:txBody>
                    <a:bodyPr/>
                    <a:lstStyle/>
                    <a:p>
                      <a:r>
                        <a:rPr lang="en-US" sz="1200" dirty="0" smtClean="0"/>
                        <a:t>36.9 </a:t>
                      </a:r>
                      <a:r>
                        <a:rPr lang="en-US" sz="1200" b="0" cap="none" spc="0" dirty="0" smtClean="0">
                          <a:ln>
                            <a:noFill/>
                          </a:ln>
                          <a:solidFill>
                            <a:schemeClr val="tx1"/>
                          </a:solidFill>
                          <a:effectLst/>
                        </a:rPr>
                        <a:t>(mean)</a:t>
                      </a:r>
                      <a:endParaRPr lang="en-US" sz="1200" dirty="0" smtClean="0"/>
                    </a:p>
                    <a:p>
                      <a:r>
                        <a:rPr lang="en-US" sz="1200" dirty="0" smtClean="0"/>
                        <a:t>41.4 </a:t>
                      </a:r>
                      <a:r>
                        <a:rPr lang="en-US" sz="1200" b="0" cap="none" spc="0" dirty="0" smtClean="0">
                          <a:ln>
                            <a:noFill/>
                          </a:ln>
                          <a:solidFill>
                            <a:schemeClr val="tx1"/>
                          </a:solidFill>
                          <a:effectLst/>
                        </a:rPr>
                        <a:t>(mean)</a:t>
                      </a:r>
                      <a:endParaRPr lang="en-US" sz="1200" dirty="0"/>
                    </a:p>
                  </a:txBody>
                  <a:tcPr/>
                </a:tc>
                <a:tc>
                  <a:txBody>
                    <a:bodyPr/>
                    <a:lstStyle/>
                    <a:p>
                      <a:r>
                        <a:rPr lang="en-US" sz="1200" dirty="0" smtClean="0"/>
                        <a:t>0</a:t>
                      </a:r>
                      <a:endParaRPr lang="en-US" sz="1200" dirty="0"/>
                    </a:p>
                  </a:txBody>
                  <a:tcPr/>
                </a:tc>
                <a:tc>
                  <a:txBody>
                    <a:bodyPr/>
                    <a:lstStyle/>
                    <a:p>
                      <a:r>
                        <a:rPr lang="en-US" sz="1200" dirty="0" smtClean="0"/>
                        <a:t>NA</a:t>
                      </a:r>
                      <a:endParaRPr lang="en-US" sz="1200" dirty="0"/>
                    </a:p>
                  </a:txBody>
                  <a:tcPr/>
                </a:tc>
                <a:tc>
                  <a:txBody>
                    <a:bodyPr/>
                    <a:lstStyle/>
                    <a:p>
                      <a:r>
                        <a:rPr lang="en-US" sz="1200" dirty="0" smtClean="0"/>
                        <a:t>Fibroids</a:t>
                      </a:r>
                      <a:endParaRPr lang="en-US" sz="1200" dirty="0"/>
                    </a:p>
                  </a:txBody>
                  <a:tcPr/>
                </a:tc>
                <a:tc>
                  <a:txBody>
                    <a:bodyPr/>
                    <a:lstStyle/>
                    <a:p>
                      <a:r>
                        <a:rPr lang="en-US" sz="1200" dirty="0" err="1" smtClean="0"/>
                        <a:t>Hysteroscopic</a:t>
                      </a:r>
                      <a:r>
                        <a:rPr lang="en-US" sz="1200" dirty="0" smtClean="0"/>
                        <a:t> or </a:t>
                      </a:r>
                      <a:r>
                        <a:rPr lang="en-US" sz="1200" dirty="0" err="1" smtClean="0"/>
                        <a:t>Abd</a:t>
                      </a:r>
                      <a:r>
                        <a:rPr lang="en-US" sz="1200" dirty="0" smtClean="0"/>
                        <a:t> </a:t>
                      </a:r>
                      <a:r>
                        <a:rPr lang="en-US" sz="1200" dirty="0" err="1" smtClean="0"/>
                        <a:t>Myomectomy</a:t>
                      </a:r>
                      <a:r>
                        <a:rPr lang="en-US" sz="1200" dirty="0" smtClean="0"/>
                        <a:t> or </a:t>
                      </a:r>
                      <a:r>
                        <a:rPr lang="en-US" sz="1200" dirty="0" err="1" smtClean="0"/>
                        <a:t>Abd</a:t>
                      </a:r>
                      <a:r>
                        <a:rPr lang="en-US" sz="1200" dirty="0" smtClean="0"/>
                        <a:t> </a:t>
                      </a:r>
                      <a:r>
                        <a:rPr lang="en-US" sz="1200" dirty="0" err="1" smtClean="0"/>
                        <a:t>Hyst</a:t>
                      </a:r>
                      <a:endParaRPr lang="en-US" sz="1200" dirty="0"/>
                    </a:p>
                  </a:txBody>
                  <a:tcPr/>
                </a:tc>
              </a:tr>
              <a:tr h="510540">
                <a:tc>
                  <a:txBody>
                    <a:bodyPr/>
                    <a:lstStyle/>
                    <a:p>
                      <a:r>
                        <a:rPr lang="en-US" sz="1200" b="0" cap="none" spc="0" dirty="0" smtClean="0">
                          <a:ln>
                            <a:noFill/>
                          </a:ln>
                          <a:solidFill>
                            <a:schemeClr val="tx1"/>
                          </a:solidFill>
                          <a:effectLst/>
                        </a:rPr>
                        <a:t>*Corson/1991</a:t>
                      </a:r>
                    </a:p>
                  </a:txBody>
                  <a:tcPr/>
                </a:tc>
                <a:tc>
                  <a:txBody>
                    <a:bodyPr/>
                    <a:lstStyle/>
                    <a:p>
                      <a:r>
                        <a:rPr lang="en-US" sz="1200" b="0" cap="none" spc="0" dirty="0" smtClean="0">
                          <a:ln>
                            <a:noFill/>
                          </a:ln>
                          <a:solidFill>
                            <a:schemeClr val="tx1"/>
                          </a:solidFill>
                          <a:effectLst/>
                        </a:rPr>
                        <a:t>92</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25-66</a:t>
                      </a:r>
                    </a:p>
                    <a:p>
                      <a:r>
                        <a:rPr lang="en-US" sz="1200" b="0" cap="none" spc="0" dirty="0" smtClean="0">
                          <a:ln>
                            <a:noFill/>
                          </a:ln>
                          <a:solidFill>
                            <a:schemeClr val="tx1"/>
                          </a:solidFill>
                          <a:effectLst/>
                        </a:rPr>
                        <a:t>40.1 (mean)</a:t>
                      </a:r>
                      <a:endParaRPr lang="en-US" sz="1200" b="0" i="0" cap="none" spc="0" dirty="0" smtClean="0">
                        <a:ln>
                          <a:noFill/>
                        </a:ln>
                        <a:solidFill>
                          <a:schemeClr val="tx1"/>
                        </a:solidFill>
                        <a:effectLst/>
                      </a:endParaRPr>
                    </a:p>
                  </a:txBody>
                  <a:tcPr/>
                </a:tc>
                <a:tc>
                  <a:txBody>
                    <a:bodyPr/>
                    <a:lstStyle/>
                    <a:p>
                      <a:r>
                        <a:rPr lang="en-US" sz="1200" b="0" cap="none" spc="0" dirty="0" smtClean="0">
                          <a:ln>
                            <a:noFill/>
                          </a:ln>
                          <a:solidFill>
                            <a:schemeClr val="tx1"/>
                          </a:solidFill>
                          <a:effectLst/>
                        </a:rPr>
                        <a:t>2</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Not stated</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Fibroids</a:t>
                      </a:r>
                      <a:endParaRPr lang="en-US" sz="1200" b="0" cap="none" spc="0" dirty="0">
                        <a:ln>
                          <a:noFill/>
                        </a:ln>
                        <a:solidFill>
                          <a:schemeClr val="tx1"/>
                        </a:solidFill>
                        <a:effectLst/>
                      </a:endParaRPr>
                    </a:p>
                  </a:txBody>
                  <a:tcPr/>
                </a:tc>
                <a:tc>
                  <a:txBody>
                    <a:bodyPr/>
                    <a:lstStyle/>
                    <a:p>
                      <a:r>
                        <a:rPr lang="en-US" sz="1200" b="0" cap="none" spc="0" dirty="0" err="1" smtClean="0">
                          <a:ln>
                            <a:noFill/>
                          </a:ln>
                          <a:solidFill>
                            <a:schemeClr val="tx1"/>
                          </a:solidFill>
                          <a:effectLst/>
                        </a:rPr>
                        <a:t>Hysteroscopic</a:t>
                      </a:r>
                      <a:r>
                        <a:rPr lang="en-US" sz="1200" b="0" cap="none" spc="0" dirty="0" smtClean="0">
                          <a:ln>
                            <a:noFill/>
                          </a:ln>
                          <a:solidFill>
                            <a:schemeClr val="tx1"/>
                          </a:solidFill>
                          <a:effectLst/>
                        </a:rPr>
                        <a:t> </a:t>
                      </a:r>
                      <a:r>
                        <a:rPr lang="en-US" sz="1200" b="0" cap="none" spc="0" dirty="0" err="1" smtClean="0">
                          <a:ln>
                            <a:noFill/>
                          </a:ln>
                          <a:solidFill>
                            <a:schemeClr val="tx1"/>
                          </a:solidFill>
                          <a:effectLst/>
                        </a:rPr>
                        <a:t>Myomectomy</a:t>
                      </a:r>
                      <a:endParaRPr lang="en-US" sz="1200" b="0" cap="none" spc="0" dirty="0">
                        <a:ln>
                          <a:noFill/>
                        </a:ln>
                        <a:solidFill>
                          <a:schemeClr val="tx1"/>
                        </a:solidFill>
                        <a:effectLst/>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graphicFrame>
        <p:nvGraphicFramePr>
          <p:cNvPr id="4" name="Table 3"/>
          <p:cNvGraphicFramePr>
            <a:graphicFrameLocks noGrp="1"/>
          </p:cNvGraphicFramePr>
          <p:nvPr/>
        </p:nvGraphicFramePr>
        <p:xfrm>
          <a:off x="685800" y="228600"/>
          <a:ext cx="7924800" cy="5547360"/>
        </p:xfrm>
        <a:graphic>
          <a:graphicData uri="http://schemas.openxmlformats.org/drawingml/2006/table">
            <a:tbl>
              <a:tblPr firstRow="1" bandRow="1">
                <a:tableStyleId>{5C22544A-7EE6-4342-B048-85BDC9FD1C3A}</a:tableStyleId>
              </a:tblPr>
              <a:tblGrid>
                <a:gridCol w="1447800"/>
                <a:gridCol w="990600"/>
                <a:gridCol w="1219200"/>
                <a:gridCol w="609600"/>
                <a:gridCol w="1295400"/>
                <a:gridCol w="1219200"/>
                <a:gridCol w="1143000"/>
              </a:tblGrid>
              <a:tr h="510540">
                <a:tc>
                  <a:txBody>
                    <a:bodyPr/>
                    <a:lstStyle/>
                    <a:p>
                      <a:r>
                        <a:rPr lang="en-US" sz="1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Author/Yr</a:t>
                      </a:r>
                      <a:endParaRPr lang="en-US" sz="1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a:t>
                      </a:r>
                      <a:r>
                        <a:rPr lang="en-US" b="0" cap="none" spc="0" baseline="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in years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 at 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Indication</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Surgery</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r>
              <a:tr h="510540">
                <a:tc>
                  <a:txBody>
                    <a:bodyPr/>
                    <a:lstStyle/>
                    <a:p>
                      <a:r>
                        <a:rPr lang="en-US" sz="1200" dirty="0" err="1" smtClean="0"/>
                        <a:t>Deligdisch</a:t>
                      </a:r>
                      <a:r>
                        <a:rPr lang="en-US" sz="1200" dirty="0" smtClean="0"/>
                        <a:t>/ 1997</a:t>
                      </a:r>
                      <a:endParaRPr lang="en-US" sz="1200" dirty="0"/>
                    </a:p>
                  </a:txBody>
                  <a:tcPr/>
                </a:tc>
                <a:tc>
                  <a:txBody>
                    <a:bodyPr/>
                    <a:lstStyle/>
                    <a:p>
                      <a:r>
                        <a:rPr lang="en-US" sz="1200" dirty="0" smtClean="0"/>
                        <a:t>60</a:t>
                      </a:r>
                      <a:endParaRPr lang="en-US" sz="1200" dirty="0"/>
                    </a:p>
                  </a:txBody>
                  <a:tcPr/>
                </a:tc>
                <a:tc>
                  <a:txBody>
                    <a:bodyPr/>
                    <a:lstStyle/>
                    <a:p>
                      <a:r>
                        <a:rPr lang="en-US" sz="1200" dirty="0" smtClean="0"/>
                        <a:t>31-53</a:t>
                      </a:r>
                    </a:p>
                  </a:txBody>
                  <a:tcPr/>
                </a:tc>
                <a:tc>
                  <a:txBody>
                    <a:bodyPr/>
                    <a:lstStyle/>
                    <a:p>
                      <a:r>
                        <a:rPr lang="en-US" sz="1200" dirty="0" smtClean="0"/>
                        <a:t>0</a:t>
                      </a:r>
                      <a:endParaRPr lang="en-US" sz="1200" dirty="0"/>
                    </a:p>
                  </a:txBody>
                  <a:tcPr/>
                </a:tc>
                <a:tc>
                  <a:txBody>
                    <a:bodyPr/>
                    <a:lstStyle/>
                    <a:p>
                      <a:r>
                        <a:rPr lang="en-US" sz="1200" dirty="0" smtClean="0"/>
                        <a:t>NA</a:t>
                      </a:r>
                      <a:endParaRPr lang="en-US" sz="1200" dirty="0"/>
                    </a:p>
                  </a:txBody>
                  <a:tcPr/>
                </a:tc>
                <a:tc>
                  <a:txBody>
                    <a:bodyPr/>
                    <a:lstStyle/>
                    <a:p>
                      <a:r>
                        <a:rPr lang="en-US" sz="1200" dirty="0" smtClean="0"/>
                        <a:t>Fibroids</a:t>
                      </a:r>
                      <a:endParaRPr lang="en-US" sz="1200" dirty="0"/>
                    </a:p>
                  </a:txBody>
                  <a:tcPr/>
                </a:tc>
                <a:tc>
                  <a:txBody>
                    <a:bodyPr/>
                    <a:lstStyle/>
                    <a:p>
                      <a:r>
                        <a:rPr lang="en-US" sz="1200" dirty="0" err="1" smtClean="0"/>
                        <a:t>Hyst</a:t>
                      </a:r>
                      <a:r>
                        <a:rPr lang="en-US" sz="1200" baseline="0" dirty="0" smtClean="0"/>
                        <a:t> or </a:t>
                      </a:r>
                      <a:r>
                        <a:rPr lang="en-US" sz="1200" baseline="0" dirty="0" err="1" smtClean="0"/>
                        <a:t>Myomectomy</a:t>
                      </a:r>
                      <a:endParaRPr lang="en-US" sz="1200" dirty="0"/>
                    </a:p>
                  </a:txBody>
                  <a:tcPr/>
                </a:tc>
              </a:tr>
              <a:tr h="510540">
                <a:tc>
                  <a:txBody>
                    <a:bodyPr/>
                    <a:lstStyle/>
                    <a:p>
                      <a:r>
                        <a:rPr lang="en-US" sz="1200" dirty="0" err="1" smtClean="0"/>
                        <a:t>Dundr</a:t>
                      </a:r>
                      <a:r>
                        <a:rPr lang="en-US" sz="1200" dirty="0" smtClean="0"/>
                        <a:t>/2006</a:t>
                      </a:r>
                      <a:endParaRPr lang="en-US" sz="1200" dirty="0"/>
                    </a:p>
                  </a:txBody>
                  <a:tcPr/>
                </a:tc>
                <a:tc>
                  <a:txBody>
                    <a:bodyPr/>
                    <a:lstStyle/>
                    <a:p>
                      <a:r>
                        <a:rPr lang="en-US" sz="1200" dirty="0" smtClean="0"/>
                        <a:t>20</a:t>
                      </a:r>
                      <a:endParaRPr lang="en-US" sz="1200" dirty="0"/>
                    </a:p>
                  </a:txBody>
                  <a:tcPr/>
                </a:tc>
                <a:tc>
                  <a:txBody>
                    <a:bodyPr/>
                    <a:lstStyle/>
                    <a:p>
                      <a:r>
                        <a:rPr lang="en-US" sz="1200" dirty="0" smtClean="0"/>
                        <a:t>20-60</a:t>
                      </a:r>
                    </a:p>
                    <a:p>
                      <a:r>
                        <a:rPr lang="en-US" sz="1200" dirty="0" smtClean="0"/>
                        <a:t>35 (median)</a:t>
                      </a:r>
                      <a:endParaRPr lang="en-US" sz="1200" dirty="0"/>
                    </a:p>
                  </a:txBody>
                  <a:tcPr/>
                </a:tc>
                <a:tc>
                  <a:txBody>
                    <a:bodyPr/>
                    <a:lstStyle/>
                    <a:p>
                      <a:r>
                        <a:rPr lang="en-US" sz="1200" dirty="0" smtClean="0"/>
                        <a:t>0</a:t>
                      </a:r>
                      <a:endParaRPr lang="en-US" sz="1200" dirty="0"/>
                    </a:p>
                  </a:txBody>
                  <a:tcPr/>
                </a:tc>
                <a:tc>
                  <a:txBody>
                    <a:bodyPr/>
                    <a:lstStyle/>
                    <a:p>
                      <a:r>
                        <a:rPr lang="en-US" sz="1200" dirty="0" smtClean="0"/>
                        <a:t>NA</a:t>
                      </a:r>
                      <a:endParaRPr lang="en-US" sz="1200" dirty="0"/>
                    </a:p>
                  </a:txBody>
                  <a:tcPr/>
                </a:tc>
                <a:tc>
                  <a:txBody>
                    <a:bodyPr/>
                    <a:lstStyle/>
                    <a:p>
                      <a:endParaRPr lang="en-US" sz="1200" dirty="0" smtClean="0"/>
                    </a:p>
                    <a:p>
                      <a:r>
                        <a:rPr lang="en-US" sz="1200" dirty="0" smtClean="0"/>
                        <a:t>Fibroids</a:t>
                      </a:r>
                      <a:endParaRPr lang="en-US" sz="1200" dirty="0"/>
                    </a:p>
                  </a:txBody>
                  <a:tcPr/>
                </a:tc>
                <a:tc>
                  <a:txBody>
                    <a:bodyPr/>
                    <a:lstStyle/>
                    <a:p>
                      <a:r>
                        <a:rPr lang="en-US" sz="1200" dirty="0" err="1" smtClean="0"/>
                        <a:t>Hyst</a:t>
                      </a:r>
                      <a:endParaRPr lang="en-US" sz="1200" dirty="0"/>
                    </a:p>
                  </a:txBody>
                  <a:tcPr/>
                </a:tc>
              </a:tr>
              <a:tr h="510540">
                <a:tc>
                  <a:txBody>
                    <a:bodyPr/>
                    <a:lstStyle/>
                    <a:p>
                      <a:r>
                        <a:rPr lang="en-US" sz="1200" dirty="0" smtClean="0"/>
                        <a:t>El-</a:t>
                      </a:r>
                      <a:r>
                        <a:rPr lang="en-US" sz="1200" dirty="0" err="1" smtClean="0"/>
                        <a:t>Mowafi</a:t>
                      </a:r>
                      <a:r>
                        <a:rPr lang="en-US" sz="1200" dirty="0" smtClean="0"/>
                        <a:t>/2004</a:t>
                      </a:r>
                      <a:endParaRPr lang="en-US" sz="1200" dirty="0"/>
                    </a:p>
                  </a:txBody>
                  <a:tcPr/>
                </a:tc>
                <a:tc>
                  <a:txBody>
                    <a:bodyPr/>
                    <a:lstStyle/>
                    <a:p>
                      <a:r>
                        <a:rPr lang="en-US" sz="1200" dirty="0" smtClean="0"/>
                        <a:t>165</a:t>
                      </a:r>
                      <a:endParaRPr lang="en-US" sz="1200" dirty="0"/>
                    </a:p>
                  </a:txBody>
                  <a:tcPr/>
                </a:tc>
                <a:tc>
                  <a:txBody>
                    <a:bodyPr/>
                    <a:lstStyle/>
                    <a:p>
                      <a:r>
                        <a:rPr lang="en-US" sz="1200" dirty="0" smtClean="0"/>
                        <a:t>30-59</a:t>
                      </a:r>
                    </a:p>
                    <a:p>
                      <a:r>
                        <a:rPr lang="en-US" sz="1200" dirty="0" smtClean="0"/>
                        <a:t>45.8 </a:t>
                      </a:r>
                      <a:r>
                        <a:rPr lang="en-US" sz="1200" b="0" cap="none" spc="0" dirty="0" smtClean="0">
                          <a:ln>
                            <a:noFill/>
                          </a:ln>
                          <a:solidFill>
                            <a:schemeClr val="tx1"/>
                          </a:solidFill>
                          <a:effectLst/>
                        </a:rPr>
                        <a:t>(mean)</a:t>
                      </a:r>
                      <a:endParaRPr lang="en-US" sz="1200" dirty="0"/>
                    </a:p>
                  </a:txBody>
                  <a:tcPr/>
                </a:tc>
                <a:tc>
                  <a:txBody>
                    <a:bodyPr/>
                    <a:lstStyle/>
                    <a:p>
                      <a:r>
                        <a:rPr lang="en-US" sz="1200" dirty="0" smtClean="0"/>
                        <a:t>0</a:t>
                      </a:r>
                      <a:endParaRPr lang="en-US" sz="1200" dirty="0"/>
                    </a:p>
                  </a:txBody>
                  <a:tcPr/>
                </a:tc>
                <a:tc>
                  <a:txBody>
                    <a:bodyPr/>
                    <a:lstStyle/>
                    <a:p>
                      <a:r>
                        <a:rPr lang="en-US" sz="1200" dirty="0" smtClean="0"/>
                        <a:t>NA</a:t>
                      </a:r>
                      <a:endParaRPr lang="en-US" sz="1200" dirty="0"/>
                    </a:p>
                  </a:txBody>
                  <a:tcPr/>
                </a:tc>
                <a:tc>
                  <a:txBody>
                    <a:bodyPr/>
                    <a:lstStyle/>
                    <a:p>
                      <a:r>
                        <a:rPr lang="en-US" sz="1200" dirty="0" smtClean="0"/>
                        <a:t>Fibroids</a:t>
                      </a:r>
                      <a:endParaRPr lang="en-US" sz="1200" dirty="0"/>
                    </a:p>
                  </a:txBody>
                  <a:tcPr/>
                </a:tc>
                <a:tc>
                  <a:txBody>
                    <a:bodyPr/>
                    <a:lstStyle/>
                    <a:p>
                      <a:r>
                        <a:rPr lang="en-US" sz="1200" dirty="0" smtClean="0"/>
                        <a:t>Lap</a:t>
                      </a:r>
                      <a:r>
                        <a:rPr lang="en-US" sz="1200" baseline="0" dirty="0" smtClean="0"/>
                        <a:t> assisted </a:t>
                      </a:r>
                      <a:r>
                        <a:rPr lang="en-US" sz="1200" baseline="0" dirty="0" err="1" smtClean="0"/>
                        <a:t>Vag</a:t>
                      </a:r>
                      <a:r>
                        <a:rPr lang="en-US" sz="1200" baseline="0" dirty="0" smtClean="0"/>
                        <a:t> </a:t>
                      </a:r>
                      <a:r>
                        <a:rPr lang="en-US" sz="1200" baseline="0" dirty="0" err="1" smtClean="0"/>
                        <a:t>Hyst</a:t>
                      </a:r>
                      <a:r>
                        <a:rPr lang="en-US" sz="1200" baseline="0" dirty="0" smtClean="0"/>
                        <a:t> or Lap </a:t>
                      </a:r>
                      <a:r>
                        <a:rPr lang="en-US" sz="1200" baseline="0" dirty="0" err="1" smtClean="0"/>
                        <a:t>supracervical</a:t>
                      </a:r>
                      <a:r>
                        <a:rPr lang="en-US" sz="1200" baseline="0" dirty="0" smtClean="0"/>
                        <a:t> </a:t>
                      </a:r>
                      <a:r>
                        <a:rPr lang="en-US" sz="1200" baseline="0" dirty="0" err="1" smtClean="0"/>
                        <a:t>Hyst</a:t>
                      </a:r>
                      <a:endParaRPr lang="en-US" sz="1200" dirty="0"/>
                    </a:p>
                  </a:txBody>
                  <a:tcPr/>
                </a:tc>
              </a:tr>
              <a:tr h="510540">
                <a:tc>
                  <a:txBody>
                    <a:bodyPr/>
                    <a:lstStyle/>
                    <a:p>
                      <a:r>
                        <a:rPr lang="en-US" sz="1200" b="0" cap="none" spc="0" dirty="0" smtClean="0">
                          <a:ln>
                            <a:noFill/>
                          </a:ln>
                          <a:solidFill>
                            <a:schemeClr val="tx1"/>
                          </a:solidFill>
                          <a:effectLst/>
                        </a:rPr>
                        <a:t>*Emanuel/1999</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285</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23-62</a:t>
                      </a:r>
                    </a:p>
                  </a:txBody>
                  <a:tcPr/>
                </a:tc>
                <a:tc>
                  <a:txBody>
                    <a:bodyPr/>
                    <a:lstStyle/>
                    <a:p>
                      <a:r>
                        <a:rPr lang="en-US" sz="1200" b="0" cap="none" spc="0" dirty="0" smtClean="0">
                          <a:ln>
                            <a:noFill/>
                          </a:ln>
                          <a:solidFill>
                            <a:schemeClr val="tx1"/>
                          </a:solidFill>
                          <a:effectLst/>
                        </a:rPr>
                        <a:t>1</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Not stated</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Fibroids</a:t>
                      </a:r>
                      <a:endParaRPr lang="en-US" sz="1200" b="0" cap="none" spc="0" dirty="0">
                        <a:ln>
                          <a:noFill/>
                        </a:ln>
                        <a:solidFill>
                          <a:schemeClr val="tx1"/>
                        </a:solidFill>
                        <a:effectLst/>
                      </a:endParaRPr>
                    </a:p>
                  </a:txBody>
                  <a:tcPr/>
                </a:tc>
                <a:tc>
                  <a:txBody>
                    <a:bodyPr/>
                    <a:lstStyle/>
                    <a:p>
                      <a:r>
                        <a:rPr lang="en-US" sz="1200" b="0" cap="none" spc="0" dirty="0" err="1" smtClean="0">
                          <a:ln>
                            <a:noFill/>
                          </a:ln>
                          <a:solidFill>
                            <a:schemeClr val="tx1"/>
                          </a:solidFill>
                          <a:effectLst/>
                        </a:rPr>
                        <a:t>Hysteroscopic</a:t>
                      </a:r>
                      <a:r>
                        <a:rPr lang="en-US" sz="1200" b="0" cap="none" spc="0" baseline="0" dirty="0" smtClean="0">
                          <a:ln>
                            <a:noFill/>
                          </a:ln>
                          <a:solidFill>
                            <a:schemeClr val="tx1"/>
                          </a:solidFill>
                          <a:effectLst/>
                        </a:rPr>
                        <a:t> </a:t>
                      </a:r>
                      <a:r>
                        <a:rPr lang="en-US" sz="1200" b="0" cap="none" spc="0" baseline="0" dirty="0" err="1" smtClean="0">
                          <a:ln>
                            <a:noFill/>
                          </a:ln>
                          <a:solidFill>
                            <a:schemeClr val="tx1"/>
                          </a:solidFill>
                          <a:effectLst/>
                        </a:rPr>
                        <a:t>Myomectomy</a:t>
                      </a:r>
                      <a:endParaRPr lang="en-US" sz="1200" b="0" cap="none" spc="0" dirty="0">
                        <a:ln>
                          <a:noFill/>
                        </a:ln>
                        <a:solidFill>
                          <a:schemeClr val="tx1"/>
                        </a:solidFill>
                        <a:effectLst/>
                      </a:endParaRPr>
                    </a:p>
                  </a:txBody>
                  <a:tcPr/>
                </a:tc>
              </a:tr>
              <a:tr h="510540">
                <a:tc>
                  <a:txBody>
                    <a:bodyPr/>
                    <a:lstStyle/>
                    <a:p>
                      <a:r>
                        <a:rPr lang="en-US" sz="1200" dirty="0" smtClean="0"/>
                        <a:t>Emanuel/2005</a:t>
                      </a:r>
                      <a:endParaRPr lang="en-US" sz="1200" dirty="0"/>
                    </a:p>
                  </a:txBody>
                  <a:tcPr/>
                </a:tc>
                <a:tc>
                  <a:txBody>
                    <a:bodyPr/>
                    <a:lstStyle/>
                    <a:p>
                      <a:r>
                        <a:rPr lang="en-US" sz="1200" dirty="0" smtClean="0"/>
                        <a:t>28</a:t>
                      </a:r>
                      <a:endParaRPr lang="en-US" sz="1200" dirty="0"/>
                    </a:p>
                  </a:txBody>
                  <a:tcPr/>
                </a:tc>
                <a:tc>
                  <a:txBody>
                    <a:bodyPr/>
                    <a:lstStyle/>
                    <a:p>
                      <a:r>
                        <a:rPr lang="en-US" sz="1200" dirty="0" smtClean="0"/>
                        <a:t>20-53</a:t>
                      </a:r>
                    </a:p>
                    <a:p>
                      <a:r>
                        <a:rPr lang="en-US" sz="1200" dirty="0" smtClean="0"/>
                        <a:t>37.9 </a:t>
                      </a:r>
                      <a:r>
                        <a:rPr lang="en-US" sz="1200" b="0" cap="none" spc="0" dirty="0" smtClean="0">
                          <a:ln>
                            <a:noFill/>
                          </a:ln>
                          <a:solidFill>
                            <a:schemeClr val="tx1"/>
                          </a:solidFill>
                          <a:effectLst/>
                        </a:rPr>
                        <a:t>(mean)</a:t>
                      </a:r>
                      <a:endParaRPr lang="en-US" sz="1200" dirty="0"/>
                    </a:p>
                  </a:txBody>
                  <a:tcPr/>
                </a:tc>
                <a:tc>
                  <a:txBody>
                    <a:bodyPr/>
                    <a:lstStyle/>
                    <a:p>
                      <a:r>
                        <a:rPr lang="en-US" sz="1200" dirty="0" smtClean="0"/>
                        <a:t>0</a:t>
                      </a:r>
                      <a:endParaRPr lang="en-US" sz="1200" dirty="0"/>
                    </a:p>
                  </a:txBody>
                  <a:tcPr/>
                </a:tc>
                <a:tc>
                  <a:txBody>
                    <a:bodyPr/>
                    <a:lstStyle/>
                    <a:p>
                      <a:r>
                        <a:rPr lang="en-US" sz="1200" dirty="0" smtClean="0"/>
                        <a:t>NA</a:t>
                      </a:r>
                      <a:endParaRPr lang="en-US" sz="1200" dirty="0"/>
                    </a:p>
                  </a:txBody>
                  <a:tcPr/>
                </a:tc>
                <a:tc>
                  <a:txBody>
                    <a:bodyPr/>
                    <a:lstStyle/>
                    <a:p>
                      <a:r>
                        <a:rPr lang="en-US" sz="1200" dirty="0" smtClean="0"/>
                        <a:t>Fibroids</a:t>
                      </a:r>
                      <a:endParaRPr lang="en-US" sz="1200" dirty="0"/>
                    </a:p>
                  </a:txBody>
                  <a:tcPr/>
                </a:tc>
                <a:tc>
                  <a:txBody>
                    <a:bodyPr/>
                    <a:lstStyle/>
                    <a:p>
                      <a:r>
                        <a:rPr lang="en-US" sz="1200" dirty="0" err="1" smtClean="0"/>
                        <a:t>Hysteroscopic</a:t>
                      </a:r>
                      <a:endParaRPr lang="en-US" sz="1200" dirty="0" smtClean="0"/>
                    </a:p>
                    <a:p>
                      <a:r>
                        <a:rPr lang="en-US" sz="1200" dirty="0" err="1" smtClean="0"/>
                        <a:t>Myomectomy</a:t>
                      </a:r>
                      <a:endParaRPr lang="en-US" sz="1200" dirty="0"/>
                    </a:p>
                  </a:txBody>
                  <a:tcPr/>
                </a:tc>
              </a:tr>
              <a:tr h="510540">
                <a:tc>
                  <a:txBody>
                    <a:bodyPr/>
                    <a:lstStyle/>
                    <a:p>
                      <a:r>
                        <a:rPr lang="en-US" sz="1200" dirty="0" smtClean="0">
                          <a:solidFill>
                            <a:schemeClr val="tx1"/>
                          </a:solidFill>
                        </a:rPr>
                        <a:t>Fukuda/1993</a:t>
                      </a:r>
                      <a:endParaRPr lang="en-US" sz="1200" dirty="0">
                        <a:solidFill>
                          <a:schemeClr val="tx1"/>
                        </a:solidFill>
                      </a:endParaRPr>
                    </a:p>
                  </a:txBody>
                  <a:tcPr/>
                </a:tc>
                <a:tc>
                  <a:txBody>
                    <a:bodyPr/>
                    <a:lstStyle/>
                    <a:p>
                      <a:r>
                        <a:rPr lang="en-US" sz="1200" dirty="0" smtClean="0">
                          <a:solidFill>
                            <a:schemeClr val="tx1"/>
                          </a:solidFill>
                        </a:rPr>
                        <a:t>20</a:t>
                      </a:r>
                      <a:endParaRPr lang="en-US" sz="1200" dirty="0">
                        <a:solidFill>
                          <a:schemeClr val="tx1"/>
                        </a:solidFill>
                      </a:endParaRPr>
                    </a:p>
                  </a:txBody>
                  <a:tcPr/>
                </a:tc>
                <a:tc>
                  <a:txBody>
                    <a:bodyPr/>
                    <a:lstStyle/>
                    <a:p>
                      <a:r>
                        <a:rPr lang="en-US" sz="1200" dirty="0" smtClean="0">
                          <a:solidFill>
                            <a:schemeClr val="tx1"/>
                          </a:solidFill>
                        </a:rPr>
                        <a:t>37-50</a:t>
                      </a:r>
                      <a:endParaRPr lang="en-US" sz="1200" dirty="0">
                        <a:solidFill>
                          <a:schemeClr val="tx1"/>
                        </a:solidFill>
                      </a:endParaRPr>
                    </a:p>
                  </a:txBody>
                  <a:tcPr/>
                </a:tc>
                <a:tc>
                  <a:txBody>
                    <a:bodyPr/>
                    <a:lstStyle/>
                    <a:p>
                      <a:r>
                        <a:rPr lang="en-US" sz="1200" dirty="0" smtClean="0">
                          <a:solidFill>
                            <a:schemeClr val="tx1"/>
                          </a:solidFill>
                        </a:rPr>
                        <a:t>0</a:t>
                      </a:r>
                      <a:endParaRPr lang="en-US" sz="1200" dirty="0">
                        <a:solidFill>
                          <a:schemeClr val="tx1"/>
                        </a:solidFill>
                      </a:endParaRPr>
                    </a:p>
                  </a:txBody>
                  <a:tcPr/>
                </a:tc>
                <a:tc>
                  <a:txBody>
                    <a:bodyPr/>
                    <a:lstStyle/>
                    <a:p>
                      <a:r>
                        <a:rPr lang="en-US" sz="1200" dirty="0" smtClean="0">
                          <a:solidFill>
                            <a:schemeClr val="tx1"/>
                          </a:solidFill>
                        </a:rPr>
                        <a:t>NA</a:t>
                      </a:r>
                      <a:endParaRPr lang="en-US" sz="1200" dirty="0">
                        <a:solidFill>
                          <a:schemeClr val="tx1"/>
                        </a:solidFill>
                      </a:endParaRPr>
                    </a:p>
                  </a:txBody>
                  <a:tcPr/>
                </a:tc>
                <a:tc>
                  <a:txBody>
                    <a:bodyPr/>
                    <a:lstStyle/>
                    <a:p>
                      <a:r>
                        <a:rPr lang="en-US" sz="1200" dirty="0" smtClean="0">
                          <a:solidFill>
                            <a:schemeClr val="tx1"/>
                          </a:solidFill>
                        </a:rPr>
                        <a:t>Fibroids</a:t>
                      </a:r>
                      <a:endParaRPr lang="en-US" sz="1200" dirty="0">
                        <a:solidFill>
                          <a:schemeClr val="tx1"/>
                        </a:solidFill>
                      </a:endParaRPr>
                    </a:p>
                  </a:txBody>
                  <a:tcPr/>
                </a:tc>
                <a:tc>
                  <a:txBody>
                    <a:bodyPr/>
                    <a:lstStyle/>
                    <a:p>
                      <a:r>
                        <a:rPr lang="en-US" sz="1200" dirty="0" err="1" smtClean="0">
                          <a:solidFill>
                            <a:schemeClr val="tx1"/>
                          </a:solidFill>
                        </a:rPr>
                        <a:t>Abd</a:t>
                      </a:r>
                      <a:r>
                        <a:rPr lang="en-US" sz="1200" dirty="0" smtClean="0">
                          <a:solidFill>
                            <a:schemeClr val="tx1"/>
                          </a:solidFill>
                        </a:rPr>
                        <a:t> </a:t>
                      </a:r>
                      <a:r>
                        <a:rPr lang="en-US" sz="1200" dirty="0" err="1" smtClean="0">
                          <a:solidFill>
                            <a:schemeClr val="tx1"/>
                          </a:solidFill>
                        </a:rPr>
                        <a:t>Hyst</a:t>
                      </a:r>
                      <a:endParaRPr lang="en-US" sz="1200" dirty="0">
                        <a:solidFill>
                          <a:schemeClr val="tx1"/>
                        </a:solidFill>
                      </a:endParaRPr>
                    </a:p>
                  </a:txBody>
                  <a:tcPr/>
                </a:tc>
              </a:tr>
              <a:tr h="510540">
                <a:tc>
                  <a:txBody>
                    <a:bodyPr/>
                    <a:lstStyle/>
                    <a:p>
                      <a:r>
                        <a:rPr lang="en-US" sz="1200" b="0" cap="none" spc="0" dirty="0" err="1" smtClean="0">
                          <a:ln>
                            <a:noFill/>
                          </a:ln>
                          <a:solidFill>
                            <a:schemeClr val="tx1"/>
                          </a:solidFill>
                          <a:effectLst/>
                        </a:rPr>
                        <a:t>Gavai</a:t>
                      </a:r>
                      <a:r>
                        <a:rPr lang="en-US" sz="1200" b="0" cap="none" spc="0" dirty="0" smtClean="0">
                          <a:ln>
                            <a:noFill/>
                          </a:ln>
                          <a:solidFill>
                            <a:schemeClr val="tx1"/>
                          </a:solidFill>
                          <a:effectLst/>
                        </a:rPr>
                        <a:t>/2006</a:t>
                      </a:r>
                    </a:p>
                    <a:p>
                      <a:r>
                        <a:rPr lang="en-US" sz="1200" b="0" cap="none" spc="0" dirty="0" smtClean="0">
                          <a:ln>
                            <a:noFill/>
                          </a:ln>
                          <a:solidFill>
                            <a:schemeClr val="tx1"/>
                          </a:solidFill>
                          <a:effectLst/>
                        </a:rPr>
                        <a:t>Retro</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504</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33 (mean) </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0</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NA</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Fibroids </a:t>
                      </a:r>
                      <a:endParaRPr lang="en-US" sz="1200" b="0" cap="none" spc="0" dirty="0">
                        <a:ln>
                          <a:noFill/>
                        </a:ln>
                        <a:solidFill>
                          <a:schemeClr val="tx1"/>
                        </a:solidFill>
                        <a:effectLst/>
                      </a:endParaRPr>
                    </a:p>
                  </a:txBody>
                  <a:tcPr/>
                </a:tc>
                <a:tc>
                  <a:txBody>
                    <a:bodyPr/>
                    <a:lstStyle/>
                    <a:p>
                      <a:r>
                        <a:rPr lang="en-US" sz="1200" b="0" cap="none" spc="0" dirty="0" err="1" smtClean="0">
                          <a:ln>
                            <a:noFill/>
                          </a:ln>
                          <a:solidFill>
                            <a:schemeClr val="tx1"/>
                          </a:solidFill>
                          <a:effectLst/>
                        </a:rPr>
                        <a:t>Abd</a:t>
                      </a:r>
                      <a:r>
                        <a:rPr lang="en-US" sz="1200" b="0" cap="none" spc="0" dirty="0" smtClean="0">
                          <a:ln>
                            <a:noFill/>
                          </a:ln>
                          <a:solidFill>
                            <a:schemeClr val="tx1"/>
                          </a:solidFill>
                          <a:effectLst/>
                        </a:rPr>
                        <a:t> </a:t>
                      </a:r>
                      <a:r>
                        <a:rPr lang="en-US" sz="1200" b="0" cap="none" spc="0" dirty="0" err="1" smtClean="0">
                          <a:ln>
                            <a:noFill/>
                          </a:ln>
                          <a:solidFill>
                            <a:schemeClr val="tx1"/>
                          </a:solidFill>
                          <a:effectLst/>
                        </a:rPr>
                        <a:t>Myomectomy</a:t>
                      </a:r>
                      <a:endParaRPr lang="en-US" sz="1200" b="0" cap="none" spc="0" dirty="0">
                        <a:ln>
                          <a:noFill/>
                        </a:ln>
                        <a:solidFill>
                          <a:schemeClr val="tx1"/>
                        </a:solidFill>
                        <a:effectLst/>
                      </a:endParaRPr>
                    </a:p>
                  </a:txBody>
                  <a:tcPr/>
                </a:tc>
              </a:tr>
              <a:tr h="510540">
                <a:tc>
                  <a:txBody>
                    <a:bodyPr/>
                    <a:lstStyle/>
                    <a:p>
                      <a:r>
                        <a:rPr lang="en-US" sz="1200" b="0" cap="none" spc="0" dirty="0" smtClean="0">
                          <a:ln>
                            <a:noFill/>
                          </a:ln>
                          <a:solidFill>
                            <a:schemeClr val="tx1"/>
                          </a:solidFill>
                          <a:effectLst/>
                        </a:rPr>
                        <a:t>Gaym/2004</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588</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19-72</a:t>
                      </a:r>
                    </a:p>
                    <a:p>
                      <a:r>
                        <a:rPr lang="en-US" sz="1200" b="0" cap="none" spc="0" dirty="0" smtClean="0">
                          <a:ln>
                            <a:noFill/>
                          </a:ln>
                          <a:solidFill>
                            <a:schemeClr val="tx1"/>
                          </a:solidFill>
                          <a:effectLst/>
                        </a:rPr>
                        <a:t>38.5 (mean)</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0</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NA</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Fibroids</a:t>
                      </a:r>
                      <a:endParaRPr lang="en-US" sz="1200" b="0" cap="none" spc="0" dirty="0">
                        <a:ln>
                          <a:noFill/>
                        </a:ln>
                        <a:solidFill>
                          <a:schemeClr val="tx1"/>
                        </a:solidFill>
                        <a:effectLst/>
                      </a:endParaRPr>
                    </a:p>
                  </a:txBody>
                  <a:tcPr/>
                </a:tc>
                <a:tc>
                  <a:txBody>
                    <a:bodyPr/>
                    <a:lstStyle/>
                    <a:p>
                      <a:r>
                        <a:rPr lang="en-US" sz="1200" b="0" cap="none" spc="0" dirty="0" err="1" smtClean="0">
                          <a:ln>
                            <a:noFill/>
                          </a:ln>
                          <a:solidFill>
                            <a:schemeClr val="tx1"/>
                          </a:solidFill>
                          <a:effectLst/>
                        </a:rPr>
                        <a:t>Hyst</a:t>
                      </a:r>
                      <a:r>
                        <a:rPr lang="en-US" sz="1200" b="0" cap="none" spc="0" baseline="0" dirty="0" smtClean="0">
                          <a:ln>
                            <a:noFill/>
                          </a:ln>
                          <a:solidFill>
                            <a:schemeClr val="tx1"/>
                          </a:solidFill>
                          <a:effectLst/>
                        </a:rPr>
                        <a:t> or </a:t>
                      </a:r>
                      <a:r>
                        <a:rPr lang="en-US" sz="1200" b="0" cap="none" spc="0" baseline="0" dirty="0" err="1" smtClean="0">
                          <a:ln>
                            <a:noFill/>
                          </a:ln>
                          <a:solidFill>
                            <a:schemeClr val="tx1"/>
                          </a:solidFill>
                          <a:effectLst/>
                        </a:rPr>
                        <a:t>Myomectomy</a:t>
                      </a:r>
                      <a:endParaRPr lang="en-US" sz="1200" b="0" cap="none" spc="0" dirty="0">
                        <a:ln>
                          <a:noFill/>
                        </a:ln>
                        <a:solidFill>
                          <a:schemeClr val="tx1"/>
                        </a:solidFill>
                        <a:effectLst/>
                      </a:endParaRPr>
                    </a:p>
                  </a:txBody>
                  <a:tcPr/>
                </a:tc>
              </a:tr>
              <a:tr h="510540">
                <a:tc>
                  <a:txBody>
                    <a:bodyPr/>
                    <a:lstStyle/>
                    <a:p>
                      <a:r>
                        <a:rPr lang="en-US" sz="1200" b="0" i="0" cap="none" spc="0" dirty="0" smtClean="0">
                          <a:ln>
                            <a:noFill/>
                          </a:ln>
                          <a:solidFill>
                            <a:schemeClr val="tx1"/>
                          </a:solidFill>
                          <a:effectLst/>
                        </a:rPr>
                        <a:t>*Goldrath/1990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151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21-69</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Age</a:t>
                      </a:r>
                      <a:r>
                        <a:rPr lang="en-US" sz="1200" b="0" i="0" cap="none" spc="0" baseline="0" dirty="0" smtClean="0">
                          <a:ln>
                            <a:noFill/>
                          </a:ln>
                          <a:solidFill>
                            <a:schemeClr val="tx1"/>
                          </a:solidFill>
                          <a:effectLst/>
                        </a:rPr>
                        <a:t> not stated</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Hysteroscopic</a:t>
                      </a:r>
                      <a:r>
                        <a:rPr lang="en-US" sz="1200" b="0" i="0" cap="none" spc="0" baseline="0" dirty="0" smtClean="0">
                          <a:ln>
                            <a:noFill/>
                          </a:ln>
                          <a:solidFill>
                            <a:schemeClr val="tx1"/>
                          </a:solidFill>
                          <a:effectLst/>
                        </a:rPr>
                        <a:t> Myomectomy</a:t>
                      </a:r>
                      <a:endParaRPr lang="en-US" sz="1200" b="0" i="0" cap="none" spc="0" dirty="0">
                        <a:ln>
                          <a:noFill/>
                        </a:ln>
                        <a:solidFill>
                          <a:schemeClr val="tx1"/>
                        </a:solidFill>
                        <a:effectLst/>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graphicFrame>
        <p:nvGraphicFramePr>
          <p:cNvPr id="4" name="Table 3"/>
          <p:cNvGraphicFramePr>
            <a:graphicFrameLocks noGrp="1"/>
          </p:cNvGraphicFramePr>
          <p:nvPr/>
        </p:nvGraphicFramePr>
        <p:xfrm>
          <a:off x="685800" y="228600"/>
          <a:ext cx="7924800" cy="6042660"/>
        </p:xfrm>
        <a:graphic>
          <a:graphicData uri="http://schemas.openxmlformats.org/drawingml/2006/table">
            <a:tbl>
              <a:tblPr firstRow="1" bandRow="1">
                <a:tableStyleId>{5C22544A-7EE6-4342-B048-85BDC9FD1C3A}</a:tableStyleId>
              </a:tblPr>
              <a:tblGrid>
                <a:gridCol w="1447800"/>
                <a:gridCol w="990600"/>
                <a:gridCol w="1219200"/>
                <a:gridCol w="609600"/>
                <a:gridCol w="1295400"/>
                <a:gridCol w="1219200"/>
                <a:gridCol w="1143000"/>
              </a:tblGrid>
              <a:tr h="510540">
                <a:tc>
                  <a:txBody>
                    <a:bodyPr/>
                    <a:lstStyle/>
                    <a:p>
                      <a:r>
                        <a:rPr lang="en-US" sz="1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Author/Yr</a:t>
                      </a:r>
                      <a:endParaRPr lang="en-US" sz="1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a:t>
                      </a:r>
                      <a:r>
                        <a:rPr lang="en-US" b="0" cap="none" spc="0" baseline="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in years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 at 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Indication</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Surgery</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r>
              <a:tr h="510540">
                <a:tc>
                  <a:txBody>
                    <a:bodyPr/>
                    <a:lstStyle/>
                    <a:p>
                      <a:r>
                        <a:rPr lang="en-US" sz="1200" b="0" i="0" dirty="0" smtClean="0">
                          <a:solidFill>
                            <a:schemeClr val="tx1"/>
                          </a:solidFill>
                        </a:rPr>
                        <a:t>Gowrie/2013</a:t>
                      </a:r>
                      <a:endParaRPr lang="en-US" sz="1200" b="0" i="0" dirty="0">
                        <a:solidFill>
                          <a:schemeClr val="tx1"/>
                        </a:solidFill>
                      </a:endParaRPr>
                    </a:p>
                  </a:txBody>
                  <a:tcPr/>
                </a:tc>
                <a:tc>
                  <a:txBody>
                    <a:bodyPr/>
                    <a:lstStyle/>
                    <a:p>
                      <a:r>
                        <a:rPr lang="en-US" sz="1200" b="0" i="0" dirty="0" smtClean="0">
                          <a:solidFill>
                            <a:schemeClr val="tx1"/>
                          </a:solidFill>
                        </a:rPr>
                        <a:t>259</a:t>
                      </a:r>
                      <a:endParaRPr lang="en-US" sz="1200" b="0" i="0" dirty="0">
                        <a:solidFill>
                          <a:schemeClr val="tx1"/>
                        </a:solidFill>
                      </a:endParaRPr>
                    </a:p>
                  </a:txBody>
                  <a:tcPr/>
                </a:tc>
                <a:tc>
                  <a:txBody>
                    <a:bodyPr/>
                    <a:lstStyle/>
                    <a:p>
                      <a:r>
                        <a:rPr lang="en-US" sz="1200" b="0" i="0" dirty="0" smtClean="0">
                          <a:solidFill>
                            <a:schemeClr val="tx1"/>
                          </a:solidFill>
                        </a:rPr>
                        <a:t>26-59</a:t>
                      </a:r>
                      <a:endParaRPr lang="en-US" sz="1200" b="0" i="0" dirty="0">
                        <a:solidFill>
                          <a:schemeClr val="tx1"/>
                        </a:solidFill>
                      </a:endParaRPr>
                    </a:p>
                  </a:txBody>
                  <a:tcPr/>
                </a:tc>
                <a:tc>
                  <a:txBody>
                    <a:bodyPr/>
                    <a:lstStyle/>
                    <a:p>
                      <a:r>
                        <a:rPr lang="en-US" sz="1200" b="0" i="0" dirty="0" smtClean="0">
                          <a:solidFill>
                            <a:schemeClr val="tx1"/>
                          </a:solidFill>
                        </a:rPr>
                        <a:t>0 </a:t>
                      </a:r>
                      <a:endParaRPr lang="en-US" sz="1200" b="0" i="0" dirty="0">
                        <a:solidFill>
                          <a:schemeClr val="tx1"/>
                        </a:solidFill>
                      </a:endParaRPr>
                    </a:p>
                  </a:txBody>
                  <a:tcPr/>
                </a:tc>
                <a:tc>
                  <a:txBody>
                    <a:bodyPr/>
                    <a:lstStyle/>
                    <a:p>
                      <a:r>
                        <a:rPr lang="en-US" sz="1200" b="0" i="0" dirty="0" smtClean="0">
                          <a:solidFill>
                            <a:schemeClr val="tx1"/>
                          </a:solidFill>
                        </a:rPr>
                        <a:t>NA</a:t>
                      </a:r>
                      <a:endParaRPr lang="en-US" sz="1200" b="0" i="0" dirty="0">
                        <a:solidFill>
                          <a:schemeClr val="tx1"/>
                        </a:solidFill>
                      </a:endParaRPr>
                    </a:p>
                  </a:txBody>
                  <a:tcPr/>
                </a:tc>
                <a:tc>
                  <a:txBody>
                    <a:bodyPr/>
                    <a:lstStyle/>
                    <a:p>
                      <a:r>
                        <a:rPr lang="en-US" sz="1200" b="0" i="0" dirty="0" smtClean="0">
                          <a:solidFill>
                            <a:schemeClr val="tx1"/>
                          </a:solidFill>
                        </a:rPr>
                        <a:t>Fibroids</a:t>
                      </a:r>
                      <a:endParaRPr lang="en-US" sz="1200" b="0" i="0" dirty="0">
                        <a:solidFill>
                          <a:schemeClr val="tx1"/>
                        </a:solidFill>
                      </a:endParaRPr>
                    </a:p>
                  </a:txBody>
                  <a:tcPr/>
                </a:tc>
                <a:tc>
                  <a:txBody>
                    <a:bodyPr/>
                    <a:lstStyle/>
                    <a:p>
                      <a:r>
                        <a:rPr lang="en-US" sz="1200" b="0" i="0" dirty="0" err="1" smtClean="0">
                          <a:solidFill>
                            <a:schemeClr val="tx1"/>
                          </a:solidFill>
                        </a:rPr>
                        <a:t>Abd</a:t>
                      </a:r>
                      <a:r>
                        <a:rPr lang="en-US" sz="1200" b="0" i="0" dirty="0" smtClean="0">
                          <a:solidFill>
                            <a:schemeClr val="tx1"/>
                          </a:solidFill>
                        </a:rPr>
                        <a:t> </a:t>
                      </a:r>
                      <a:r>
                        <a:rPr lang="en-US" sz="1200" b="0" i="0" dirty="0" err="1" smtClean="0">
                          <a:solidFill>
                            <a:schemeClr val="tx1"/>
                          </a:solidFill>
                        </a:rPr>
                        <a:t>Hyst</a:t>
                      </a:r>
                      <a:endParaRPr lang="en-US" sz="1200" b="0" i="0" dirty="0">
                        <a:solidFill>
                          <a:schemeClr val="tx1"/>
                        </a:solidFill>
                      </a:endParaRPr>
                    </a:p>
                  </a:txBody>
                  <a:tcPr/>
                </a:tc>
              </a:tr>
              <a:tr h="510540">
                <a:tc>
                  <a:txBody>
                    <a:bodyPr/>
                    <a:lstStyle/>
                    <a:p>
                      <a:r>
                        <a:rPr lang="en-US" sz="1200" b="0" i="0" dirty="0" err="1" smtClean="0">
                          <a:solidFill>
                            <a:schemeClr val="tx1"/>
                          </a:solidFill>
                        </a:rPr>
                        <a:t>Grigoriadis</a:t>
                      </a:r>
                      <a:r>
                        <a:rPr lang="en-US" sz="1200" b="0" i="0" dirty="0" smtClean="0">
                          <a:solidFill>
                            <a:schemeClr val="tx1"/>
                          </a:solidFill>
                        </a:rPr>
                        <a:t>/2012</a:t>
                      </a:r>
                      <a:endParaRPr lang="en-US" sz="1200" b="0" i="0" dirty="0">
                        <a:solidFill>
                          <a:schemeClr val="tx1"/>
                        </a:solidFill>
                      </a:endParaRPr>
                    </a:p>
                  </a:txBody>
                  <a:tcPr/>
                </a:tc>
                <a:tc>
                  <a:txBody>
                    <a:bodyPr/>
                    <a:lstStyle/>
                    <a:p>
                      <a:r>
                        <a:rPr lang="en-US" sz="1200" b="0" i="0" dirty="0" smtClean="0">
                          <a:solidFill>
                            <a:schemeClr val="tx1"/>
                          </a:solidFill>
                        </a:rPr>
                        <a:t>10</a:t>
                      </a:r>
                      <a:endParaRPr lang="en-US" sz="1200" b="0" i="0" dirty="0">
                        <a:solidFill>
                          <a:schemeClr val="tx1"/>
                        </a:solidFill>
                      </a:endParaRPr>
                    </a:p>
                  </a:txBody>
                  <a:tcPr/>
                </a:tc>
                <a:tc>
                  <a:txBody>
                    <a:bodyPr/>
                    <a:lstStyle/>
                    <a:p>
                      <a:r>
                        <a:rPr lang="en-US" sz="1200" b="0" i="0" dirty="0" smtClean="0">
                          <a:solidFill>
                            <a:schemeClr val="tx1"/>
                          </a:solidFill>
                        </a:rPr>
                        <a:t>27-48</a:t>
                      </a:r>
                    </a:p>
                    <a:p>
                      <a:r>
                        <a:rPr lang="en-US" sz="1200" b="0" i="0" dirty="0" smtClean="0">
                          <a:solidFill>
                            <a:schemeClr val="tx1"/>
                          </a:solidFill>
                        </a:rPr>
                        <a:t>38.2 </a:t>
                      </a:r>
                      <a:r>
                        <a:rPr lang="en-US" sz="1200" b="0" cap="none" spc="0" dirty="0" smtClean="0">
                          <a:ln>
                            <a:noFill/>
                          </a:ln>
                          <a:solidFill>
                            <a:schemeClr val="tx1"/>
                          </a:solidFill>
                          <a:effectLst/>
                        </a:rPr>
                        <a:t>(mean)</a:t>
                      </a:r>
                      <a:endParaRPr lang="en-US" sz="1200" b="0" i="0" dirty="0">
                        <a:solidFill>
                          <a:schemeClr val="tx1"/>
                        </a:solidFill>
                      </a:endParaRPr>
                    </a:p>
                  </a:txBody>
                  <a:tcPr/>
                </a:tc>
                <a:tc>
                  <a:txBody>
                    <a:bodyPr/>
                    <a:lstStyle/>
                    <a:p>
                      <a:r>
                        <a:rPr lang="en-US" sz="1200" b="0" i="0" dirty="0" smtClean="0">
                          <a:solidFill>
                            <a:schemeClr val="tx1"/>
                          </a:solidFill>
                        </a:rPr>
                        <a:t>0</a:t>
                      </a:r>
                      <a:endParaRPr lang="en-US" sz="1200" b="0" i="0" dirty="0">
                        <a:solidFill>
                          <a:schemeClr val="tx1"/>
                        </a:solidFill>
                      </a:endParaRPr>
                    </a:p>
                  </a:txBody>
                  <a:tcPr/>
                </a:tc>
                <a:tc>
                  <a:txBody>
                    <a:bodyPr/>
                    <a:lstStyle/>
                    <a:p>
                      <a:r>
                        <a:rPr lang="en-US" sz="1200" b="0" i="0" dirty="0" smtClean="0">
                          <a:solidFill>
                            <a:schemeClr val="tx1"/>
                          </a:solidFill>
                        </a:rPr>
                        <a:t>NA</a:t>
                      </a:r>
                      <a:endParaRPr lang="en-US" sz="1200" b="0" i="0" dirty="0">
                        <a:solidFill>
                          <a:schemeClr val="tx1"/>
                        </a:solidFill>
                      </a:endParaRPr>
                    </a:p>
                  </a:txBody>
                  <a:tcPr/>
                </a:tc>
                <a:tc>
                  <a:txBody>
                    <a:bodyPr/>
                    <a:lstStyle/>
                    <a:p>
                      <a:r>
                        <a:rPr lang="en-US" sz="1200" b="0" i="0" dirty="0" smtClean="0">
                          <a:solidFill>
                            <a:schemeClr val="tx1"/>
                          </a:solidFill>
                        </a:rPr>
                        <a:t>Fibroids</a:t>
                      </a:r>
                      <a:endParaRPr lang="en-US" sz="1200" b="0" i="0" dirty="0">
                        <a:solidFill>
                          <a:schemeClr val="tx1"/>
                        </a:solidFill>
                      </a:endParaRPr>
                    </a:p>
                  </a:txBody>
                  <a:tcPr/>
                </a:tc>
                <a:tc>
                  <a:txBody>
                    <a:bodyPr/>
                    <a:lstStyle/>
                    <a:p>
                      <a:r>
                        <a:rPr lang="en-US" sz="1200" b="0" i="0" dirty="0" err="1" smtClean="0">
                          <a:solidFill>
                            <a:schemeClr val="tx1"/>
                          </a:solidFill>
                        </a:rPr>
                        <a:t>Hysteroscopic</a:t>
                      </a:r>
                      <a:r>
                        <a:rPr lang="en-US" sz="1200" b="0" i="0" baseline="0" dirty="0" smtClean="0">
                          <a:solidFill>
                            <a:schemeClr val="tx1"/>
                          </a:solidFill>
                        </a:rPr>
                        <a:t> </a:t>
                      </a:r>
                      <a:r>
                        <a:rPr lang="en-US" sz="1200" b="0" i="0" baseline="0" dirty="0" err="1" smtClean="0">
                          <a:solidFill>
                            <a:schemeClr val="tx1"/>
                          </a:solidFill>
                        </a:rPr>
                        <a:t>Myomectomy</a:t>
                      </a:r>
                      <a:r>
                        <a:rPr lang="en-US" sz="1200" b="0" i="0" baseline="0" dirty="0" smtClean="0">
                          <a:solidFill>
                            <a:schemeClr val="tx1"/>
                          </a:solidFill>
                        </a:rPr>
                        <a:t> or Lap/</a:t>
                      </a:r>
                      <a:r>
                        <a:rPr lang="en-US" sz="1200" b="0" i="0" baseline="0" dirty="0" err="1" smtClean="0">
                          <a:solidFill>
                            <a:schemeClr val="tx1"/>
                          </a:solidFill>
                        </a:rPr>
                        <a:t>Abd</a:t>
                      </a:r>
                      <a:r>
                        <a:rPr lang="en-US" sz="1200" b="0" i="0" baseline="0" dirty="0" smtClean="0">
                          <a:solidFill>
                            <a:schemeClr val="tx1"/>
                          </a:solidFill>
                        </a:rPr>
                        <a:t> </a:t>
                      </a:r>
                      <a:r>
                        <a:rPr lang="en-US" sz="1200" b="0" i="0" baseline="0" dirty="0" err="1" smtClean="0">
                          <a:solidFill>
                            <a:schemeClr val="tx1"/>
                          </a:solidFill>
                        </a:rPr>
                        <a:t>Myomectomy</a:t>
                      </a:r>
                      <a:r>
                        <a:rPr lang="en-US" sz="1200" b="0" i="0" baseline="0" dirty="0" smtClean="0">
                          <a:solidFill>
                            <a:schemeClr val="tx1"/>
                          </a:solidFill>
                        </a:rPr>
                        <a:t> or </a:t>
                      </a:r>
                      <a:r>
                        <a:rPr lang="en-US" sz="1200" b="0" i="0" baseline="0" dirty="0" err="1" smtClean="0">
                          <a:solidFill>
                            <a:schemeClr val="tx1"/>
                          </a:solidFill>
                        </a:rPr>
                        <a:t>Hyst</a:t>
                      </a:r>
                      <a:endParaRPr lang="en-US" sz="1200" b="0" i="0" dirty="0">
                        <a:solidFill>
                          <a:schemeClr val="tx1"/>
                        </a:solidFill>
                      </a:endParaRPr>
                    </a:p>
                  </a:txBody>
                  <a:tcPr/>
                </a:tc>
              </a:tr>
              <a:tr h="510540">
                <a:tc>
                  <a:txBody>
                    <a:bodyPr/>
                    <a:lstStyle/>
                    <a:p>
                      <a:r>
                        <a:rPr lang="en-US" sz="1200" b="0" i="0" dirty="0" err="1" smtClean="0"/>
                        <a:t>Gurung</a:t>
                      </a:r>
                      <a:r>
                        <a:rPr lang="en-US" sz="1200" b="0" i="0" dirty="0" smtClean="0"/>
                        <a:t>/2009</a:t>
                      </a:r>
                      <a:endParaRPr lang="en-US" sz="1200" b="0" i="0" dirty="0"/>
                    </a:p>
                  </a:txBody>
                  <a:tcPr/>
                </a:tc>
                <a:tc>
                  <a:txBody>
                    <a:bodyPr/>
                    <a:lstStyle/>
                    <a:p>
                      <a:r>
                        <a:rPr lang="en-US" sz="1200" b="0" i="0" dirty="0" smtClean="0"/>
                        <a:t>40</a:t>
                      </a:r>
                      <a:endParaRPr lang="en-US" sz="1200" b="0" i="0" dirty="0"/>
                    </a:p>
                  </a:txBody>
                  <a:tcPr/>
                </a:tc>
                <a:tc>
                  <a:txBody>
                    <a:bodyPr/>
                    <a:lstStyle/>
                    <a:p>
                      <a:r>
                        <a:rPr lang="en-US" sz="1200" b="0" i="0" dirty="0" smtClean="0"/>
                        <a:t>&lt;29 - &gt;45</a:t>
                      </a:r>
                      <a:endParaRPr lang="en-US" sz="1200" b="0" i="0" dirty="0"/>
                    </a:p>
                  </a:txBody>
                  <a:tcPr/>
                </a:tc>
                <a:tc>
                  <a:txBody>
                    <a:bodyPr/>
                    <a:lstStyle/>
                    <a:p>
                      <a:r>
                        <a:rPr lang="en-US" sz="1200" b="0" i="0" dirty="0" smtClean="0"/>
                        <a:t>0</a:t>
                      </a:r>
                      <a:endParaRPr lang="en-US" sz="1200" b="0" i="0" dirty="0"/>
                    </a:p>
                  </a:txBody>
                  <a:tcPr/>
                </a:tc>
                <a:tc>
                  <a:txBody>
                    <a:bodyPr/>
                    <a:lstStyle/>
                    <a:p>
                      <a:r>
                        <a:rPr lang="en-US" sz="1200" b="0" i="0" dirty="0" smtClean="0"/>
                        <a:t>NA</a:t>
                      </a:r>
                      <a:endParaRPr lang="en-US" sz="1200" b="0" i="0" dirty="0"/>
                    </a:p>
                  </a:txBody>
                  <a:tcPr/>
                </a:tc>
                <a:tc>
                  <a:txBody>
                    <a:bodyPr/>
                    <a:lstStyle/>
                    <a:p>
                      <a:r>
                        <a:rPr lang="en-US" sz="1200" b="0" i="0" dirty="0" smtClean="0"/>
                        <a:t>Fibroids</a:t>
                      </a:r>
                      <a:endParaRPr lang="en-US" sz="1200" b="0" i="0" dirty="0"/>
                    </a:p>
                  </a:txBody>
                  <a:tcPr/>
                </a:tc>
                <a:tc>
                  <a:txBody>
                    <a:bodyPr/>
                    <a:lstStyle/>
                    <a:p>
                      <a:r>
                        <a:rPr lang="en-US" sz="1200" b="0" i="0" dirty="0" err="1" smtClean="0"/>
                        <a:t>Abd</a:t>
                      </a:r>
                      <a:r>
                        <a:rPr lang="en-US" sz="1200" b="0" i="0" dirty="0" smtClean="0"/>
                        <a:t> or </a:t>
                      </a:r>
                      <a:r>
                        <a:rPr lang="en-US" sz="1200" b="0" i="0" dirty="0" err="1" smtClean="0"/>
                        <a:t>Vag</a:t>
                      </a:r>
                      <a:r>
                        <a:rPr lang="en-US" sz="1200" b="0" i="0" dirty="0" smtClean="0"/>
                        <a:t> </a:t>
                      </a:r>
                      <a:r>
                        <a:rPr lang="en-US" sz="1200" b="0" i="0" dirty="0" err="1" smtClean="0"/>
                        <a:t>Myomectomy</a:t>
                      </a:r>
                      <a:endParaRPr lang="en-US" sz="1200" b="0" i="0" dirty="0"/>
                    </a:p>
                  </a:txBody>
                  <a:tcPr/>
                </a:tc>
              </a:tr>
              <a:tr h="510540">
                <a:tc>
                  <a:txBody>
                    <a:bodyPr/>
                    <a:lstStyle/>
                    <a:p>
                      <a:r>
                        <a:rPr lang="en-US" sz="1200" b="0" i="0" dirty="0" err="1" smtClean="0"/>
                        <a:t>Hallez</a:t>
                      </a:r>
                      <a:r>
                        <a:rPr lang="en-US" sz="1200" b="0" i="0" dirty="0" smtClean="0"/>
                        <a:t>/1995</a:t>
                      </a:r>
                      <a:endParaRPr lang="en-US" sz="1200" b="0" i="0" dirty="0"/>
                    </a:p>
                  </a:txBody>
                  <a:tcPr/>
                </a:tc>
                <a:tc>
                  <a:txBody>
                    <a:bodyPr/>
                    <a:lstStyle/>
                    <a:p>
                      <a:r>
                        <a:rPr lang="en-US" sz="1200" b="0" i="0" dirty="0" smtClean="0"/>
                        <a:t>284</a:t>
                      </a:r>
                      <a:endParaRPr lang="en-US" sz="1200" b="0" i="0" dirty="0"/>
                    </a:p>
                  </a:txBody>
                  <a:tcPr/>
                </a:tc>
                <a:tc>
                  <a:txBody>
                    <a:bodyPr/>
                    <a:lstStyle/>
                    <a:p>
                      <a:r>
                        <a:rPr lang="en-US" sz="1200" b="0" i="0" dirty="0" smtClean="0"/>
                        <a:t>25-70</a:t>
                      </a:r>
                    </a:p>
                  </a:txBody>
                  <a:tcPr/>
                </a:tc>
                <a:tc>
                  <a:txBody>
                    <a:bodyPr/>
                    <a:lstStyle/>
                    <a:p>
                      <a:r>
                        <a:rPr lang="en-US" sz="1200" b="0" i="0" dirty="0" smtClean="0"/>
                        <a:t>0</a:t>
                      </a:r>
                      <a:endParaRPr lang="en-US" sz="1200" b="0" i="0" dirty="0"/>
                    </a:p>
                  </a:txBody>
                  <a:tcPr/>
                </a:tc>
                <a:tc>
                  <a:txBody>
                    <a:bodyPr/>
                    <a:lstStyle/>
                    <a:p>
                      <a:r>
                        <a:rPr lang="en-US" sz="1200" b="0" i="0" dirty="0" smtClean="0"/>
                        <a:t>NA</a:t>
                      </a:r>
                      <a:endParaRPr lang="en-US" sz="1200" b="0" i="0" dirty="0"/>
                    </a:p>
                  </a:txBody>
                  <a:tcPr/>
                </a:tc>
                <a:tc>
                  <a:txBody>
                    <a:bodyPr/>
                    <a:lstStyle/>
                    <a:p>
                      <a:r>
                        <a:rPr lang="en-US" sz="1200" b="0" i="0" dirty="0" smtClean="0"/>
                        <a:t>Fibroids</a:t>
                      </a:r>
                      <a:endParaRPr lang="en-US" sz="1200" b="0" i="0" dirty="0"/>
                    </a:p>
                  </a:txBody>
                  <a:tcPr/>
                </a:tc>
                <a:tc>
                  <a:txBody>
                    <a:bodyPr/>
                    <a:lstStyle/>
                    <a:p>
                      <a:r>
                        <a:rPr lang="en-US" sz="1200" b="0" i="0" dirty="0" err="1" smtClean="0"/>
                        <a:t>Hysteroscopic</a:t>
                      </a:r>
                      <a:r>
                        <a:rPr lang="en-US" sz="1200" b="0" i="0" baseline="0" dirty="0" smtClean="0"/>
                        <a:t> </a:t>
                      </a:r>
                      <a:r>
                        <a:rPr lang="en-US" sz="1200" b="0" i="0" baseline="0" dirty="0" err="1" smtClean="0"/>
                        <a:t>Myomectomy</a:t>
                      </a:r>
                      <a:endParaRPr lang="en-US" sz="1200" b="0" i="0" dirty="0"/>
                    </a:p>
                  </a:txBody>
                  <a:tcPr/>
                </a:tc>
              </a:tr>
              <a:tr h="510540">
                <a:tc>
                  <a:txBody>
                    <a:bodyPr/>
                    <a:lstStyle/>
                    <a:p>
                      <a:r>
                        <a:rPr lang="en-US" sz="1200" b="0" i="0" dirty="0" err="1" smtClean="0"/>
                        <a:t>Hanafi</a:t>
                      </a:r>
                      <a:r>
                        <a:rPr lang="en-US" sz="1200" b="0" i="0" dirty="0" smtClean="0"/>
                        <a:t>/2005</a:t>
                      </a:r>
                      <a:endParaRPr lang="en-US" sz="1200" b="0" i="0" dirty="0"/>
                    </a:p>
                  </a:txBody>
                  <a:tcPr/>
                </a:tc>
                <a:tc>
                  <a:txBody>
                    <a:bodyPr/>
                    <a:lstStyle/>
                    <a:p>
                      <a:r>
                        <a:rPr lang="en-US" sz="1200" b="0" i="0" dirty="0" smtClean="0"/>
                        <a:t>145</a:t>
                      </a:r>
                      <a:endParaRPr lang="en-US" sz="1200" b="0" i="0" dirty="0"/>
                    </a:p>
                  </a:txBody>
                  <a:tcPr/>
                </a:tc>
                <a:tc>
                  <a:txBody>
                    <a:bodyPr/>
                    <a:lstStyle/>
                    <a:p>
                      <a:r>
                        <a:rPr lang="en-US" sz="1200" b="0" i="0" dirty="0" smtClean="0"/>
                        <a:t>24-49</a:t>
                      </a:r>
                    </a:p>
                    <a:p>
                      <a:r>
                        <a:rPr lang="en-US" sz="1200" b="0" i="0" dirty="0" smtClean="0"/>
                        <a:t>36 (median)</a:t>
                      </a:r>
                      <a:endParaRPr lang="en-US" sz="1200" b="0" i="0" dirty="0"/>
                    </a:p>
                  </a:txBody>
                  <a:tcPr/>
                </a:tc>
                <a:tc>
                  <a:txBody>
                    <a:bodyPr/>
                    <a:lstStyle/>
                    <a:p>
                      <a:r>
                        <a:rPr lang="en-US" sz="1200" b="0" i="0" dirty="0" smtClean="0"/>
                        <a:t>0</a:t>
                      </a:r>
                      <a:endParaRPr lang="en-US" sz="1200" b="0" i="0" dirty="0"/>
                    </a:p>
                  </a:txBody>
                  <a:tcPr/>
                </a:tc>
                <a:tc>
                  <a:txBody>
                    <a:bodyPr/>
                    <a:lstStyle/>
                    <a:p>
                      <a:r>
                        <a:rPr lang="en-US" sz="1200" b="0" i="0" dirty="0" smtClean="0"/>
                        <a:t>NA</a:t>
                      </a:r>
                      <a:endParaRPr lang="en-US" sz="1200" b="0" i="0" dirty="0"/>
                    </a:p>
                  </a:txBody>
                  <a:tcPr/>
                </a:tc>
                <a:tc>
                  <a:txBody>
                    <a:bodyPr/>
                    <a:lstStyle/>
                    <a:p>
                      <a:r>
                        <a:rPr lang="en-US" sz="1200" b="0" i="0" dirty="0" smtClean="0"/>
                        <a:t>Fibroids</a:t>
                      </a:r>
                      <a:endParaRPr lang="en-US" sz="1200" b="0" i="0" dirty="0"/>
                    </a:p>
                  </a:txBody>
                  <a:tcPr/>
                </a:tc>
                <a:tc>
                  <a:txBody>
                    <a:bodyPr/>
                    <a:lstStyle/>
                    <a:p>
                      <a:r>
                        <a:rPr lang="en-US" sz="1200" b="0" i="0" dirty="0" err="1" smtClean="0"/>
                        <a:t>Abd</a:t>
                      </a:r>
                      <a:r>
                        <a:rPr lang="en-US" sz="1200" b="0" i="0" dirty="0" smtClean="0"/>
                        <a:t> </a:t>
                      </a:r>
                      <a:r>
                        <a:rPr lang="en-US" sz="1200" b="0" i="0" dirty="0" err="1" smtClean="0"/>
                        <a:t>Myomectomy</a:t>
                      </a:r>
                      <a:endParaRPr lang="en-US" sz="1200" b="0" i="0" dirty="0"/>
                    </a:p>
                  </a:txBody>
                  <a:tcPr/>
                </a:tc>
              </a:tr>
              <a:tr h="510540">
                <a:tc>
                  <a:txBody>
                    <a:bodyPr/>
                    <a:lstStyle/>
                    <a:p>
                      <a:r>
                        <a:rPr lang="en-US" sz="1200" b="0" i="0" dirty="0" err="1" smtClean="0"/>
                        <a:t>Hanafi</a:t>
                      </a:r>
                      <a:r>
                        <a:rPr lang="en-US" sz="1200" b="0" i="0" dirty="0" smtClean="0"/>
                        <a:t>/2013</a:t>
                      </a:r>
                      <a:endParaRPr lang="en-US" sz="1200" b="0" i="0" dirty="0"/>
                    </a:p>
                  </a:txBody>
                  <a:tcPr/>
                </a:tc>
                <a:tc>
                  <a:txBody>
                    <a:bodyPr/>
                    <a:lstStyle/>
                    <a:p>
                      <a:r>
                        <a:rPr lang="en-US" sz="1200" b="0" i="0" dirty="0" smtClean="0"/>
                        <a:t>134</a:t>
                      </a:r>
                      <a:endParaRPr lang="en-US" sz="1200" b="0" i="0" dirty="0"/>
                    </a:p>
                  </a:txBody>
                  <a:tcPr/>
                </a:tc>
                <a:tc>
                  <a:txBody>
                    <a:bodyPr/>
                    <a:lstStyle/>
                    <a:p>
                      <a:r>
                        <a:rPr lang="en-US" sz="1200" b="0" i="0" dirty="0" smtClean="0"/>
                        <a:t>27-68</a:t>
                      </a:r>
                      <a:r>
                        <a:rPr lang="en-US" sz="1200" b="0" i="0" baseline="0" dirty="0" smtClean="0"/>
                        <a:t> </a:t>
                      </a:r>
                    </a:p>
                    <a:p>
                      <a:r>
                        <a:rPr lang="en-US" sz="1200" b="0" i="0" baseline="0" dirty="0" smtClean="0"/>
                        <a:t>43.7 (mean)</a:t>
                      </a:r>
                    </a:p>
                  </a:txBody>
                  <a:tcPr/>
                </a:tc>
                <a:tc>
                  <a:txBody>
                    <a:bodyPr/>
                    <a:lstStyle/>
                    <a:p>
                      <a:r>
                        <a:rPr lang="en-US" sz="1200" b="0" i="0" dirty="0" smtClean="0"/>
                        <a:t>0</a:t>
                      </a:r>
                      <a:endParaRPr lang="en-US" sz="1200" b="0" i="0" dirty="0"/>
                    </a:p>
                  </a:txBody>
                  <a:tcPr/>
                </a:tc>
                <a:tc>
                  <a:txBody>
                    <a:bodyPr/>
                    <a:lstStyle/>
                    <a:p>
                      <a:r>
                        <a:rPr lang="en-US" sz="1200" b="0" i="0" dirty="0" smtClean="0"/>
                        <a:t>NA</a:t>
                      </a:r>
                      <a:endParaRPr lang="en-US" sz="1200" b="0" i="0" dirty="0"/>
                    </a:p>
                  </a:txBody>
                  <a:tcPr/>
                </a:tc>
                <a:tc>
                  <a:txBody>
                    <a:bodyPr/>
                    <a:lstStyle/>
                    <a:p>
                      <a:r>
                        <a:rPr lang="en-US" sz="1200" b="0" i="0" dirty="0" smtClean="0"/>
                        <a:t>Fibroids</a:t>
                      </a:r>
                      <a:endParaRPr lang="en-US" sz="1200" b="0" i="0" dirty="0"/>
                    </a:p>
                  </a:txBody>
                  <a:tcPr/>
                </a:tc>
                <a:tc>
                  <a:txBody>
                    <a:bodyPr/>
                    <a:lstStyle/>
                    <a:p>
                      <a:r>
                        <a:rPr lang="en-US" sz="1200" b="0" i="0" dirty="0" err="1" smtClean="0"/>
                        <a:t>Hyst</a:t>
                      </a:r>
                      <a:r>
                        <a:rPr lang="en-US" sz="1200" b="0" i="0" baseline="0" dirty="0" smtClean="0"/>
                        <a:t> or </a:t>
                      </a:r>
                      <a:r>
                        <a:rPr lang="en-US" sz="1200" b="0" i="0" baseline="0" dirty="0" err="1" smtClean="0"/>
                        <a:t>Myomectomy</a:t>
                      </a:r>
                      <a:endParaRPr lang="en-US" sz="1200" b="0" i="0" dirty="0"/>
                    </a:p>
                  </a:txBody>
                  <a:tcPr/>
                </a:tc>
              </a:tr>
              <a:tr h="510540">
                <a:tc>
                  <a:txBody>
                    <a:bodyPr/>
                    <a:lstStyle/>
                    <a:p>
                      <a:r>
                        <a:rPr lang="en-US" sz="1200" b="0" i="0" dirty="0" smtClean="0"/>
                        <a:t>Harmanli/2005</a:t>
                      </a:r>
                    </a:p>
                  </a:txBody>
                  <a:tcPr/>
                </a:tc>
                <a:tc>
                  <a:txBody>
                    <a:bodyPr/>
                    <a:lstStyle/>
                    <a:p>
                      <a:r>
                        <a:rPr lang="en-US" sz="1200" b="0" i="0" dirty="0" smtClean="0"/>
                        <a:t>333</a:t>
                      </a:r>
                      <a:endParaRPr lang="en-US" sz="1200" b="0" i="0" dirty="0"/>
                    </a:p>
                  </a:txBody>
                  <a:tcPr/>
                </a:tc>
                <a:tc>
                  <a:txBody>
                    <a:bodyPr/>
                    <a:lstStyle/>
                    <a:p>
                      <a:r>
                        <a:rPr lang="en-US" sz="1200" b="0" i="0" dirty="0" smtClean="0"/>
                        <a:t>24-77</a:t>
                      </a:r>
                    </a:p>
                    <a:p>
                      <a:r>
                        <a:rPr lang="en-US" sz="1200" b="0" i="0" dirty="0" smtClean="0"/>
                        <a:t>44.2 (mean)</a:t>
                      </a:r>
                      <a:endParaRPr lang="en-US" sz="1200" b="0" i="0" dirty="0"/>
                    </a:p>
                  </a:txBody>
                  <a:tcPr/>
                </a:tc>
                <a:tc>
                  <a:txBody>
                    <a:bodyPr/>
                    <a:lstStyle/>
                    <a:p>
                      <a:r>
                        <a:rPr lang="en-US" sz="1200" b="0" i="0" dirty="0" smtClean="0"/>
                        <a:t>0</a:t>
                      </a:r>
                      <a:endParaRPr lang="en-US" sz="1200" b="0" i="0" dirty="0"/>
                    </a:p>
                  </a:txBody>
                  <a:tcPr/>
                </a:tc>
                <a:tc>
                  <a:txBody>
                    <a:bodyPr/>
                    <a:lstStyle/>
                    <a:p>
                      <a:r>
                        <a:rPr lang="en-US" sz="1200" b="0" i="0" dirty="0" smtClean="0"/>
                        <a:t>NA</a:t>
                      </a:r>
                      <a:endParaRPr lang="en-US" sz="1200" b="0" i="0" dirty="0"/>
                    </a:p>
                  </a:txBody>
                  <a:tcPr/>
                </a:tc>
                <a:tc>
                  <a:txBody>
                    <a:bodyPr/>
                    <a:lstStyle/>
                    <a:p>
                      <a:r>
                        <a:rPr lang="en-US" sz="1200" b="0" i="0" dirty="0" smtClean="0"/>
                        <a:t>Fibroids</a:t>
                      </a:r>
                      <a:endParaRPr lang="en-US" sz="1200" b="0" i="0" dirty="0"/>
                    </a:p>
                  </a:txBody>
                  <a:tcPr/>
                </a:tc>
                <a:tc>
                  <a:txBody>
                    <a:bodyPr/>
                    <a:lstStyle/>
                    <a:p>
                      <a:r>
                        <a:rPr lang="en-US" sz="1200" b="0" i="0" dirty="0" err="1" smtClean="0"/>
                        <a:t>Hyst</a:t>
                      </a:r>
                      <a:endParaRPr lang="en-US" sz="1200" b="0" i="0" dirty="0"/>
                    </a:p>
                  </a:txBody>
                  <a:tcPr/>
                </a:tc>
              </a:tr>
              <a:tr h="510540">
                <a:tc>
                  <a:txBody>
                    <a:bodyPr/>
                    <a:lstStyle/>
                    <a:p>
                      <a:r>
                        <a:rPr lang="en-US" sz="1200" b="0" i="0" dirty="0" err="1" smtClean="0"/>
                        <a:t>Hasson</a:t>
                      </a:r>
                      <a:r>
                        <a:rPr lang="en-US" sz="1200" b="0" i="0" dirty="0" smtClean="0"/>
                        <a:t>/1992</a:t>
                      </a:r>
                    </a:p>
                  </a:txBody>
                  <a:tcPr/>
                </a:tc>
                <a:tc>
                  <a:txBody>
                    <a:bodyPr/>
                    <a:lstStyle/>
                    <a:p>
                      <a:r>
                        <a:rPr lang="en-US" sz="1200" b="0" i="0" dirty="0" smtClean="0"/>
                        <a:t>56</a:t>
                      </a:r>
                      <a:endParaRPr lang="en-US" sz="1200" b="0" i="0" dirty="0"/>
                    </a:p>
                  </a:txBody>
                  <a:tcPr/>
                </a:tc>
                <a:tc>
                  <a:txBody>
                    <a:bodyPr/>
                    <a:lstStyle/>
                    <a:p>
                      <a:r>
                        <a:rPr lang="en-US" sz="1200" b="0" i="0" dirty="0" smtClean="0"/>
                        <a:t>25-51</a:t>
                      </a:r>
                    </a:p>
                    <a:p>
                      <a:r>
                        <a:rPr lang="en-US" sz="1200" b="0" i="0" dirty="0" smtClean="0"/>
                        <a:t>37.2 (mean)</a:t>
                      </a:r>
                      <a:endParaRPr lang="en-US" sz="1200" b="0" i="0" dirty="0"/>
                    </a:p>
                  </a:txBody>
                  <a:tcPr/>
                </a:tc>
                <a:tc>
                  <a:txBody>
                    <a:bodyPr/>
                    <a:lstStyle/>
                    <a:p>
                      <a:r>
                        <a:rPr lang="en-US" sz="1200" b="0" i="0" dirty="0" smtClean="0"/>
                        <a:t>0</a:t>
                      </a:r>
                      <a:endParaRPr lang="en-US" sz="1200" b="0" i="0" dirty="0"/>
                    </a:p>
                  </a:txBody>
                  <a:tcPr/>
                </a:tc>
                <a:tc>
                  <a:txBody>
                    <a:bodyPr/>
                    <a:lstStyle/>
                    <a:p>
                      <a:r>
                        <a:rPr lang="en-US" sz="1200" b="0" i="0" dirty="0" smtClean="0"/>
                        <a:t>NA</a:t>
                      </a:r>
                      <a:endParaRPr lang="en-US" sz="1200" b="0" i="0" dirty="0"/>
                    </a:p>
                  </a:txBody>
                  <a:tcPr/>
                </a:tc>
                <a:tc>
                  <a:txBody>
                    <a:bodyPr/>
                    <a:lstStyle/>
                    <a:p>
                      <a:r>
                        <a:rPr lang="en-US" sz="1200" b="0" i="0" dirty="0" smtClean="0"/>
                        <a:t>Fibroids</a:t>
                      </a:r>
                      <a:endParaRPr lang="en-US" sz="1200" b="0" i="0" dirty="0"/>
                    </a:p>
                  </a:txBody>
                  <a:tcPr/>
                </a:tc>
                <a:tc>
                  <a:txBody>
                    <a:bodyPr/>
                    <a:lstStyle/>
                    <a:p>
                      <a:r>
                        <a:rPr lang="en-US" sz="1200" b="0" i="0" dirty="0" smtClean="0"/>
                        <a:t>Lap </a:t>
                      </a:r>
                      <a:r>
                        <a:rPr lang="en-US" sz="1200" b="0" i="0" dirty="0" err="1" smtClean="0"/>
                        <a:t>Myomectomy</a:t>
                      </a:r>
                      <a:endParaRPr lang="en-US" sz="1200" b="0" i="0" dirty="0"/>
                    </a:p>
                  </a:txBody>
                  <a:tcPr/>
                </a:tc>
              </a:tr>
              <a:tr h="510540">
                <a:tc>
                  <a:txBody>
                    <a:bodyPr/>
                    <a:lstStyle/>
                    <a:p>
                      <a:r>
                        <a:rPr lang="en-US" sz="1200" b="0" i="0" cap="none" spc="0" dirty="0" err="1" smtClean="0">
                          <a:ln>
                            <a:noFill/>
                          </a:ln>
                          <a:solidFill>
                            <a:schemeClr val="tx1"/>
                          </a:solidFill>
                          <a:effectLst/>
                        </a:rPr>
                        <a:t>Hasson</a:t>
                      </a:r>
                      <a:r>
                        <a:rPr lang="en-US" sz="1200" b="0" i="0" cap="none" spc="0" dirty="0" smtClean="0">
                          <a:ln>
                            <a:noFill/>
                          </a:ln>
                          <a:solidFill>
                            <a:schemeClr val="tx1"/>
                          </a:solidFill>
                          <a:effectLst/>
                        </a:rPr>
                        <a:t>/1993</a:t>
                      </a:r>
                    </a:p>
                  </a:txBody>
                  <a:tcPr/>
                </a:tc>
                <a:tc>
                  <a:txBody>
                    <a:bodyPr/>
                    <a:lstStyle/>
                    <a:p>
                      <a:r>
                        <a:rPr lang="en-US" sz="1200" b="0" i="0" cap="none" spc="0" dirty="0" smtClean="0">
                          <a:ln>
                            <a:noFill/>
                          </a:ln>
                          <a:solidFill>
                            <a:schemeClr val="tx1"/>
                          </a:solidFill>
                          <a:effectLst/>
                        </a:rPr>
                        <a:t>22</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31-67</a:t>
                      </a:r>
                    </a:p>
                    <a:p>
                      <a:r>
                        <a:rPr lang="en-US" sz="1200" b="0" i="0" cap="none" spc="0" dirty="0" smtClean="0">
                          <a:ln>
                            <a:noFill/>
                          </a:ln>
                          <a:solidFill>
                            <a:schemeClr val="tx1"/>
                          </a:solidFill>
                          <a:effectLst/>
                        </a:rPr>
                        <a:t>40.4 </a:t>
                      </a:r>
                      <a:r>
                        <a:rPr lang="en-US" sz="1200" b="0" cap="none" spc="0" dirty="0" smtClean="0">
                          <a:ln>
                            <a:noFill/>
                          </a:ln>
                          <a:solidFill>
                            <a:schemeClr val="tx1"/>
                          </a:solidFill>
                          <a:effectLst/>
                        </a:rPr>
                        <a:t>(mean)</a:t>
                      </a:r>
                      <a:endParaRPr lang="en-US" sz="1200" b="0" i="0" cap="none" spc="0" dirty="0" smtClean="0">
                        <a:ln>
                          <a:noFill/>
                        </a:ln>
                        <a:solidFill>
                          <a:schemeClr val="tx1"/>
                        </a:solidFill>
                        <a:effectLst/>
                      </a:endParaRPr>
                    </a:p>
                    <a:p>
                      <a:r>
                        <a:rPr lang="en-US" sz="1200" b="0" i="0" cap="none" spc="0" dirty="0" smtClean="0">
                          <a:ln>
                            <a:noFill/>
                          </a:ln>
                          <a:solidFill>
                            <a:schemeClr val="tx1"/>
                          </a:solidFill>
                          <a:effectLst/>
                        </a:rPr>
                        <a:t>40.7 </a:t>
                      </a:r>
                      <a:r>
                        <a:rPr lang="en-US" sz="1200" b="0" cap="none" spc="0" dirty="0" smtClean="0">
                          <a:ln>
                            <a:noFill/>
                          </a:ln>
                          <a:solidFill>
                            <a:schemeClr val="tx1"/>
                          </a:solidFill>
                          <a:effectLst/>
                        </a:rPr>
                        <a:t>(mean)</a:t>
                      </a:r>
                      <a:endParaRPr lang="en-US" sz="1200" b="0" i="0" cap="none" spc="0" dirty="0" smtClean="0">
                        <a:ln>
                          <a:noFill/>
                        </a:ln>
                        <a:solidFill>
                          <a:schemeClr val="tx1"/>
                        </a:solidFill>
                        <a:effectLst/>
                      </a:endParaRPr>
                    </a:p>
                    <a:p>
                      <a:r>
                        <a:rPr lang="en-US" sz="1200" b="0" i="0" cap="none" spc="0" dirty="0" smtClean="0">
                          <a:ln>
                            <a:noFill/>
                          </a:ln>
                          <a:solidFill>
                            <a:schemeClr val="tx1"/>
                          </a:solidFill>
                          <a:effectLst/>
                        </a:rPr>
                        <a:t>43.8 (mean)</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 Hysterectomy</a:t>
                      </a:r>
                      <a:endParaRPr lang="en-US" sz="1200" b="0" i="0" cap="none" spc="0" dirty="0">
                        <a:ln>
                          <a:noFill/>
                        </a:ln>
                        <a:solidFill>
                          <a:schemeClr val="tx1"/>
                        </a:solidFill>
                        <a:effectLst/>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graphicFrame>
        <p:nvGraphicFramePr>
          <p:cNvPr id="4" name="Table 3"/>
          <p:cNvGraphicFramePr>
            <a:graphicFrameLocks noGrp="1"/>
          </p:cNvGraphicFramePr>
          <p:nvPr/>
        </p:nvGraphicFramePr>
        <p:xfrm>
          <a:off x="685800" y="228600"/>
          <a:ext cx="7924800" cy="6103620"/>
        </p:xfrm>
        <a:graphic>
          <a:graphicData uri="http://schemas.openxmlformats.org/drawingml/2006/table">
            <a:tbl>
              <a:tblPr firstRow="1" bandRow="1">
                <a:tableStyleId>{5C22544A-7EE6-4342-B048-85BDC9FD1C3A}</a:tableStyleId>
              </a:tblPr>
              <a:tblGrid>
                <a:gridCol w="1524000"/>
                <a:gridCol w="914400"/>
                <a:gridCol w="1219200"/>
                <a:gridCol w="609600"/>
                <a:gridCol w="1295400"/>
                <a:gridCol w="1219200"/>
                <a:gridCol w="1143000"/>
              </a:tblGrid>
              <a:tr h="510540">
                <a:tc>
                  <a:txBody>
                    <a:bodyPr/>
                    <a:lstStyle/>
                    <a:p>
                      <a:r>
                        <a:rPr lang="en-US" sz="1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Author/Yr</a:t>
                      </a:r>
                      <a:endParaRPr lang="en-US" sz="1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a:t>
                      </a:r>
                      <a:r>
                        <a:rPr lang="en-US" b="0" cap="none" spc="0" baseline="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in years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 at 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Indication</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Surgery</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r>
              <a:tr h="510540">
                <a:tc>
                  <a:txBody>
                    <a:bodyPr/>
                    <a:lstStyle/>
                    <a:p>
                      <a:r>
                        <a:rPr lang="en-US" sz="1200" b="0" i="0" dirty="0" smtClean="0"/>
                        <a:t>Huang/2010</a:t>
                      </a:r>
                      <a:endParaRPr lang="en-US" sz="1200" b="0" i="0" dirty="0"/>
                    </a:p>
                  </a:txBody>
                  <a:tcPr/>
                </a:tc>
                <a:tc>
                  <a:txBody>
                    <a:bodyPr/>
                    <a:lstStyle/>
                    <a:p>
                      <a:r>
                        <a:rPr lang="en-US" sz="1200" b="0" i="0" dirty="0" smtClean="0"/>
                        <a:t>131</a:t>
                      </a:r>
                      <a:endParaRPr lang="en-US" sz="1200" b="0" i="0" dirty="0"/>
                    </a:p>
                  </a:txBody>
                  <a:tcPr/>
                </a:tc>
                <a:tc>
                  <a:txBody>
                    <a:bodyPr/>
                    <a:lstStyle/>
                    <a:p>
                      <a:r>
                        <a:rPr lang="en-US" sz="1200" b="0" i="0" dirty="0" smtClean="0"/>
                        <a:t>41 </a:t>
                      </a:r>
                      <a:r>
                        <a:rPr lang="en-US" sz="1200" b="0" cap="none" spc="0" dirty="0" smtClean="0">
                          <a:ln>
                            <a:noFill/>
                          </a:ln>
                          <a:solidFill>
                            <a:schemeClr val="tx1"/>
                          </a:solidFill>
                          <a:effectLst/>
                        </a:rPr>
                        <a:t>(mean)</a:t>
                      </a:r>
                      <a:endParaRPr lang="en-US" sz="1200" b="0" i="0" dirty="0" smtClean="0"/>
                    </a:p>
                    <a:p>
                      <a:r>
                        <a:rPr lang="en-US" sz="1200" b="0" i="0" dirty="0" smtClean="0"/>
                        <a:t>45</a:t>
                      </a:r>
                      <a:r>
                        <a:rPr lang="en-US" sz="1200" b="0" i="0" baseline="0" dirty="0" smtClean="0"/>
                        <a:t> </a:t>
                      </a:r>
                      <a:r>
                        <a:rPr lang="en-US" sz="1200" b="0" cap="none" spc="0" dirty="0" smtClean="0">
                          <a:ln>
                            <a:noFill/>
                          </a:ln>
                          <a:solidFill>
                            <a:schemeClr val="tx1"/>
                          </a:solidFill>
                          <a:effectLst/>
                        </a:rPr>
                        <a:t>(mean)</a:t>
                      </a:r>
                      <a:endParaRPr lang="en-US" sz="1200" b="0" i="0" dirty="0" smtClean="0"/>
                    </a:p>
                  </a:txBody>
                  <a:tcPr/>
                </a:tc>
                <a:tc>
                  <a:txBody>
                    <a:bodyPr/>
                    <a:lstStyle/>
                    <a:p>
                      <a:r>
                        <a:rPr lang="en-US" sz="1200" b="0" i="0" dirty="0" smtClean="0"/>
                        <a:t>0</a:t>
                      </a:r>
                      <a:endParaRPr lang="en-US" sz="1200" b="0" i="0" dirty="0"/>
                    </a:p>
                  </a:txBody>
                  <a:tcPr/>
                </a:tc>
                <a:tc>
                  <a:txBody>
                    <a:bodyPr/>
                    <a:lstStyle/>
                    <a:p>
                      <a:r>
                        <a:rPr lang="en-US" sz="1200" b="0" i="0" dirty="0" smtClean="0"/>
                        <a:t>NA</a:t>
                      </a:r>
                      <a:endParaRPr lang="en-US" sz="1200" b="0" i="0" dirty="0"/>
                    </a:p>
                  </a:txBody>
                  <a:tcPr/>
                </a:tc>
                <a:tc>
                  <a:txBody>
                    <a:bodyPr/>
                    <a:lstStyle/>
                    <a:p>
                      <a:r>
                        <a:rPr lang="en-US" sz="1200" b="0" i="0" dirty="0" smtClean="0"/>
                        <a:t>Fibroids</a:t>
                      </a:r>
                      <a:endParaRPr lang="en-US" sz="1200" b="0" i="0" dirty="0"/>
                    </a:p>
                  </a:txBody>
                  <a:tcPr/>
                </a:tc>
                <a:tc>
                  <a:txBody>
                    <a:bodyPr/>
                    <a:lstStyle/>
                    <a:p>
                      <a:r>
                        <a:rPr lang="en-US" sz="1200" b="0" i="0" dirty="0" smtClean="0"/>
                        <a:t>Lap </a:t>
                      </a:r>
                      <a:r>
                        <a:rPr lang="en-US" sz="1200" b="0" i="0" dirty="0" err="1" smtClean="0"/>
                        <a:t>Myomectomy</a:t>
                      </a:r>
                      <a:r>
                        <a:rPr lang="en-US" sz="1200" b="0" i="0" dirty="0" smtClean="0"/>
                        <a:t> </a:t>
                      </a:r>
                      <a:r>
                        <a:rPr lang="en-US" sz="1200" b="0" i="0" baseline="0" dirty="0" smtClean="0"/>
                        <a:t> or </a:t>
                      </a:r>
                      <a:r>
                        <a:rPr lang="en-US" sz="1200" b="0" i="0" baseline="0" dirty="0" err="1" smtClean="0"/>
                        <a:t>Hyst</a:t>
                      </a:r>
                      <a:endParaRPr lang="en-US" sz="1200" b="0" i="0" dirty="0"/>
                    </a:p>
                  </a:txBody>
                  <a:tcPr/>
                </a:tc>
              </a:tr>
              <a:tr h="510540">
                <a:tc>
                  <a:txBody>
                    <a:bodyPr/>
                    <a:lstStyle/>
                    <a:p>
                      <a:r>
                        <a:rPr lang="en-US" sz="1200" b="0" i="0" dirty="0" err="1" smtClean="0"/>
                        <a:t>Jha</a:t>
                      </a:r>
                      <a:r>
                        <a:rPr lang="en-US" sz="1200" b="0" i="0" dirty="0" smtClean="0"/>
                        <a:t>/2006</a:t>
                      </a:r>
                      <a:endParaRPr lang="en-US" sz="1200" b="0" i="0" dirty="0"/>
                    </a:p>
                  </a:txBody>
                  <a:tcPr/>
                </a:tc>
                <a:tc>
                  <a:txBody>
                    <a:bodyPr/>
                    <a:lstStyle/>
                    <a:p>
                      <a:r>
                        <a:rPr lang="en-US" sz="1200" b="0" i="0" dirty="0" smtClean="0"/>
                        <a:t>55</a:t>
                      </a:r>
                      <a:endParaRPr lang="en-US" sz="1200" b="0" i="0" dirty="0"/>
                    </a:p>
                  </a:txBody>
                  <a:tcPr/>
                </a:tc>
                <a:tc>
                  <a:txBody>
                    <a:bodyPr/>
                    <a:lstStyle/>
                    <a:p>
                      <a:r>
                        <a:rPr lang="en-US" sz="1200" b="0" i="0" dirty="0" smtClean="0"/>
                        <a:t>23-91</a:t>
                      </a:r>
                    </a:p>
                    <a:p>
                      <a:r>
                        <a:rPr lang="en-US" sz="1200" b="0" i="0" dirty="0" smtClean="0"/>
                        <a:t>37.6 </a:t>
                      </a:r>
                      <a:r>
                        <a:rPr lang="en-US" sz="1200" b="0" cap="none" spc="0" dirty="0" smtClean="0">
                          <a:ln>
                            <a:noFill/>
                          </a:ln>
                          <a:solidFill>
                            <a:schemeClr val="tx1"/>
                          </a:solidFill>
                          <a:effectLst/>
                        </a:rPr>
                        <a:t>(mean)</a:t>
                      </a:r>
                    </a:p>
                    <a:p>
                      <a:r>
                        <a:rPr lang="en-US" sz="1200" b="0" i="0" cap="none" spc="0" dirty="0" smtClean="0">
                          <a:ln>
                            <a:noFill/>
                          </a:ln>
                          <a:solidFill>
                            <a:schemeClr val="tx1"/>
                          </a:solidFill>
                          <a:effectLst/>
                        </a:rPr>
                        <a:t>46.3 (mean)</a:t>
                      </a:r>
                      <a:endParaRPr lang="en-US" sz="1200" b="0" i="0" dirty="0" smtClean="0"/>
                    </a:p>
                    <a:p>
                      <a:r>
                        <a:rPr lang="en-US" sz="1200" b="0" i="0" dirty="0" smtClean="0"/>
                        <a:t>53.4 (mean)</a:t>
                      </a:r>
                    </a:p>
                    <a:p>
                      <a:endParaRPr lang="en-US" sz="1200" b="0" i="0" dirty="0"/>
                    </a:p>
                  </a:txBody>
                  <a:tcPr/>
                </a:tc>
                <a:tc>
                  <a:txBody>
                    <a:bodyPr/>
                    <a:lstStyle/>
                    <a:p>
                      <a:r>
                        <a:rPr lang="en-US" sz="1200" b="0" i="0" dirty="0" smtClean="0"/>
                        <a:t>0</a:t>
                      </a:r>
                      <a:endParaRPr lang="en-US" sz="1200" b="0" i="0" dirty="0"/>
                    </a:p>
                  </a:txBody>
                  <a:tcPr/>
                </a:tc>
                <a:tc>
                  <a:txBody>
                    <a:bodyPr/>
                    <a:lstStyle/>
                    <a:p>
                      <a:r>
                        <a:rPr lang="en-US" sz="1200" b="0" i="0" dirty="0" smtClean="0"/>
                        <a:t>NA</a:t>
                      </a:r>
                      <a:endParaRPr lang="en-US" sz="1200" b="0" i="0" dirty="0"/>
                    </a:p>
                  </a:txBody>
                  <a:tcPr/>
                </a:tc>
                <a:tc>
                  <a:txBody>
                    <a:bodyPr/>
                    <a:lstStyle/>
                    <a:p>
                      <a:r>
                        <a:rPr lang="en-US" sz="1200" b="0" i="0" dirty="0" smtClean="0"/>
                        <a:t>Fibroids</a:t>
                      </a:r>
                      <a:endParaRPr lang="en-US" sz="1200" b="0" i="0" dirty="0"/>
                    </a:p>
                  </a:txBody>
                  <a:tcPr/>
                </a:tc>
                <a:tc>
                  <a:txBody>
                    <a:bodyPr/>
                    <a:lstStyle/>
                    <a:p>
                      <a:r>
                        <a:rPr lang="en-US" sz="1200" b="0" i="0" dirty="0" err="1" smtClean="0"/>
                        <a:t>Abd</a:t>
                      </a:r>
                      <a:r>
                        <a:rPr lang="en-US" sz="1200" b="0" i="0" dirty="0" smtClean="0"/>
                        <a:t> </a:t>
                      </a:r>
                      <a:r>
                        <a:rPr lang="en-US" sz="1200" b="0" i="0" dirty="0" err="1" smtClean="0"/>
                        <a:t>Hyst</a:t>
                      </a:r>
                      <a:r>
                        <a:rPr lang="en-US" sz="1200" b="0" i="0" dirty="0" smtClean="0"/>
                        <a:t> or </a:t>
                      </a:r>
                      <a:r>
                        <a:rPr lang="en-US" sz="1200" b="0" i="0" dirty="0" err="1" smtClean="0"/>
                        <a:t>Vag</a:t>
                      </a:r>
                      <a:r>
                        <a:rPr lang="en-US" sz="1200" b="0" i="0" baseline="0" dirty="0" smtClean="0"/>
                        <a:t> </a:t>
                      </a:r>
                      <a:r>
                        <a:rPr lang="en-US" sz="1200" b="0" i="0" baseline="0" dirty="0" err="1" smtClean="0"/>
                        <a:t>Hyst</a:t>
                      </a:r>
                      <a:endParaRPr lang="en-US" sz="1200" b="0" i="0" dirty="0"/>
                    </a:p>
                  </a:txBody>
                  <a:tcPr/>
                </a:tc>
              </a:tr>
              <a:tr h="510540">
                <a:tc>
                  <a:txBody>
                    <a:bodyPr/>
                    <a:lstStyle/>
                    <a:p>
                      <a:r>
                        <a:rPr lang="en-US" sz="1200" b="0" i="0" dirty="0" smtClean="0"/>
                        <a:t>Johns/1994</a:t>
                      </a:r>
                      <a:endParaRPr lang="en-US" sz="1200" b="0" i="0" dirty="0"/>
                    </a:p>
                  </a:txBody>
                  <a:tcPr/>
                </a:tc>
                <a:tc>
                  <a:txBody>
                    <a:bodyPr/>
                    <a:lstStyle/>
                    <a:p>
                      <a:r>
                        <a:rPr lang="en-US" sz="1200" b="0" i="0" dirty="0" smtClean="0"/>
                        <a:t>11</a:t>
                      </a:r>
                      <a:endParaRPr lang="en-US" sz="1200" b="0" i="0" dirty="0"/>
                    </a:p>
                  </a:txBody>
                  <a:tcPr/>
                </a:tc>
                <a:tc>
                  <a:txBody>
                    <a:bodyPr/>
                    <a:lstStyle/>
                    <a:p>
                      <a:r>
                        <a:rPr lang="en-US" sz="1200" b="0" i="0" dirty="0" smtClean="0"/>
                        <a:t>39.2</a:t>
                      </a:r>
                      <a:r>
                        <a:rPr lang="en-US" sz="1200" dirty="0" smtClean="0"/>
                        <a:t> </a:t>
                      </a:r>
                      <a:r>
                        <a:rPr lang="en-US" sz="1200" b="0" cap="none" spc="0" dirty="0" smtClean="0">
                          <a:ln>
                            <a:noFill/>
                          </a:ln>
                          <a:solidFill>
                            <a:schemeClr val="tx1"/>
                          </a:solidFill>
                          <a:effectLst/>
                        </a:rPr>
                        <a:t>(mean)</a:t>
                      </a:r>
                      <a:endParaRPr lang="en-US" sz="1200" dirty="0" smtClean="0"/>
                    </a:p>
                    <a:p>
                      <a:endParaRPr lang="en-US" sz="1200" b="0" i="0" dirty="0"/>
                    </a:p>
                  </a:txBody>
                  <a:tcPr/>
                </a:tc>
                <a:tc>
                  <a:txBody>
                    <a:bodyPr/>
                    <a:lstStyle/>
                    <a:p>
                      <a:r>
                        <a:rPr lang="en-US" sz="1200" b="0" i="0" dirty="0" smtClean="0"/>
                        <a:t>0</a:t>
                      </a:r>
                      <a:endParaRPr lang="en-US" sz="1200" b="0" i="0" dirty="0"/>
                    </a:p>
                  </a:txBody>
                  <a:tcPr/>
                </a:tc>
                <a:tc>
                  <a:txBody>
                    <a:bodyPr/>
                    <a:lstStyle/>
                    <a:p>
                      <a:r>
                        <a:rPr lang="en-US" sz="1200" b="0" i="0" dirty="0" smtClean="0"/>
                        <a:t>NA</a:t>
                      </a:r>
                      <a:endParaRPr lang="en-US" sz="1200" b="0" i="0" dirty="0"/>
                    </a:p>
                  </a:txBody>
                  <a:tcPr/>
                </a:tc>
                <a:tc>
                  <a:txBody>
                    <a:bodyPr/>
                    <a:lstStyle/>
                    <a:p>
                      <a:r>
                        <a:rPr lang="en-US" sz="1200" b="0" i="0" dirty="0" smtClean="0"/>
                        <a:t>Fibroids</a:t>
                      </a:r>
                      <a:endParaRPr lang="en-US" sz="1200" b="0" i="0" dirty="0"/>
                    </a:p>
                  </a:txBody>
                  <a:tcPr/>
                </a:tc>
                <a:tc>
                  <a:txBody>
                    <a:bodyPr/>
                    <a:lstStyle/>
                    <a:p>
                      <a:r>
                        <a:rPr lang="en-US" sz="1200" b="0" i="0" dirty="0" smtClean="0"/>
                        <a:t>Lap assisted </a:t>
                      </a:r>
                      <a:r>
                        <a:rPr lang="en-US" sz="1200" b="0" i="0" dirty="0" err="1" smtClean="0"/>
                        <a:t>Vag</a:t>
                      </a:r>
                      <a:r>
                        <a:rPr lang="en-US" sz="1200" b="0" i="0" dirty="0" smtClean="0"/>
                        <a:t> </a:t>
                      </a:r>
                      <a:r>
                        <a:rPr lang="en-US" sz="1200" b="0" i="0" dirty="0" err="1" smtClean="0"/>
                        <a:t>Hyst</a:t>
                      </a:r>
                      <a:endParaRPr lang="en-US" sz="1200" b="0" i="0" dirty="0"/>
                    </a:p>
                  </a:txBody>
                  <a:tcPr/>
                </a:tc>
              </a:tr>
              <a:tr h="510540">
                <a:tc>
                  <a:txBody>
                    <a:bodyPr/>
                    <a:lstStyle/>
                    <a:p>
                      <a:r>
                        <a:rPr lang="en-US" sz="1200" b="0" i="0" dirty="0" err="1" smtClean="0"/>
                        <a:t>Kafy</a:t>
                      </a:r>
                      <a:r>
                        <a:rPr lang="en-US" sz="1200" b="0" i="0" dirty="0" smtClean="0"/>
                        <a:t>/2006</a:t>
                      </a:r>
                      <a:endParaRPr lang="en-US" sz="1200" b="0" i="0" dirty="0"/>
                    </a:p>
                  </a:txBody>
                  <a:tcPr/>
                </a:tc>
                <a:tc>
                  <a:txBody>
                    <a:bodyPr/>
                    <a:lstStyle/>
                    <a:p>
                      <a:r>
                        <a:rPr lang="en-US" sz="1200" b="0" i="0" dirty="0" smtClean="0"/>
                        <a:t>934</a:t>
                      </a:r>
                      <a:endParaRPr lang="en-US" sz="1200" b="0" i="0" dirty="0"/>
                    </a:p>
                  </a:txBody>
                  <a:tcPr/>
                </a:tc>
                <a:tc>
                  <a:txBody>
                    <a:bodyPr/>
                    <a:lstStyle/>
                    <a:p>
                      <a:r>
                        <a:rPr lang="en-US" sz="1200" b="0" i="0" dirty="0" smtClean="0"/>
                        <a:t>59.6 </a:t>
                      </a:r>
                      <a:r>
                        <a:rPr lang="en-US" sz="1200" b="0" cap="none" spc="0" dirty="0" smtClean="0">
                          <a:ln>
                            <a:noFill/>
                          </a:ln>
                          <a:solidFill>
                            <a:schemeClr val="tx1"/>
                          </a:solidFill>
                          <a:effectLst/>
                        </a:rPr>
                        <a:t>(mean)</a:t>
                      </a:r>
                      <a:endParaRPr lang="en-US" sz="1200" b="0" i="0" dirty="0" smtClean="0"/>
                    </a:p>
                    <a:p>
                      <a:r>
                        <a:rPr lang="en-US" sz="1200" b="0" i="0" dirty="0" smtClean="0"/>
                        <a:t>46.8 </a:t>
                      </a:r>
                      <a:r>
                        <a:rPr lang="en-US" sz="1200" b="0" cap="none" spc="0" dirty="0" smtClean="0">
                          <a:ln>
                            <a:noFill/>
                          </a:ln>
                          <a:solidFill>
                            <a:schemeClr val="tx1"/>
                          </a:solidFill>
                          <a:effectLst/>
                        </a:rPr>
                        <a:t>(mean)</a:t>
                      </a:r>
                      <a:endParaRPr lang="en-US" sz="1200" b="0" i="0" dirty="0" smtClean="0"/>
                    </a:p>
                    <a:p>
                      <a:r>
                        <a:rPr lang="en-US" sz="1200" b="0" i="0" dirty="0" smtClean="0"/>
                        <a:t>47.0 </a:t>
                      </a:r>
                      <a:r>
                        <a:rPr lang="en-US" sz="1200" b="0" cap="none" spc="0" dirty="0" smtClean="0">
                          <a:ln>
                            <a:noFill/>
                          </a:ln>
                          <a:solidFill>
                            <a:schemeClr val="tx1"/>
                          </a:solidFill>
                          <a:effectLst/>
                        </a:rPr>
                        <a:t>(mean)</a:t>
                      </a:r>
                      <a:endParaRPr lang="en-US" sz="1200" b="0" i="0" dirty="0" smtClean="0"/>
                    </a:p>
                  </a:txBody>
                  <a:tcPr/>
                </a:tc>
                <a:tc>
                  <a:txBody>
                    <a:bodyPr/>
                    <a:lstStyle/>
                    <a:p>
                      <a:r>
                        <a:rPr lang="en-US" sz="1200" b="0" i="0" dirty="0" smtClean="0"/>
                        <a:t>0</a:t>
                      </a:r>
                      <a:endParaRPr lang="en-US" sz="1200" b="0" i="0" dirty="0"/>
                    </a:p>
                  </a:txBody>
                  <a:tcPr/>
                </a:tc>
                <a:tc>
                  <a:txBody>
                    <a:bodyPr/>
                    <a:lstStyle/>
                    <a:p>
                      <a:r>
                        <a:rPr lang="en-US" sz="1200" b="0" i="0" dirty="0" smtClean="0"/>
                        <a:t>NA</a:t>
                      </a:r>
                      <a:endParaRPr lang="en-US" sz="1200" b="0" i="0" dirty="0"/>
                    </a:p>
                  </a:txBody>
                  <a:tcPr/>
                </a:tc>
                <a:tc>
                  <a:txBody>
                    <a:bodyPr/>
                    <a:lstStyle/>
                    <a:p>
                      <a:r>
                        <a:rPr lang="en-US" sz="1200" b="0" i="0" dirty="0" smtClean="0"/>
                        <a:t>Fibroids</a:t>
                      </a:r>
                      <a:endParaRPr lang="en-US" sz="1200" b="0" i="0" dirty="0"/>
                    </a:p>
                  </a:txBody>
                  <a:tcPr/>
                </a:tc>
                <a:tc>
                  <a:txBody>
                    <a:bodyPr/>
                    <a:lstStyle/>
                    <a:p>
                      <a:r>
                        <a:rPr lang="en-US" sz="1200" b="0" i="0" dirty="0" err="1" smtClean="0"/>
                        <a:t>Vag</a:t>
                      </a:r>
                      <a:r>
                        <a:rPr lang="en-US" sz="1200" b="0" i="0" dirty="0" smtClean="0"/>
                        <a:t> </a:t>
                      </a:r>
                      <a:r>
                        <a:rPr lang="en-US" sz="1200" b="0" i="0" dirty="0" err="1" smtClean="0"/>
                        <a:t>Hyst</a:t>
                      </a:r>
                      <a:r>
                        <a:rPr lang="en-US" sz="1200" b="0" i="0" baseline="0" dirty="0" smtClean="0"/>
                        <a:t> or </a:t>
                      </a:r>
                      <a:r>
                        <a:rPr lang="en-US" sz="1200" b="0" i="0" baseline="0" dirty="0" err="1" smtClean="0"/>
                        <a:t>Abd</a:t>
                      </a:r>
                      <a:r>
                        <a:rPr lang="en-US" sz="1200" b="0" i="0" baseline="0" dirty="0" smtClean="0"/>
                        <a:t> </a:t>
                      </a:r>
                      <a:r>
                        <a:rPr lang="en-US" sz="1200" b="0" i="0" baseline="0" dirty="0" err="1" smtClean="0"/>
                        <a:t>Hyst</a:t>
                      </a:r>
                      <a:r>
                        <a:rPr lang="en-US" sz="1200" b="0" i="0" baseline="0" dirty="0" smtClean="0"/>
                        <a:t> or Lap </a:t>
                      </a:r>
                      <a:r>
                        <a:rPr lang="en-US" sz="1200" b="0" i="0" baseline="0" dirty="0" err="1" smtClean="0"/>
                        <a:t>Supracerv</a:t>
                      </a:r>
                      <a:r>
                        <a:rPr lang="en-US" sz="1200" b="0" i="0" baseline="0" dirty="0" smtClean="0"/>
                        <a:t> </a:t>
                      </a:r>
                      <a:r>
                        <a:rPr lang="en-US" sz="1200" b="0" i="0" baseline="0" dirty="0" err="1" smtClean="0"/>
                        <a:t>Hyst</a:t>
                      </a:r>
                      <a:endParaRPr lang="en-US" sz="1200" b="0" i="0" dirty="0"/>
                    </a:p>
                  </a:txBody>
                  <a:tcPr/>
                </a:tc>
              </a:tr>
              <a:tr h="510540">
                <a:tc>
                  <a:txBody>
                    <a:bodyPr/>
                    <a:lstStyle/>
                    <a:p>
                      <a:r>
                        <a:rPr lang="en-US" sz="1200" b="0" i="0" cap="none" spc="0" dirty="0" smtClean="0">
                          <a:ln>
                            <a:noFill/>
                          </a:ln>
                          <a:solidFill>
                            <a:schemeClr val="tx1"/>
                          </a:solidFill>
                          <a:effectLst/>
                        </a:rPr>
                        <a:t>∞*</a:t>
                      </a:r>
                      <a:r>
                        <a:rPr lang="en-US" sz="1200" b="0" i="0" cap="none" spc="0" dirty="0" err="1" smtClean="0">
                          <a:ln>
                            <a:noFill/>
                          </a:ln>
                          <a:solidFill>
                            <a:schemeClr val="tx1"/>
                          </a:solidFill>
                          <a:effectLst/>
                        </a:rPr>
                        <a:t>Kamikabeya</a:t>
                      </a:r>
                      <a:r>
                        <a:rPr lang="en-US" sz="1200" b="0" i="0" cap="none" spc="0" dirty="0" smtClean="0">
                          <a:ln>
                            <a:noFill/>
                          </a:ln>
                          <a:solidFill>
                            <a:schemeClr val="tx1"/>
                          </a:solidFill>
                          <a:effectLst/>
                        </a:rPr>
                        <a:t>/2010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1364</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Not</a:t>
                      </a:r>
                      <a:r>
                        <a:rPr lang="en-US" sz="1200" b="0" i="0" cap="none" spc="0" baseline="0" dirty="0" smtClean="0">
                          <a:ln>
                            <a:noFill/>
                          </a:ln>
                          <a:solidFill>
                            <a:schemeClr val="tx1"/>
                          </a:solidFill>
                          <a:effectLst/>
                        </a:rPr>
                        <a:t> stated</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58</a:t>
                      </a:r>
                    </a:p>
                    <a:p>
                      <a:r>
                        <a:rPr lang="en-US" sz="1200" b="0" i="0" cap="none" spc="0" dirty="0" smtClean="0">
                          <a:ln>
                            <a:noFill/>
                          </a:ln>
                          <a:solidFill>
                            <a:schemeClr val="tx1"/>
                          </a:solidFill>
                          <a:effectLst/>
                        </a:rPr>
                        <a:t>years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Abd</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Hyst</a:t>
                      </a:r>
                      <a:endParaRPr lang="en-US" sz="1200" b="0" i="0" cap="none" spc="0" dirty="0">
                        <a:ln>
                          <a:noFill/>
                        </a:ln>
                        <a:solidFill>
                          <a:schemeClr val="tx1"/>
                        </a:solidFill>
                        <a:effectLst/>
                      </a:endParaRPr>
                    </a:p>
                  </a:txBody>
                  <a:tcPr/>
                </a:tc>
              </a:tr>
              <a:tr h="510540">
                <a:tc>
                  <a:txBody>
                    <a:bodyPr/>
                    <a:lstStyle/>
                    <a:p>
                      <a:r>
                        <a:rPr lang="en-US" sz="1200" b="0" i="0" cap="none" spc="0" dirty="0" err="1" smtClean="0">
                          <a:ln>
                            <a:noFill/>
                          </a:ln>
                          <a:solidFill>
                            <a:schemeClr val="tx1"/>
                          </a:solidFill>
                          <a:effectLst/>
                        </a:rPr>
                        <a:t>Klimentova</a:t>
                      </a:r>
                      <a:r>
                        <a:rPr lang="en-US" sz="1200" b="0" i="0" cap="none" spc="0" dirty="0" smtClean="0">
                          <a:ln>
                            <a:noFill/>
                          </a:ln>
                          <a:solidFill>
                            <a:schemeClr val="tx1"/>
                          </a:solidFill>
                          <a:effectLst/>
                        </a:rPr>
                        <a:t>/2012</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959</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20 - &gt;60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Hyst</a:t>
                      </a:r>
                      <a:r>
                        <a:rPr lang="en-US" sz="1200" b="0" i="0" cap="none" spc="0" dirty="0" smtClean="0">
                          <a:ln>
                            <a:noFill/>
                          </a:ln>
                          <a:solidFill>
                            <a:schemeClr val="tx1"/>
                          </a:solidFill>
                          <a:effectLst/>
                        </a:rPr>
                        <a:t> and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510540">
                <a:tc>
                  <a:txBody>
                    <a:bodyPr/>
                    <a:lstStyle/>
                    <a:p>
                      <a:r>
                        <a:rPr lang="en-US" sz="1200" b="0" i="0" cap="none" spc="0" dirty="0" smtClean="0">
                          <a:ln>
                            <a:noFill/>
                          </a:ln>
                          <a:solidFill>
                            <a:schemeClr val="tx1"/>
                          </a:solidFill>
                          <a:effectLst/>
                        </a:rPr>
                        <a:t>∞*ⱡ </a:t>
                      </a:r>
                      <a:r>
                        <a:rPr lang="en-US" sz="1200" b="0" i="0" cap="none" spc="0" dirty="0" err="1" smtClean="0">
                          <a:ln>
                            <a:noFill/>
                          </a:ln>
                          <a:solidFill>
                            <a:schemeClr val="tx1"/>
                          </a:solidFill>
                          <a:effectLst/>
                        </a:rPr>
                        <a:t>Leibsohn</a:t>
                      </a:r>
                      <a:r>
                        <a:rPr lang="en-US" sz="1200" b="0" i="0" cap="none" spc="0" dirty="0" smtClean="0">
                          <a:ln>
                            <a:noFill/>
                          </a:ln>
                          <a:solidFill>
                            <a:schemeClr val="tx1"/>
                          </a:solidFill>
                          <a:effectLst/>
                        </a:rPr>
                        <a:t>/1990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1429</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36-62 </a:t>
                      </a:r>
                    </a:p>
                  </a:txBody>
                  <a:tcPr/>
                </a:tc>
                <a:tc>
                  <a:txBody>
                    <a:bodyPr/>
                    <a:lstStyle/>
                    <a:p>
                      <a:r>
                        <a:rPr lang="en-US" sz="1200" b="0" i="0" cap="none" spc="0" dirty="0" smtClean="0">
                          <a:ln>
                            <a:noFill/>
                          </a:ln>
                          <a:solidFill>
                            <a:schemeClr val="tx1"/>
                          </a:solidFill>
                          <a:effectLst/>
                        </a:rPr>
                        <a:t>7</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ⱡ36,45, ⱡ48, 49,50, 51, 57</a:t>
                      </a:r>
                    </a:p>
                    <a:p>
                      <a:r>
                        <a:rPr lang="en-US" sz="1200" b="0" i="0" cap="none" spc="0" dirty="0" smtClean="0">
                          <a:ln>
                            <a:noFill/>
                          </a:ln>
                          <a:solidFill>
                            <a:schemeClr val="tx1"/>
                          </a:solidFill>
                          <a:effectLst/>
                        </a:rPr>
                        <a:t>years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Abd</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Hyst</a:t>
                      </a:r>
                      <a:endParaRPr lang="en-US" sz="1200" b="0" i="0" cap="none" spc="0" dirty="0">
                        <a:ln>
                          <a:noFill/>
                        </a:ln>
                        <a:solidFill>
                          <a:schemeClr val="tx1"/>
                        </a:solidFill>
                        <a:effectLst/>
                      </a:endParaRPr>
                    </a:p>
                  </a:txBody>
                  <a:tcPr/>
                </a:tc>
              </a:tr>
              <a:tr h="510540">
                <a:tc>
                  <a:txBody>
                    <a:bodyPr/>
                    <a:lstStyle/>
                    <a:p>
                      <a:r>
                        <a:rPr lang="en-US" sz="1200" b="0" cap="none" spc="0" dirty="0" smtClean="0">
                          <a:ln>
                            <a:noFill/>
                          </a:ln>
                          <a:solidFill>
                            <a:schemeClr val="tx1"/>
                          </a:solidFill>
                          <a:effectLst/>
                        </a:rPr>
                        <a:t>∞*Leung/2009</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1297</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34-77 </a:t>
                      </a:r>
                    </a:p>
                    <a:p>
                      <a:r>
                        <a:rPr lang="en-US" sz="1200" b="0" cap="none" spc="0" dirty="0" smtClean="0">
                          <a:ln>
                            <a:noFill/>
                          </a:ln>
                          <a:solidFill>
                            <a:schemeClr val="tx1"/>
                          </a:solidFill>
                          <a:effectLst/>
                        </a:rPr>
                        <a:t>48 (mean)</a:t>
                      </a:r>
                    </a:p>
                  </a:txBody>
                  <a:tcPr/>
                </a:tc>
                <a:tc>
                  <a:txBody>
                    <a:bodyPr/>
                    <a:lstStyle/>
                    <a:p>
                      <a:r>
                        <a:rPr lang="en-US" sz="1200" b="0" cap="none" spc="0" dirty="0" smtClean="0">
                          <a:ln>
                            <a:noFill/>
                          </a:ln>
                          <a:solidFill>
                            <a:schemeClr val="tx1"/>
                          </a:solidFill>
                          <a:effectLst/>
                        </a:rPr>
                        <a:t>3</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47,49,51</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Fibroids</a:t>
                      </a:r>
                      <a:endParaRPr lang="en-US" sz="1200" b="0" cap="none" spc="0" dirty="0">
                        <a:ln>
                          <a:noFill/>
                        </a:ln>
                        <a:solidFill>
                          <a:schemeClr val="tx1"/>
                        </a:solidFill>
                        <a:effectLst/>
                      </a:endParaRPr>
                    </a:p>
                  </a:txBody>
                  <a:tcPr/>
                </a:tc>
                <a:tc>
                  <a:txBody>
                    <a:bodyPr/>
                    <a:lstStyle/>
                    <a:p>
                      <a:r>
                        <a:rPr lang="en-US" sz="1200" b="0" cap="none" spc="0" dirty="0" err="1" smtClean="0">
                          <a:ln>
                            <a:noFill/>
                          </a:ln>
                          <a:solidFill>
                            <a:schemeClr val="tx1"/>
                          </a:solidFill>
                          <a:effectLst/>
                        </a:rPr>
                        <a:t>Abd</a:t>
                      </a:r>
                      <a:r>
                        <a:rPr lang="en-US" sz="1200" b="0" cap="none" spc="0" baseline="0" dirty="0" smtClean="0">
                          <a:ln>
                            <a:noFill/>
                          </a:ln>
                          <a:solidFill>
                            <a:schemeClr val="tx1"/>
                          </a:solidFill>
                          <a:effectLst/>
                        </a:rPr>
                        <a:t> </a:t>
                      </a:r>
                      <a:r>
                        <a:rPr lang="en-US" sz="1200" b="0" cap="none" spc="0" baseline="0" dirty="0" err="1" smtClean="0">
                          <a:ln>
                            <a:noFill/>
                          </a:ln>
                          <a:solidFill>
                            <a:schemeClr val="tx1"/>
                          </a:solidFill>
                          <a:effectLst/>
                        </a:rPr>
                        <a:t>Hyst</a:t>
                      </a:r>
                      <a:r>
                        <a:rPr lang="en-US" sz="1200" b="0" cap="none" spc="0" baseline="0" dirty="0" smtClean="0">
                          <a:ln>
                            <a:noFill/>
                          </a:ln>
                          <a:solidFill>
                            <a:schemeClr val="tx1"/>
                          </a:solidFill>
                          <a:effectLst/>
                        </a:rPr>
                        <a:t> or </a:t>
                      </a:r>
                      <a:r>
                        <a:rPr lang="en-US" sz="1200" b="0" cap="none" spc="0" baseline="0" dirty="0" err="1" smtClean="0">
                          <a:ln>
                            <a:noFill/>
                          </a:ln>
                          <a:solidFill>
                            <a:schemeClr val="tx1"/>
                          </a:solidFill>
                          <a:effectLst/>
                        </a:rPr>
                        <a:t>Vag</a:t>
                      </a:r>
                      <a:r>
                        <a:rPr lang="en-US" sz="1200" b="0" cap="none" spc="0" baseline="0" dirty="0" smtClean="0">
                          <a:ln>
                            <a:noFill/>
                          </a:ln>
                          <a:solidFill>
                            <a:schemeClr val="tx1"/>
                          </a:solidFill>
                          <a:effectLst/>
                        </a:rPr>
                        <a:t> </a:t>
                      </a:r>
                      <a:r>
                        <a:rPr lang="en-US" sz="1200" b="0" cap="none" spc="0" baseline="0" dirty="0" err="1" smtClean="0">
                          <a:ln>
                            <a:noFill/>
                          </a:ln>
                          <a:solidFill>
                            <a:schemeClr val="tx1"/>
                          </a:solidFill>
                          <a:effectLst/>
                        </a:rPr>
                        <a:t>Hyst</a:t>
                      </a:r>
                      <a:r>
                        <a:rPr lang="en-US" sz="1200" b="0" cap="none" spc="0" baseline="0" dirty="0" smtClean="0">
                          <a:ln>
                            <a:noFill/>
                          </a:ln>
                          <a:solidFill>
                            <a:schemeClr val="tx1"/>
                          </a:solidFill>
                          <a:effectLst/>
                        </a:rPr>
                        <a:t> or Lap assisted </a:t>
                      </a:r>
                      <a:r>
                        <a:rPr lang="en-US" sz="1200" b="0" cap="none" spc="0" baseline="0" dirty="0" err="1" smtClean="0">
                          <a:ln>
                            <a:noFill/>
                          </a:ln>
                          <a:solidFill>
                            <a:schemeClr val="tx1"/>
                          </a:solidFill>
                          <a:effectLst/>
                        </a:rPr>
                        <a:t>Vag</a:t>
                      </a:r>
                      <a:r>
                        <a:rPr lang="en-US" sz="1200" b="0" cap="none" spc="0" baseline="0" dirty="0" smtClean="0">
                          <a:ln>
                            <a:noFill/>
                          </a:ln>
                          <a:solidFill>
                            <a:schemeClr val="tx1"/>
                          </a:solidFill>
                          <a:effectLst/>
                        </a:rPr>
                        <a:t> </a:t>
                      </a:r>
                      <a:r>
                        <a:rPr lang="en-US" sz="1200" b="0" cap="none" spc="0" baseline="0" dirty="0" err="1" smtClean="0">
                          <a:ln>
                            <a:noFill/>
                          </a:ln>
                          <a:solidFill>
                            <a:schemeClr val="tx1"/>
                          </a:solidFill>
                          <a:effectLst/>
                        </a:rPr>
                        <a:t>Hyst</a:t>
                      </a:r>
                      <a:endParaRPr lang="en-US" sz="1200" b="0" cap="none" spc="0" dirty="0">
                        <a:ln>
                          <a:noFill/>
                        </a:ln>
                        <a:solidFill>
                          <a:schemeClr val="tx1"/>
                        </a:solidFill>
                        <a:effectLst/>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graphicFrame>
        <p:nvGraphicFramePr>
          <p:cNvPr id="4" name="Table 3"/>
          <p:cNvGraphicFramePr>
            <a:graphicFrameLocks noGrp="1"/>
          </p:cNvGraphicFramePr>
          <p:nvPr/>
        </p:nvGraphicFramePr>
        <p:xfrm>
          <a:off x="685800" y="228600"/>
          <a:ext cx="7924800" cy="5730240"/>
        </p:xfrm>
        <a:graphic>
          <a:graphicData uri="http://schemas.openxmlformats.org/drawingml/2006/table">
            <a:tbl>
              <a:tblPr firstRow="1" bandRow="1">
                <a:tableStyleId>{5C22544A-7EE6-4342-B048-85BDC9FD1C3A}</a:tableStyleId>
              </a:tblPr>
              <a:tblGrid>
                <a:gridCol w="1447800"/>
                <a:gridCol w="990600"/>
                <a:gridCol w="1219200"/>
                <a:gridCol w="609600"/>
                <a:gridCol w="1295400"/>
                <a:gridCol w="1219200"/>
                <a:gridCol w="1143000"/>
              </a:tblGrid>
              <a:tr h="510540">
                <a:tc>
                  <a:txBody>
                    <a:bodyPr/>
                    <a:lstStyle/>
                    <a:p>
                      <a:r>
                        <a:rPr lang="en-US" sz="1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Author/Yr</a:t>
                      </a:r>
                      <a:endParaRPr lang="en-US" sz="1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a:t>
                      </a:r>
                      <a:r>
                        <a:rPr lang="en-US" b="0" cap="none" spc="0" baseline="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in years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 at 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Indication</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Surgery</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r>
              <a:tr h="510540">
                <a:tc>
                  <a:txBody>
                    <a:bodyPr/>
                    <a:lstStyle/>
                    <a:p>
                      <a:r>
                        <a:rPr lang="en-US" sz="1200" dirty="0" smtClean="0"/>
                        <a:t>Lyons/2004</a:t>
                      </a:r>
                    </a:p>
                  </a:txBody>
                  <a:tcPr/>
                </a:tc>
                <a:tc>
                  <a:txBody>
                    <a:bodyPr/>
                    <a:lstStyle/>
                    <a:p>
                      <a:r>
                        <a:rPr lang="en-US" sz="1200" dirty="0" smtClean="0"/>
                        <a:t>54</a:t>
                      </a:r>
                      <a:endParaRPr lang="en-US" sz="1200" dirty="0"/>
                    </a:p>
                  </a:txBody>
                  <a:tcPr/>
                </a:tc>
                <a:tc>
                  <a:txBody>
                    <a:bodyPr/>
                    <a:lstStyle/>
                    <a:p>
                      <a:r>
                        <a:rPr lang="en-US" sz="1200" dirty="0" smtClean="0"/>
                        <a:t>34-66</a:t>
                      </a:r>
                    </a:p>
                    <a:p>
                      <a:r>
                        <a:rPr lang="en-US" sz="1200" dirty="0" smtClean="0"/>
                        <a:t>47.3 (mean)</a:t>
                      </a:r>
                    </a:p>
                  </a:txBody>
                  <a:tcPr/>
                </a:tc>
                <a:tc>
                  <a:txBody>
                    <a:bodyPr/>
                    <a:lstStyle/>
                    <a:p>
                      <a:r>
                        <a:rPr lang="en-US" sz="1200" dirty="0" smtClean="0"/>
                        <a:t>0</a:t>
                      </a:r>
                      <a:endParaRPr lang="en-US" sz="1200" dirty="0"/>
                    </a:p>
                  </a:txBody>
                  <a:tcPr/>
                </a:tc>
                <a:tc>
                  <a:txBody>
                    <a:bodyPr/>
                    <a:lstStyle/>
                    <a:p>
                      <a:r>
                        <a:rPr lang="en-US" sz="1200" dirty="0" smtClean="0"/>
                        <a:t>NA</a:t>
                      </a:r>
                      <a:endParaRPr lang="en-US" sz="1200" dirty="0"/>
                    </a:p>
                  </a:txBody>
                  <a:tcPr/>
                </a:tc>
                <a:tc>
                  <a:txBody>
                    <a:bodyPr/>
                    <a:lstStyle/>
                    <a:p>
                      <a:r>
                        <a:rPr lang="en-US" sz="1200" dirty="0" smtClean="0"/>
                        <a:t>Fibroids</a:t>
                      </a:r>
                      <a:endParaRPr lang="en-US" sz="1200" dirty="0"/>
                    </a:p>
                  </a:txBody>
                  <a:tcPr/>
                </a:tc>
                <a:tc>
                  <a:txBody>
                    <a:bodyPr/>
                    <a:lstStyle/>
                    <a:p>
                      <a:r>
                        <a:rPr lang="en-US" sz="1200" dirty="0" smtClean="0"/>
                        <a:t>Lap</a:t>
                      </a:r>
                      <a:r>
                        <a:rPr lang="en-US" sz="1200" baseline="0" dirty="0" smtClean="0"/>
                        <a:t> assisted </a:t>
                      </a:r>
                      <a:r>
                        <a:rPr lang="en-US" sz="1200" baseline="0" dirty="0" err="1" smtClean="0"/>
                        <a:t>Supracerv</a:t>
                      </a:r>
                      <a:r>
                        <a:rPr lang="en-US" sz="1200" baseline="0" dirty="0" smtClean="0"/>
                        <a:t> </a:t>
                      </a:r>
                      <a:r>
                        <a:rPr lang="en-US" sz="1200" baseline="0" dirty="0" err="1" smtClean="0"/>
                        <a:t>Hyst</a:t>
                      </a:r>
                      <a:endParaRPr lang="en-US" sz="1200" dirty="0"/>
                    </a:p>
                  </a:txBody>
                  <a:tcPr/>
                </a:tc>
              </a:tr>
              <a:tr h="510540">
                <a:tc>
                  <a:txBody>
                    <a:bodyPr/>
                    <a:lstStyle/>
                    <a:p>
                      <a:r>
                        <a:rPr lang="en-US" sz="1200" b="0" cap="none" spc="0" dirty="0" smtClean="0">
                          <a:ln>
                            <a:noFill/>
                          </a:ln>
                          <a:solidFill>
                            <a:schemeClr val="tx1"/>
                          </a:solidFill>
                          <a:effectLst/>
                        </a:rPr>
                        <a:t>MacKenzie/2004</a:t>
                      </a:r>
                    </a:p>
                  </a:txBody>
                  <a:tcPr/>
                </a:tc>
                <a:tc>
                  <a:txBody>
                    <a:bodyPr/>
                    <a:lstStyle/>
                    <a:p>
                      <a:r>
                        <a:rPr lang="en-US" sz="1200" b="0" cap="none" spc="0" dirty="0" smtClean="0">
                          <a:ln>
                            <a:noFill/>
                          </a:ln>
                          <a:solidFill>
                            <a:schemeClr val="tx1"/>
                          </a:solidFill>
                          <a:effectLst/>
                        </a:rPr>
                        <a:t>118</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47.5</a:t>
                      </a:r>
                      <a:r>
                        <a:rPr lang="en-US" sz="1200" b="0" cap="none" spc="0" baseline="0" dirty="0" smtClean="0">
                          <a:ln>
                            <a:noFill/>
                          </a:ln>
                          <a:solidFill>
                            <a:schemeClr val="tx1"/>
                          </a:solidFill>
                          <a:effectLst/>
                        </a:rPr>
                        <a:t> (mean)</a:t>
                      </a:r>
                      <a:endParaRPr lang="en-US" sz="1200" b="0" cap="none" spc="0" dirty="0" smtClean="0">
                        <a:ln>
                          <a:noFill/>
                        </a:ln>
                        <a:solidFill>
                          <a:schemeClr val="tx1"/>
                        </a:solidFill>
                        <a:effectLst/>
                      </a:endParaRPr>
                    </a:p>
                  </a:txBody>
                  <a:tcPr/>
                </a:tc>
                <a:tc>
                  <a:txBody>
                    <a:bodyPr/>
                    <a:lstStyle/>
                    <a:p>
                      <a:r>
                        <a:rPr lang="en-US" sz="1200" b="0" cap="none" spc="0" dirty="0" smtClean="0">
                          <a:ln>
                            <a:noFill/>
                          </a:ln>
                          <a:solidFill>
                            <a:schemeClr val="tx1"/>
                          </a:solidFill>
                          <a:effectLst/>
                        </a:rPr>
                        <a:t>0</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NA</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Fibroids</a:t>
                      </a:r>
                      <a:endParaRPr lang="en-US" sz="1200" b="0" cap="none" spc="0" dirty="0">
                        <a:ln>
                          <a:noFill/>
                        </a:ln>
                        <a:solidFill>
                          <a:schemeClr val="tx1"/>
                        </a:solidFill>
                        <a:effectLst/>
                      </a:endParaRPr>
                    </a:p>
                  </a:txBody>
                  <a:tcPr/>
                </a:tc>
                <a:tc>
                  <a:txBody>
                    <a:bodyPr/>
                    <a:lstStyle/>
                    <a:p>
                      <a:r>
                        <a:rPr lang="en-US" sz="1200" b="0" cap="none" spc="0" dirty="0" err="1" smtClean="0">
                          <a:ln>
                            <a:noFill/>
                          </a:ln>
                          <a:solidFill>
                            <a:schemeClr val="tx1"/>
                          </a:solidFill>
                          <a:effectLst/>
                        </a:rPr>
                        <a:t>Hyst</a:t>
                      </a:r>
                      <a:endParaRPr lang="en-US" sz="1200" b="0" cap="none" spc="0" dirty="0">
                        <a:ln>
                          <a:noFill/>
                        </a:ln>
                        <a:solidFill>
                          <a:schemeClr val="tx1"/>
                        </a:solidFill>
                        <a:effectLst/>
                      </a:endParaRPr>
                    </a:p>
                  </a:txBody>
                  <a:tcPr/>
                </a:tc>
              </a:tr>
              <a:tr h="510540">
                <a:tc>
                  <a:txBody>
                    <a:bodyPr/>
                    <a:lstStyle/>
                    <a:p>
                      <a:r>
                        <a:rPr lang="en-US" sz="1200" b="0" cap="none" spc="0" dirty="0" err="1" smtClean="0">
                          <a:ln>
                            <a:noFill/>
                          </a:ln>
                          <a:solidFill>
                            <a:schemeClr val="tx1"/>
                          </a:solidFill>
                          <a:effectLst/>
                        </a:rPr>
                        <a:t>Mansour</a:t>
                      </a:r>
                      <a:r>
                        <a:rPr lang="en-US" sz="1200" b="0" cap="none" spc="0" dirty="0" smtClean="0">
                          <a:ln>
                            <a:noFill/>
                          </a:ln>
                          <a:solidFill>
                            <a:schemeClr val="tx1"/>
                          </a:solidFill>
                          <a:effectLst/>
                        </a:rPr>
                        <a:t>/2012</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59</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34.7 (mean)</a:t>
                      </a:r>
                    </a:p>
                    <a:p>
                      <a:r>
                        <a:rPr lang="en-US" sz="1200" b="0" cap="none" spc="0" dirty="0" smtClean="0">
                          <a:ln>
                            <a:noFill/>
                          </a:ln>
                          <a:solidFill>
                            <a:schemeClr val="tx1"/>
                          </a:solidFill>
                          <a:effectLst/>
                        </a:rPr>
                        <a:t>35.3(mean)</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0</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NA</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Fibroids</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Lap or</a:t>
                      </a:r>
                      <a:r>
                        <a:rPr lang="en-US" sz="1200" b="0" cap="none" spc="0" baseline="0" dirty="0" smtClean="0">
                          <a:ln>
                            <a:noFill/>
                          </a:ln>
                          <a:solidFill>
                            <a:schemeClr val="tx1"/>
                          </a:solidFill>
                          <a:effectLst/>
                        </a:rPr>
                        <a:t> </a:t>
                      </a:r>
                      <a:r>
                        <a:rPr lang="en-US" sz="1200" b="0" cap="none" spc="0" baseline="0" dirty="0" err="1" smtClean="0">
                          <a:ln>
                            <a:noFill/>
                          </a:ln>
                          <a:solidFill>
                            <a:schemeClr val="tx1"/>
                          </a:solidFill>
                          <a:effectLst/>
                        </a:rPr>
                        <a:t>Abd</a:t>
                      </a:r>
                      <a:r>
                        <a:rPr lang="en-US" sz="1200" b="0" cap="none" spc="0" baseline="0" dirty="0" smtClean="0">
                          <a:ln>
                            <a:noFill/>
                          </a:ln>
                          <a:solidFill>
                            <a:schemeClr val="tx1"/>
                          </a:solidFill>
                          <a:effectLst/>
                        </a:rPr>
                        <a:t> </a:t>
                      </a:r>
                      <a:r>
                        <a:rPr lang="en-US" sz="1200" b="0" cap="none" spc="0" baseline="0" dirty="0" err="1" smtClean="0">
                          <a:ln>
                            <a:noFill/>
                          </a:ln>
                          <a:solidFill>
                            <a:schemeClr val="tx1"/>
                          </a:solidFill>
                          <a:effectLst/>
                        </a:rPr>
                        <a:t>Myomectomy</a:t>
                      </a:r>
                      <a:endParaRPr lang="en-US" sz="1200" b="0" cap="none" spc="0" dirty="0">
                        <a:ln>
                          <a:noFill/>
                        </a:ln>
                        <a:solidFill>
                          <a:schemeClr val="tx1"/>
                        </a:solidFill>
                        <a:effectLst/>
                      </a:endParaRPr>
                    </a:p>
                  </a:txBody>
                  <a:tcPr/>
                </a:tc>
              </a:tr>
              <a:tr h="510540">
                <a:tc>
                  <a:txBody>
                    <a:bodyPr/>
                    <a:lstStyle/>
                    <a:p>
                      <a:r>
                        <a:rPr lang="en-US" sz="1200" b="0" cap="none" spc="0" dirty="0" err="1" smtClean="0">
                          <a:ln>
                            <a:noFill/>
                          </a:ln>
                          <a:solidFill>
                            <a:schemeClr val="tx1"/>
                          </a:solidFill>
                          <a:effectLst/>
                        </a:rPr>
                        <a:t>Mecke</a:t>
                      </a:r>
                      <a:r>
                        <a:rPr lang="en-US" sz="1200" b="0" cap="none" spc="0" dirty="0" smtClean="0">
                          <a:ln>
                            <a:noFill/>
                          </a:ln>
                          <a:solidFill>
                            <a:schemeClr val="tx1"/>
                          </a:solidFill>
                          <a:effectLst/>
                        </a:rPr>
                        <a:t>/1995</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215</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23-54</a:t>
                      </a:r>
                    </a:p>
                    <a:p>
                      <a:r>
                        <a:rPr lang="en-US" sz="1200" b="0" cap="none" spc="0" dirty="0" smtClean="0">
                          <a:ln>
                            <a:noFill/>
                          </a:ln>
                          <a:solidFill>
                            <a:schemeClr val="tx1"/>
                          </a:solidFill>
                          <a:effectLst/>
                        </a:rPr>
                        <a:t>36 (mean)</a:t>
                      </a:r>
                    </a:p>
                  </a:txBody>
                  <a:tcPr/>
                </a:tc>
                <a:tc>
                  <a:txBody>
                    <a:bodyPr/>
                    <a:lstStyle/>
                    <a:p>
                      <a:r>
                        <a:rPr lang="en-US" sz="1200" b="0" cap="none" spc="0" dirty="0" smtClean="0">
                          <a:ln>
                            <a:noFill/>
                          </a:ln>
                          <a:solidFill>
                            <a:schemeClr val="tx1"/>
                          </a:solidFill>
                          <a:effectLst/>
                        </a:rPr>
                        <a:t>0</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NA</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Fibroids</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Lap or </a:t>
                      </a:r>
                      <a:r>
                        <a:rPr lang="en-US" sz="1200" b="0" cap="none" spc="0" dirty="0" err="1" smtClean="0">
                          <a:ln>
                            <a:noFill/>
                          </a:ln>
                          <a:solidFill>
                            <a:schemeClr val="tx1"/>
                          </a:solidFill>
                          <a:effectLst/>
                        </a:rPr>
                        <a:t>Abd</a:t>
                      </a:r>
                      <a:r>
                        <a:rPr lang="en-US" sz="1200" b="0" cap="none" spc="0" dirty="0" smtClean="0">
                          <a:ln>
                            <a:noFill/>
                          </a:ln>
                          <a:solidFill>
                            <a:schemeClr val="tx1"/>
                          </a:solidFill>
                          <a:effectLst/>
                        </a:rPr>
                        <a:t> </a:t>
                      </a:r>
                      <a:r>
                        <a:rPr lang="en-US" sz="1200" b="0" cap="none" spc="0" dirty="0" err="1" smtClean="0">
                          <a:ln>
                            <a:noFill/>
                          </a:ln>
                          <a:solidFill>
                            <a:schemeClr val="tx1"/>
                          </a:solidFill>
                          <a:effectLst/>
                        </a:rPr>
                        <a:t>Myomectomy</a:t>
                      </a:r>
                      <a:endParaRPr lang="en-US" sz="1200" b="0" cap="none" spc="0" dirty="0">
                        <a:ln>
                          <a:noFill/>
                        </a:ln>
                        <a:solidFill>
                          <a:schemeClr val="tx1"/>
                        </a:solidFill>
                        <a:effectLst/>
                      </a:endParaRPr>
                    </a:p>
                  </a:txBody>
                  <a:tcPr/>
                </a:tc>
              </a:tr>
              <a:tr h="510540">
                <a:tc>
                  <a:txBody>
                    <a:bodyPr/>
                    <a:lstStyle/>
                    <a:p>
                      <a:r>
                        <a:rPr lang="en-US" sz="1200" b="0" cap="none" spc="0" dirty="0" smtClean="0">
                          <a:ln>
                            <a:noFill/>
                          </a:ln>
                          <a:solidFill>
                            <a:schemeClr val="tx1"/>
                          </a:solidFill>
                          <a:effectLst/>
                        </a:rPr>
                        <a:t>*Mettler/1995</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500</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21-69</a:t>
                      </a:r>
                    </a:p>
                    <a:p>
                      <a:r>
                        <a:rPr lang="en-US" sz="1200" b="0" cap="none" spc="0" dirty="0" smtClean="0">
                          <a:ln>
                            <a:noFill/>
                          </a:ln>
                          <a:solidFill>
                            <a:schemeClr val="tx1"/>
                          </a:solidFill>
                          <a:effectLst/>
                        </a:rPr>
                        <a:t>43.2 (mean)</a:t>
                      </a:r>
                    </a:p>
                  </a:txBody>
                  <a:tcPr/>
                </a:tc>
                <a:tc>
                  <a:txBody>
                    <a:bodyPr/>
                    <a:lstStyle/>
                    <a:p>
                      <a:r>
                        <a:rPr lang="en-US" sz="1200" b="0" cap="none" spc="0" dirty="0" smtClean="0">
                          <a:ln>
                            <a:noFill/>
                          </a:ln>
                          <a:solidFill>
                            <a:schemeClr val="tx1"/>
                          </a:solidFill>
                          <a:effectLst/>
                        </a:rPr>
                        <a:t>1</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Not stated</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Fibroids</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Lap </a:t>
                      </a:r>
                      <a:r>
                        <a:rPr lang="en-US" sz="1200" b="0" cap="none" spc="0" dirty="0" err="1" smtClean="0">
                          <a:ln>
                            <a:noFill/>
                          </a:ln>
                          <a:solidFill>
                            <a:schemeClr val="tx1"/>
                          </a:solidFill>
                          <a:effectLst/>
                        </a:rPr>
                        <a:t>Myomectomy</a:t>
                      </a:r>
                      <a:endParaRPr lang="en-US" sz="1200" b="0" cap="none" spc="0" dirty="0">
                        <a:ln>
                          <a:noFill/>
                        </a:ln>
                        <a:solidFill>
                          <a:schemeClr val="tx1"/>
                        </a:solidFill>
                        <a:effectLst/>
                      </a:endParaRPr>
                    </a:p>
                  </a:txBody>
                  <a:tcPr/>
                </a:tc>
              </a:tr>
              <a:tr h="510540">
                <a:tc>
                  <a:txBody>
                    <a:bodyPr/>
                    <a:lstStyle/>
                    <a:p>
                      <a:r>
                        <a:rPr lang="en-US" sz="1200" b="0" cap="none" spc="0" dirty="0" err="1" smtClean="0">
                          <a:ln>
                            <a:noFill/>
                          </a:ln>
                          <a:solidFill>
                            <a:schemeClr val="tx1"/>
                          </a:solidFill>
                          <a:effectLst/>
                        </a:rPr>
                        <a:t>Moghadam</a:t>
                      </a:r>
                      <a:r>
                        <a:rPr lang="en-US" sz="1200" b="0" cap="none" spc="0" dirty="0" smtClean="0">
                          <a:ln>
                            <a:noFill/>
                          </a:ln>
                          <a:solidFill>
                            <a:schemeClr val="tx1"/>
                          </a:solidFill>
                          <a:effectLst/>
                        </a:rPr>
                        <a:t>/2006</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144</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21-69</a:t>
                      </a:r>
                    </a:p>
                    <a:p>
                      <a:r>
                        <a:rPr lang="en-US" sz="1200" b="0" cap="none" spc="0" dirty="0" smtClean="0">
                          <a:ln>
                            <a:noFill/>
                          </a:ln>
                          <a:solidFill>
                            <a:schemeClr val="tx1"/>
                          </a:solidFill>
                          <a:effectLst/>
                        </a:rPr>
                        <a:t>41 (mean)</a:t>
                      </a:r>
                    </a:p>
                  </a:txBody>
                  <a:tcPr/>
                </a:tc>
                <a:tc>
                  <a:txBody>
                    <a:bodyPr/>
                    <a:lstStyle/>
                    <a:p>
                      <a:r>
                        <a:rPr lang="en-US" sz="1200" b="0" cap="none" spc="0" dirty="0" smtClean="0">
                          <a:ln>
                            <a:noFill/>
                          </a:ln>
                          <a:solidFill>
                            <a:schemeClr val="tx1"/>
                          </a:solidFill>
                          <a:effectLst/>
                        </a:rPr>
                        <a:t>0</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NA</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Fibroids</a:t>
                      </a:r>
                      <a:endParaRPr lang="en-US" sz="1200" b="0" cap="none" spc="0" dirty="0">
                        <a:ln>
                          <a:noFill/>
                        </a:ln>
                        <a:solidFill>
                          <a:schemeClr val="tx1"/>
                        </a:solidFill>
                        <a:effectLst/>
                      </a:endParaRPr>
                    </a:p>
                  </a:txBody>
                  <a:tcPr/>
                </a:tc>
                <a:tc>
                  <a:txBody>
                    <a:bodyPr/>
                    <a:lstStyle/>
                    <a:p>
                      <a:r>
                        <a:rPr lang="en-US" sz="1200" b="0" cap="none" spc="0" dirty="0" err="1" smtClean="0">
                          <a:ln>
                            <a:noFill/>
                          </a:ln>
                          <a:solidFill>
                            <a:schemeClr val="tx1"/>
                          </a:solidFill>
                          <a:effectLst/>
                        </a:rPr>
                        <a:t>Hyst</a:t>
                      </a:r>
                      <a:endParaRPr lang="en-US" sz="1200" b="0" cap="none" spc="0" dirty="0">
                        <a:ln>
                          <a:noFill/>
                        </a:ln>
                        <a:solidFill>
                          <a:schemeClr val="tx1"/>
                        </a:solidFill>
                        <a:effectLst/>
                      </a:endParaRPr>
                    </a:p>
                  </a:txBody>
                  <a:tcPr/>
                </a:tc>
              </a:tr>
              <a:tr h="510540">
                <a:tc>
                  <a:txBody>
                    <a:bodyPr/>
                    <a:lstStyle/>
                    <a:p>
                      <a:r>
                        <a:rPr lang="en-US" sz="1200" b="0" cap="none" spc="0" dirty="0" smtClean="0">
                          <a:ln>
                            <a:noFill/>
                          </a:ln>
                          <a:solidFill>
                            <a:schemeClr val="tx1"/>
                          </a:solidFill>
                          <a:effectLst/>
                        </a:rPr>
                        <a:t>Muhammad/2009</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78</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35-64</a:t>
                      </a:r>
                    </a:p>
                    <a:p>
                      <a:r>
                        <a:rPr lang="en-US" sz="1200" b="0" cap="none" spc="0" dirty="0" smtClean="0">
                          <a:ln>
                            <a:noFill/>
                          </a:ln>
                          <a:solidFill>
                            <a:schemeClr val="tx1"/>
                          </a:solidFill>
                          <a:effectLst/>
                        </a:rPr>
                        <a:t>46.6 (mean)</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0</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NA</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Fibroids</a:t>
                      </a:r>
                      <a:endParaRPr lang="en-US" sz="1200" b="0" cap="none" spc="0" dirty="0">
                        <a:ln>
                          <a:noFill/>
                        </a:ln>
                        <a:solidFill>
                          <a:schemeClr val="tx1"/>
                        </a:solidFill>
                        <a:effectLst/>
                      </a:endParaRPr>
                    </a:p>
                  </a:txBody>
                  <a:tcPr/>
                </a:tc>
                <a:tc>
                  <a:txBody>
                    <a:bodyPr/>
                    <a:lstStyle/>
                    <a:p>
                      <a:r>
                        <a:rPr lang="en-US" sz="1200" b="0" cap="none" spc="0" dirty="0" err="1" smtClean="0">
                          <a:ln>
                            <a:noFill/>
                          </a:ln>
                          <a:solidFill>
                            <a:schemeClr val="tx1"/>
                          </a:solidFill>
                          <a:effectLst/>
                        </a:rPr>
                        <a:t>Abd</a:t>
                      </a:r>
                      <a:r>
                        <a:rPr lang="en-US" sz="1200" b="0" cap="none" spc="0" dirty="0" smtClean="0">
                          <a:ln>
                            <a:noFill/>
                          </a:ln>
                          <a:solidFill>
                            <a:schemeClr val="tx1"/>
                          </a:solidFill>
                          <a:effectLst/>
                        </a:rPr>
                        <a:t> </a:t>
                      </a:r>
                      <a:r>
                        <a:rPr lang="en-US" sz="1200" b="0" cap="none" spc="0" dirty="0" err="1" smtClean="0">
                          <a:ln>
                            <a:noFill/>
                          </a:ln>
                          <a:solidFill>
                            <a:schemeClr val="tx1"/>
                          </a:solidFill>
                          <a:effectLst/>
                        </a:rPr>
                        <a:t>Hyst</a:t>
                      </a:r>
                      <a:endParaRPr lang="en-US" sz="1200" b="0" cap="none" spc="0" dirty="0">
                        <a:ln>
                          <a:noFill/>
                        </a:ln>
                        <a:solidFill>
                          <a:schemeClr val="tx1"/>
                        </a:solidFill>
                        <a:effectLst/>
                      </a:endParaRPr>
                    </a:p>
                  </a:txBody>
                  <a:tcPr/>
                </a:tc>
              </a:tr>
              <a:tr h="510540">
                <a:tc>
                  <a:txBody>
                    <a:bodyPr/>
                    <a:lstStyle/>
                    <a:p>
                      <a:r>
                        <a:rPr lang="en-US" sz="1200" dirty="0" smtClean="0"/>
                        <a:t>Munoz/2003</a:t>
                      </a:r>
                      <a:endParaRPr lang="en-US" sz="1200" dirty="0"/>
                    </a:p>
                  </a:txBody>
                  <a:tcPr/>
                </a:tc>
                <a:tc>
                  <a:txBody>
                    <a:bodyPr/>
                    <a:lstStyle/>
                    <a:p>
                      <a:r>
                        <a:rPr lang="en-US" sz="1200" dirty="0" smtClean="0"/>
                        <a:t>120</a:t>
                      </a:r>
                      <a:endParaRPr lang="en-US" sz="1200" dirty="0"/>
                    </a:p>
                  </a:txBody>
                  <a:tcPr/>
                </a:tc>
                <a:tc>
                  <a:txBody>
                    <a:bodyPr/>
                    <a:lstStyle/>
                    <a:p>
                      <a:r>
                        <a:rPr lang="en-US" sz="1200" dirty="0" smtClean="0"/>
                        <a:t>23-74</a:t>
                      </a:r>
                    </a:p>
                    <a:p>
                      <a:r>
                        <a:rPr lang="en-US" sz="1200" dirty="0" smtClean="0"/>
                        <a:t>44.8 (median)</a:t>
                      </a:r>
                    </a:p>
                  </a:txBody>
                  <a:tcPr/>
                </a:tc>
                <a:tc>
                  <a:txBody>
                    <a:bodyPr/>
                    <a:lstStyle/>
                    <a:p>
                      <a:r>
                        <a:rPr lang="en-US" sz="1200" dirty="0" smtClean="0"/>
                        <a:t>0</a:t>
                      </a:r>
                      <a:endParaRPr lang="en-US" sz="1200" dirty="0"/>
                    </a:p>
                  </a:txBody>
                  <a:tcPr/>
                </a:tc>
                <a:tc>
                  <a:txBody>
                    <a:bodyPr/>
                    <a:lstStyle/>
                    <a:p>
                      <a:r>
                        <a:rPr lang="en-US" sz="1200" dirty="0" smtClean="0"/>
                        <a:t>NA</a:t>
                      </a:r>
                      <a:endParaRPr lang="en-US" sz="1200" dirty="0"/>
                    </a:p>
                  </a:txBody>
                  <a:tcPr/>
                </a:tc>
                <a:tc>
                  <a:txBody>
                    <a:bodyPr/>
                    <a:lstStyle/>
                    <a:p>
                      <a:r>
                        <a:rPr lang="en-US" sz="1200" dirty="0" smtClean="0"/>
                        <a:t>Fibroids</a:t>
                      </a:r>
                      <a:endParaRPr lang="en-US" sz="1200" dirty="0"/>
                    </a:p>
                  </a:txBody>
                  <a:tcPr/>
                </a:tc>
                <a:tc>
                  <a:txBody>
                    <a:bodyPr/>
                    <a:lstStyle/>
                    <a:p>
                      <a:r>
                        <a:rPr lang="en-US" sz="1200" dirty="0" err="1" smtClean="0"/>
                        <a:t>Hysteroscopic</a:t>
                      </a:r>
                      <a:r>
                        <a:rPr lang="en-US" sz="1200" dirty="0" smtClean="0"/>
                        <a:t> </a:t>
                      </a:r>
                      <a:r>
                        <a:rPr lang="en-US" sz="1200" dirty="0" err="1" smtClean="0"/>
                        <a:t>Myomectomy</a:t>
                      </a:r>
                      <a:endParaRPr lang="en-US" sz="1200" dirty="0"/>
                    </a:p>
                  </a:txBody>
                  <a:tcPr/>
                </a:tc>
              </a:tr>
              <a:tr h="510540">
                <a:tc>
                  <a:txBody>
                    <a:bodyPr/>
                    <a:lstStyle/>
                    <a:p>
                      <a:r>
                        <a:rPr lang="en-US" sz="1200" dirty="0" err="1" smtClean="0"/>
                        <a:t>Nezhat</a:t>
                      </a:r>
                      <a:r>
                        <a:rPr lang="en-US" sz="1200" dirty="0" smtClean="0"/>
                        <a:t>/1995</a:t>
                      </a:r>
                      <a:endParaRPr lang="en-US" sz="1200" dirty="0"/>
                    </a:p>
                  </a:txBody>
                  <a:tcPr/>
                </a:tc>
                <a:tc>
                  <a:txBody>
                    <a:bodyPr/>
                    <a:lstStyle/>
                    <a:p>
                      <a:r>
                        <a:rPr lang="en-US" sz="1200" dirty="0" smtClean="0"/>
                        <a:t>28</a:t>
                      </a:r>
                      <a:endParaRPr lang="en-US" sz="1200" dirty="0"/>
                    </a:p>
                  </a:txBody>
                  <a:tcPr/>
                </a:tc>
                <a:tc>
                  <a:txBody>
                    <a:bodyPr/>
                    <a:lstStyle/>
                    <a:p>
                      <a:r>
                        <a:rPr lang="en-US" sz="1200" dirty="0" smtClean="0"/>
                        <a:t>20-80</a:t>
                      </a:r>
                    </a:p>
                  </a:txBody>
                  <a:tcPr/>
                </a:tc>
                <a:tc>
                  <a:txBody>
                    <a:bodyPr/>
                    <a:lstStyle/>
                    <a:p>
                      <a:r>
                        <a:rPr lang="en-US" sz="1200" dirty="0" smtClean="0"/>
                        <a:t>0</a:t>
                      </a:r>
                      <a:endParaRPr lang="en-US" sz="1200" dirty="0"/>
                    </a:p>
                  </a:txBody>
                  <a:tcPr/>
                </a:tc>
                <a:tc>
                  <a:txBody>
                    <a:bodyPr/>
                    <a:lstStyle/>
                    <a:p>
                      <a:r>
                        <a:rPr lang="en-US" sz="1200" dirty="0" smtClean="0"/>
                        <a:t>NA</a:t>
                      </a:r>
                      <a:endParaRPr lang="en-US" sz="1200" dirty="0"/>
                    </a:p>
                  </a:txBody>
                  <a:tcPr/>
                </a:tc>
                <a:tc>
                  <a:txBody>
                    <a:bodyPr/>
                    <a:lstStyle/>
                    <a:p>
                      <a:r>
                        <a:rPr lang="en-US" sz="1200" dirty="0" smtClean="0"/>
                        <a:t>Fibroids</a:t>
                      </a:r>
                      <a:endParaRPr lang="en-US" sz="1200" dirty="0"/>
                    </a:p>
                  </a:txBody>
                  <a:tcPr/>
                </a:tc>
                <a:tc>
                  <a:txBody>
                    <a:bodyPr/>
                    <a:lstStyle/>
                    <a:p>
                      <a:r>
                        <a:rPr lang="en-US" sz="1200" dirty="0" smtClean="0"/>
                        <a:t>Lap </a:t>
                      </a:r>
                      <a:r>
                        <a:rPr lang="en-US" sz="1200" dirty="0" err="1" smtClean="0"/>
                        <a:t>Hyst</a:t>
                      </a:r>
                      <a:r>
                        <a:rPr lang="en-US" sz="1200" dirty="0" smtClean="0"/>
                        <a:t> or Lap Assisted </a:t>
                      </a:r>
                      <a:r>
                        <a:rPr lang="en-US" sz="1200" dirty="0" err="1" smtClean="0"/>
                        <a:t>Vag</a:t>
                      </a:r>
                      <a:r>
                        <a:rPr lang="en-US" sz="1200" dirty="0" smtClean="0"/>
                        <a:t> </a:t>
                      </a:r>
                      <a:r>
                        <a:rPr lang="en-US" sz="1200" dirty="0" err="1" smtClean="0"/>
                        <a:t>Hyst</a:t>
                      </a:r>
                      <a:r>
                        <a:rPr lang="en-US" sz="1200" dirty="0" smtClean="0"/>
                        <a:t> or Lap assisted </a:t>
                      </a:r>
                      <a:r>
                        <a:rPr lang="en-US" sz="1200" dirty="0" err="1" smtClean="0"/>
                        <a:t>Supracerv</a:t>
                      </a:r>
                      <a:r>
                        <a:rPr lang="en-US" sz="1200" dirty="0" smtClean="0"/>
                        <a:t> </a:t>
                      </a:r>
                      <a:r>
                        <a:rPr lang="en-US" sz="1200" dirty="0" err="1" smtClean="0"/>
                        <a:t>Hyst</a:t>
                      </a:r>
                      <a:endParaRPr lang="en-US" sz="12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graphicFrame>
        <p:nvGraphicFramePr>
          <p:cNvPr id="4" name="Table 3"/>
          <p:cNvGraphicFramePr>
            <a:graphicFrameLocks noGrp="1"/>
          </p:cNvGraphicFramePr>
          <p:nvPr/>
        </p:nvGraphicFramePr>
        <p:xfrm>
          <a:off x="685800" y="228600"/>
          <a:ext cx="7924800" cy="5882640"/>
        </p:xfrm>
        <a:graphic>
          <a:graphicData uri="http://schemas.openxmlformats.org/drawingml/2006/table">
            <a:tbl>
              <a:tblPr firstRow="1" bandRow="1">
                <a:tableStyleId>{5C22544A-7EE6-4342-B048-85BDC9FD1C3A}</a:tableStyleId>
              </a:tblPr>
              <a:tblGrid>
                <a:gridCol w="1447800"/>
                <a:gridCol w="990600"/>
                <a:gridCol w="1219200"/>
                <a:gridCol w="609600"/>
                <a:gridCol w="1295400"/>
                <a:gridCol w="1219200"/>
                <a:gridCol w="1143000"/>
              </a:tblGrid>
              <a:tr h="510540">
                <a:tc>
                  <a:txBody>
                    <a:bodyPr/>
                    <a:lstStyle/>
                    <a:p>
                      <a:r>
                        <a:rPr lang="en-US" sz="1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Author/Yr</a:t>
                      </a:r>
                      <a:endParaRPr lang="en-US" sz="1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a:t>
                      </a:r>
                      <a:r>
                        <a:rPr lang="en-US" b="0" cap="none" spc="0" baseline="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in years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 at LMS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Indication</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c>
                  <a:txBody>
                    <a:bodyPr/>
                    <a:lstStyle/>
                    <a:p>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Surgery</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tc>
              </a:tr>
              <a:tr h="297180">
                <a:tc>
                  <a:txBody>
                    <a:bodyPr/>
                    <a:lstStyle/>
                    <a:p>
                      <a:r>
                        <a:rPr lang="en-US" sz="1200" b="0" i="0" cap="none" spc="0" dirty="0" smtClean="0">
                          <a:ln>
                            <a:noFill/>
                          </a:ln>
                          <a:solidFill>
                            <a:schemeClr val="tx1"/>
                          </a:solidFill>
                          <a:effectLst/>
                        </a:rPr>
                        <a:t>O’Hanlan/2007</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258</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21-90 </a:t>
                      </a:r>
                    </a:p>
                    <a:p>
                      <a:r>
                        <a:rPr lang="en-US" sz="1200" b="0" i="0" cap="none" spc="0" dirty="0" smtClean="0">
                          <a:ln>
                            <a:noFill/>
                          </a:ln>
                          <a:solidFill>
                            <a:schemeClr val="tx1"/>
                          </a:solidFill>
                          <a:effectLst/>
                        </a:rPr>
                        <a:t>50 (mean)</a:t>
                      </a: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Hyst</a:t>
                      </a:r>
                      <a:endParaRPr lang="en-US" sz="1200" b="0" i="0" cap="none" spc="0" dirty="0">
                        <a:ln>
                          <a:noFill/>
                        </a:ln>
                        <a:solidFill>
                          <a:schemeClr val="tx1"/>
                        </a:solidFill>
                        <a:effectLst/>
                      </a:endParaRPr>
                    </a:p>
                  </a:txBody>
                  <a:tcPr/>
                </a:tc>
              </a:tr>
              <a:tr h="297180">
                <a:tc>
                  <a:txBody>
                    <a:bodyPr/>
                    <a:lstStyle/>
                    <a:p>
                      <a:r>
                        <a:rPr lang="en-US" sz="1200" b="0" i="0" cap="none" spc="0" dirty="0" smtClean="0">
                          <a:ln>
                            <a:noFill/>
                          </a:ln>
                          <a:solidFill>
                            <a:schemeClr val="tx1"/>
                          </a:solidFill>
                          <a:effectLst/>
                        </a:rPr>
                        <a:t>Okezie/2006</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190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18-55</a:t>
                      </a: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Abd</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Hyst</a:t>
                      </a:r>
                      <a:r>
                        <a:rPr lang="en-US" sz="1200" b="0" i="0" cap="none" spc="0" dirty="0" smtClean="0">
                          <a:ln>
                            <a:noFill/>
                          </a:ln>
                          <a:solidFill>
                            <a:schemeClr val="tx1"/>
                          </a:solidFill>
                          <a:effectLst/>
                        </a:rPr>
                        <a:t> or </a:t>
                      </a:r>
                      <a:r>
                        <a:rPr lang="en-US" sz="1200" b="0" i="0" cap="none" spc="0" dirty="0" err="1" smtClean="0">
                          <a:ln>
                            <a:noFill/>
                          </a:ln>
                          <a:solidFill>
                            <a:schemeClr val="tx1"/>
                          </a:solidFill>
                          <a:effectLst/>
                        </a:rPr>
                        <a:t>Abd</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434340">
                <a:tc>
                  <a:txBody>
                    <a:bodyPr/>
                    <a:lstStyle/>
                    <a:p>
                      <a:r>
                        <a:rPr lang="en-US" sz="1200" b="0" cap="none" spc="0" dirty="0" smtClean="0">
                          <a:ln>
                            <a:noFill/>
                          </a:ln>
                          <a:solidFill>
                            <a:schemeClr val="tx1"/>
                          </a:solidFill>
                          <a:effectLst/>
                        </a:rPr>
                        <a:t>Ouldamer</a:t>
                      </a:r>
                      <a:r>
                        <a:rPr lang="en-US" sz="1200" b="0" cap="none" spc="0" baseline="0" dirty="0" smtClean="0">
                          <a:ln>
                            <a:noFill/>
                          </a:ln>
                          <a:solidFill>
                            <a:schemeClr val="tx1"/>
                          </a:solidFill>
                          <a:effectLst/>
                        </a:rPr>
                        <a:t>/2014</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709</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21-96</a:t>
                      </a:r>
                    </a:p>
                    <a:p>
                      <a:r>
                        <a:rPr lang="en-US" sz="1200" b="0" cap="none" spc="0" dirty="0" smtClean="0">
                          <a:ln>
                            <a:noFill/>
                          </a:ln>
                          <a:solidFill>
                            <a:schemeClr val="tx1"/>
                          </a:solidFill>
                          <a:effectLst/>
                        </a:rPr>
                        <a:t>49.5 (mean)</a:t>
                      </a:r>
                    </a:p>
                  </a:txBody>
                  <a:tcPr/>
                </a:tc>
                <a:tc>
                  <a:txBody>
                    <a:bodyPr/>
                    <a:lstStyle/>
                    <a:p>
                      <a:r>
                        <a:rPr lang="en-US" sz="1200" b="0" cap="none" spc="0" dirty="0" smtClean="0">
                          <a:ln>
                            <a:noFill/>
                          </a:ln>
                          <a:solidFill>
                            <a:schemeClr val="tx1"/>
                          </a:solidFill>
                          <a:effectLst/>
                        </a:rPr>
                        <a:t>0</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NA</a:t>
                      </a:r>
                      <a:endParaRPr lang="en-US" sz="1200" b="0" cap="none" spc="0" dirty="0">
                        <a:ln>
                          <a:noFill/>
                        </a:ln>
                        <a:solidFill>
                          <a:schemeClr val="tx1"/>
                        </a:solidFill>
                        <a:effectLst/>
                      </a:endParaRPr>
                    </a:p>
                  </a:txBody>
                  <a:tcPr/>
                </a:tc>
                <a:tc>
                  <a:txBody>
                    <a:bodyPr/>
                    <a:lstStyle/>
                    <a:p>
                      <a:r>
                        <a:rPr lang="en-US" sz="1200" b="0" cap="none" spc="0" dirty="0" smtClean="0">
                          <a:ln>
                            <a:noFill/>
                          </a:ln>
                          <a:solidFill>
                            <a:schemeClr val="tx1"/>
                          </a:solidFill>
                          <a:effectLst/>
                        </a:rPr>
                        <a:t>Fibroids</a:t>
                      </a:r>
                      <a:endParaRPr lang="en-US" sz="1200" b="0" cap="none" spc="0" dirty="0">
                        <a:ln>
                          <a:noFill/>
                        </a:ln>
                        <a:solidFill>
                          <a:schemeClr val="tx1"/>
                        </a:solidFill>
                        <a:effectLst/>
                      </a:endParaRPr>
                    </a:p>
                  </a:txBody>
                  <a:tcPr/>
                </a:tc>
                <a:tc>
                  <a:txBody>
                    <a:bodyPr/>
                    <a:lstStyle/>
                    <a:p>
                      <a:r>
                        <a:rPr lang="en-US" sz="1200" b="0" cap="none" spc="0" dirty="0" err="1" smtClean="0">
                          <a:ln>
                            <a:noFill/>
                          </a:ln>
                          <a:solidFill>
                            <a:schemeClr val="tx1"/>
                          </a:solidFill>
                          <a:effectLst/>
                        </a:rPr>
                        <a:t>Hyst</a:t>
                      </a:r>
                      <a:endParaRPr lang="en-US" sz="1200" b="0" cap="none" spc="0" dirty="0">
                        <a:ln>
                          <a:noFill/>
                        </a:ln>
                        <a:solidFill>
                          <a:schemeClr val="tx1"/>
                        </a:solidFill>
                        <a:effectLst/>
                      </a:endParaRPr>
                    </a:p>
                  </a:txBody>
                  <a:tcPr/>
                </a:tc>
              </a:tr>
              <a:tr h="381000">
                <a:tc>
                  <a:txBody>
                    <a:bodyPr/>
                    <a:lstStyle/>
                    <a:p>
                      <a:r>
                        <a:rPr lang="en-US" sz="1200" b="0" i="0" cap="none" spc="0" dirty="0" smtClean="0">
                          <a:ln>
                            <a:noFill/>
                          </a:ln>
                          <a:solidFill>
                            <a:schemeClr val="tx1"/>
                          </a:solidFill>
                          <a:effectLst/>
                        </a:rPr>
                        <a:t>∞* ⱡ Parker/1994</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1332</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22-68 </a:t>
                      </a:r>
                    </a:p>
                  </a:txBody>
                  <a:tcPr/>
                </a:tc>
                <a:tc>
                  <a:txBody>
                    <a:bodyPr/>
                    <a:lstStyle/>
                    <a:p>
                      <a:r>
                        <a:rPr lang="en-US" sz="1200" dirty="0" smtClean="0"/>
                        <a:t>ⱡ</a:t>
                      </a:r>
                      <a:r>
                        <a:rPr lang="en-US" sz="1200" b="0" i="0" cap="none" spc="0" dirty="0" smtClean="0">
                          <a:ln>
                            <a:noFill/>
                          </a:ln>
                          <a:solidFill>
                            <a:schemeClr val="tx1"/>
                          </a:solidFill>
                          <a:effectLst/>
                        </a:rPr>
                        <a:t>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Hyst</a:t>
                      </a:r>
                      <a:r>
                        <a:rPr lang="en-US" sz="1200" b="0" i="0" cap="none" spc="0" baseline="0" dirty="0" smtClean="0">
                          <a:ln>
                            <a:noFill/>
                          </a:ln>
                          <a:solidFill>
                            <a:schemeClr val="tx1"/>
                          </a:solidFill>
                          <a:effectLst/>
                        </a:rPr>
                        <a:t> or </a:t>
                      </a:r>
                      <a:r>
                        <a:rPr lang="en-US" sz="1200" b="0" i="0" cap="none" spc="0" baseline="0" dirty="0" err="1" smtClean="0">
                          <a:ln>
                            <a:noFill/>
                          </a:ln>
                          <a:solidFill>
                            <a:schemeClr val="tx1"/>
                          </a:solidFill>
                          <a:effectLst/>
                        </a:rPr>
                        <a:t>Myomectomy</a:t>
                      </a:r>
                      <a:endParaRPr lang="en-US" sz="1200" b="0" i="0" cap="none" spc="0" dirty="0">
                        <a:ln>
                          <a:noFill/>
                        </a:ln>
                        <a:solidFill>
                          <a:schemeClr val="tx1"/>
                        </a:solidFill>
                        <a:effectLst/>
                      </a:endParaRPr>
                    </a:p>
                  </a:txBody>
                  <a:tcPr/>
                </a:tc>
              </a:tr>
              <a:tr h="510540">
                <a:tc>
                  <a:txBody>
                    <a:bodyPr/>
                    <a:lstStyle/>
                    <a:p>
                      <a:r>
                        <a:rPr lang="en-US" sz="1200" b="0" i="0" cap="none" spc="0" dirty="0" smtClean="0">
                          <a:ln>
                            <a:noFill/>
                          </a:ln>
                          <a:solidFill>
                            <a:schemeClr val="tx1"/>
                          </a:solidFill>
                          <a:effectLst/>
                        </a:rPr>
                        <a:t>*Paul/2010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1001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19-57</a:t>
                      </a:r>
                    </a:p>
                    <a:p>
                      <a:r>
                        <a:rPr lang="en-US" sz="1200" b="0" i="0" cap="none" spc="0" dirty="0" smtClean="0">
                          <a:ln>
                            <a:noFill/>
                          </a:ln>
                          <a:solidFill>
                            <a:schemeClr val="tx1"/>
                          </a:solidFill>
                          <a:effectLst/>
                        </a:rPr>
                        <a:t>32.6 (mean)</a:t>
                      </a:r>
                    </a:p>
                  </a:txBody>
                  <a:tcPr/>
                </a:tc>
                <a:tc>
                  <a:txBody>
                    <a:bodyPr/>
                    <a:lstStyle/>
                    <a:p>
                      <a:r>
                        <a:rPr lang="en-US" sz="1200" b="0" i="0" cap="none" spc="0" dirty="0" smtClean="0">
                          <a:ln>
                            <a:noFill/>
                          </a:ln>
                          <a:solidFill>
                            <a:schemeClr val="tx1"/>
                          </a:solidFill>
                          <a:effectLst/>
                        </a:rPr>
                        <a:t>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No age stated</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 or Lap assisted or </a:t>
                      </a:r>
                      <a:r>
                        <a:rPr lang="en-US" sz="1200" b="0" i="0" cap="none" spc="0" dirty="0" err="1" smtClean="0">
                          <a:ln>
                            <a:noFill/>
                          </a:ln>
                          <a:solidFill>
                            <a:schemeClr val="tx1"/>
                          </a:solidFill>
                          <a:effectLst/>
                        </a:rPr>
                        <a:t>Hysteroscopic</a:t>
                      </a:r>
                      <a:r>
                        <a:rPr lang="en-US" sz="1200" b="0" i="0" cap="none" spc="0" dirty="0" smtClean="0">
                          <a:ln>
                            <a:noFill/>
                          </a:ln>
                          <a:solidFill>
                            <a:schemeClr val="tx1"/>
                          </a:solidFill>
                          <a:effectLst/>
                        </a:rPr>
                        <a:t> and Lap assisted</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Myomectomy</a:t>
                      </a:r>
                      <a:endParaRPr lang="en-US" sz="1200" b="0" i="0" cap="none" spc="0" dirty="0">
                        <a:ln>
                          <a:noFill/>
                        </a:ln>
                        <a:solidFill>
                          <a:schemeClr val="tx1"/>
                        </a:solidFill>
                        <a:effectLst/>
                      </a:endParaRPr>
                    </a:p>
                  </a:txBody>
                  <a:tcPr/>
                </a:tc>
              </a:tr>
              <a:tr h="510540">
                <a:tc>
                  <a:txBody>
                    <a:bodyPr/>
                    <a:lstStyle/>
                    <a:p>
                      <a:r>
                        <a:rPr lang="en-US" sz="1200" b="0" i="0" cap="none" spc="0" dirty="0" err="1" smtClean="0">
                          <a:ln>
                            <a:noFill/>
                          </a:ln>
                          <a:solidFill>
                            <a:schemeClr val="tx1"/>
                          </a:solidFill>
                          <a:effectLst/>
                        </a:rPr>
                        <a:t>Perveen</a:t>
                      </a:r>
                      <a:r>
                        <a:rPr lang="en-US" sz="1200" b="0" i="0" cap="none" spc="0" dirty="0" smtClean="0">
                          <a:ln>
                            <a:noFill/>
                          </a:ln>
                          <a:solidFill>
                            <a:schemeClr val="tx1"/>
                          </a:solidFill>
                          <a:effectLst/>
                        </a:rPr>
                        <a:t>/2008</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21-50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Abd</a:t>
                      </a:r>
                      <a:r>
                        <a:rPr lang="en-US" sz="1200" b="0" i="0" cap="none" spc="0" baseline="0" dirty="0" smtClean="0">
                          <a:ln>
                            <a:noFill/>
                          </a:ln>
                          <a:solidFill>
                            <a:schemeClr val="tx1"/>
                          </a:solidFill>
                          <a:effectLst/>
                        </a:rPr>
                        <a:t> </a:t>
                      </a:r>
                      <a:r>
                        <a:rPr lang="en-US" sz="1200" b="0" i="0" cap="none" spc="0" baseline="0" dirty="0" err="1" smtClean="0">
                          <a:ln>
                            <a:noFill/>
                          </a:ln>
                          <a:solidFill>
                            <a:schemeClr val="tx1"/>
                          </a:solidFill>
                          <a:effectLst/>
                        </a:rPr>
                        <a:t>Hyst</a:t>
                      </a:r>
                      <a:endParaRPr lang="en-US" sz="1200" b="0" i="0" cap="none" spc="0" dirty="0">
                        <a:ln>
                          <a:noFill/>
                        </a:ln>
                        <a:solidFill>
                          <a:schemeClr val="tx1"/>
                        </a:solidFill>
                        <a:effectLst/>
                      </a:endParaRPr>
                    </a:p>
                  </a:txBody>
                  <a:tcPr/>
                </a:tc>
              </a:tr>
              <a:tr h="510540">
                <a:tc>
                  <a:txBody>
                    <a:bodyPr/>
                    <a:lstStyle/>
                    <a:p>
                      <a:r>
                        <a:rPr lang="en-US" sz="1200" b="0" i="0" cap="none" spc="0" dirty="0" err="1" smtClean="0">
                          <a:ln>
                            <a:noFill/>
                          </a:ln>
                          <a:solidFill>
                            <a:schemeClr val="tx1"/>
                          </a:solidFill>
                          <a:effectLst/>
                        </a:rPr>
                        <a:t>Polena</a:t>
                      </a:r>
                      <a:r>
                        <a:rPr lang="en-US" sz="1200" b="0" i="0" cap="none" spc="0" dirty="0" smtClean="0">
                          <a:ln>
                            <a:noFill/>
                          </a:ln>
                          <a:solidFill>
                            <a:schemeClr val="tx1"/>
                          </a:solidFill>
                          <a:effectLst/>
                        </a:rPr>
                        <a:t>/2007</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235</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29-74</a:t>
                      </a:r>
                    </a:p>
                    <a:p>
                      <a:r>
                        <a:rPr lang="en-US" sz="1200" b="0" i="0" cap="none" spc="0" dirty="0" smtClean="0">
                          <a:ln>
                            <a:noFill/>
                          </a:ln>
                          <a:solidFill>
                            <a:schemeClr val="tx1"/>
                          </a:solidFill>
                          <a:effectLst/>
                        </a:rPr>
                        <a:t>47.9 (mean)</a:t>
                      </a: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Hysteroscopic</a:t>
                      </a:r>
                      <a:r>
                        <a:rPr lang="en-US" sz="1200" b="0" i="0" cap="none" spc="0" dirty="0" smtClean="0">
                          <a:ln>
                            <a:noFill/>
                          </a:ln>
                          <a:solidFill>
                            <a:schemeClr val="tx1"/>
                          </a:solidFill>
                          <a:effectLst/>
                        </a:rPr>
                        <a:t>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510540">
                <a:tc>
                  <a:txBody>
                    <a:bodyPr/>
                    <a:lstStyle/>
                    <a:p>
                      <a:r>
                        <a:rPr lang="en-US" sz="1200" b="0" i="0" cap="none" spc="0" dirty="0" smtClean="0">
                          <a:ln>
                            <a:noFill/>
                          </a:ln>
                          <a:solidFill>
                            <a:schemeClr val="tx1"/>
                          </a:solidFill>
                          <a:effectLst/>
                        </a:rPr>
                        <a:t>Radosa/2014</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221</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37.9 </a:t>
                      </a:r>
                      <a:r>
                        <a:rPr lang="en-US" sz="1200" b="0" cap="none" spc="0" dirty="0" smtClean="0">
                          <a:ln>
                            <a:noFill/>
                          </a:ln>
                          <a:solidFill>
                            <a:schemeClr val="tx1"/>
                          </a:solidFill>
                          <a:effectLst/>
                        </a:rPr>
                        <a:t>(mean)</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Lap </a:t>
                      </a:r>
                      <a:r>
                        <a:rPr lang="en-US" sz="1200" b="0" i="0" cap="none" spc="0" dirty="0" err="1" smtClean="0">
                          <a:ln>
                            <a:noFill/>
                          </a:ln>
                          <a:solidFill>
                            <a:schemeClr val="tx1"/>
                          </a:solidFill>
                          <a:effectLst/>
                        </a:rPr>
                        <a:t>Myomectomy</a:t>
                      </a:r>
                      <a:endParaRPr lang="en-US" sz="1200" b="0" i="0" cap="none" spc="0" dirty="0">
                        <a:ln>
                          <a:noFill/>
                        </a:ln>
                        <a:solidFill>
                          <a:schemeClr val="tx1"/>
                        </a:solidFill>
                        <a:effectLst/>
                      </a:endParaRPr>
                    </a:p>
                  </a:txBody>
                  <a:tcPr/>
                </a:tc>
              </a:tr>
              <a:tr h="510540">
                <a:tc>
                  <a:txBody>
                    <a:bodyPr/>
                    <a:lstStyle/>
                    <a:p>
                      <a:r>
                        <a:rPr lang="en-US" sz="1200" b="0" i="0" cap="none" spc="0" dirty="0" smtClean="0">
                          <a:ln>
                            <a:noFill/>
                          </a:ln>
                          <a:solidFill>
                            <a:schemeClr val="tx1"/>
                          </a:solidFill>
                          <a:effectLst/>
                        </a:rPr>
                        <a:t>∞Reiter/1992</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104</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41.5 (mean)</a:t>
                      </a:r>
                    </a:p>
                    <a:p>
                      <a:r>
                        <a:rPr lang="en-US" sz="1200" b="0" i="0" cap="none" spc="0" dirty="0" smtClean="0">
                          <a:ln>
                            <a:noFill/>
                          </a:ln>
                          <a:solidFill>
                            <a:schemeClr val="tx1"/>
                          </a:solidFill>
                          <a:effectLst/>
                        </a:rPr>
                        <a:t>42.9 (mean)</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0</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NA</a:t>
                      </a:r>
                      <a:endParaRPr lang="en-US" sz="1200" b="0" i="0" cap="none" spc="0" dirty="0">
                        <a:ln>
                          <a:noFill/>
                        </a:ln>
                        <a:solidFill>
                          <a:schemeClr val="tx1"/>
                        </a:solidFill>
                        <a:effectLst/>
                      </a:endParaRPr>
                    </a:p>
                  </a:txBody>
                  <a:tcPr/>
                </a:tc>
                <a:tc>
                  <a:txBody>
                    <a:bodyPr/>
                    <a:lstStyle/>
                    <a:p>
                      <a:r>
                        <a:rPr lang="en-US" sz="1200" b="0" i="0" cap="none" spc="0" dirty="0" smtClean="0">
                          <a:ln>
                            <a:noFill/>
                          </a:ln>
                          <a:solidFill>
                            <a:schemeClr val="tx1"/>
                          </a:solidFill>
                          <a:effectLst/>
                        </a:rPr>
                        <a:t>Fibroids</a:t>
                      </a:r>
                      <a:endParaRPr lang="en-US" sz="1200" b="0" i="0" cap="none" spc="0" dirty="0">
                        <a:ln>
                          <a:noFill/>
                        </a:ln>
                        <a:solidFill>
                          <a:schemeClr val="tx1"/>
                        </a:solidFill>
                        <a:effectLst/>
                      </a:endParaRPr>
                    </a:p>
                  </a:txBody>
                  <a:tcPr/>
                </a:tc>
                <a:tc>
                  <a:txBody>
                    <a:bodyPr/>
                    <a:lstStyle/>
                    <a:p>
                      <a:r>
                        <a:rPr lang="en-US" sz="1200" b="0" i="0" cap="none" spc="0" dirty="0" err="1" smtClean="0">
                          <a:ln>
                            <a:noFill/>
                          </a:ln>
                          <a:solidFill>
                            <a:schemeClr val="tx1"/>
                          </a:solidFill>
                          <a:effectLst/>
                        </a:rPr>
                        <a:t>Hyst</a:t>
                      </a:r>
                      <a:endParaRPr lang="en-US" sz="1200" b="0" i="0" cap="none" spc="0" dirty="0">
                        <a:ln>
                          <a:noFill/>
                        </a:ln>
                        <a:solidFill>
                          <a:schemeClr val="tx1"/>
                        </a:solidFill>
                        <a:effectLst/>
                      </a:endParaRP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22885</TotalTime>
  <Words>2645</Words>
  <Application>Microsoft Macintosh PowerPoint</Application>
  <PresentationFormat>On-screen Show (4:3)</PresentationFormat>
  <Paragraphs>1156</Paragraphs>
  <Slides>21</Slides>
  <Notes>0</Notes>
  <HiddenSlides>0</HiddenSlides>
  <MMClips>0</MMClips>
  <ScaleCrop>false</ScaleCrop>
  <HeadingPairs>
    <vt:vector size="4" baseType="variant">
      <vt:variant>
        <vt:lpstr>Design Template</vt:lpstr>
      </vt:variant>
      <vt:variant>
        <vt:i4>1</vt:i4>
      </vt:variant>
      <vt:variant>
        <vt:lpstr>Slide Titles</vt:lpstr>
      </vt:variant>
      <vt:variant>
        <vt:i4>21</vt:i4>
      </vt:variant>
    </vt:vector>
  </HeadingPairs>
  <TitlesOfParts>
    <vt:vector size="22" baseType="lpstr">
      <vt:lpstr>Office Theme</vt:lpstr>
      <vt:lpstr>Supplemental Digital Content 1: Tables of included studies and their characteristics   The prevalence of occult leiomyosarcoma at surgery for presumed uterine fibroids: A meta-analysis Elizabeth A. Pritts, MD1, David J. Vanness, PhD2, Jonathan S. Berek, MD, MMS3, William Parker, MD4, Ronald Feinberg, MD, PhD5, Jacqueline Feinberg, BA5, David L. Olive, MD1.    1Wisconsin Fertility Institute, 2University of Wisconsin School of Medicine and Public Health, 3Stanford University School of Medicine, 4University of California, Los Angeles,5Reproductive Associates of Delaware.   Corresponding Author: Elizabeth Pritts, MD.  Email: epritts@wisconsinfertilty.com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4.9</vt:lpstr>
      <vt:lpstr>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epritts</dc:creator>
  <cp:lastModifiedBy>David Olive</cp:lastModifiedBy>
  <cp:revision>936</cp:revision>
  <dcterms:created xsi:type="dcterms:W3CDTF">2015-01-11T21:27:45Z</dcterms:created>
  <dcterms:modified xsi:type="dcterms:W3CDTF">2015-01-11T21:33:14Z</dcterms:modified>
</cp:coreProperties>
</file>