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8" r:id="rId6"/>
    <p:sldId id="269" r:id="rId7"/>
    <p:sldId id="266" r:id="rId8"/>
    <p:sldId id="260" r:id="rId9"/>
    <p:sldId id="261" r:id="rId10"/>
    <p:sldId id="262" r:id="rId11"/>
    <p:sldId id="263" r:id="rId12"/>
    <p:sldId id="264" r:id="rId13"/>
    <p:sldId id="288" r:id="rId14"/>
    <p:sldId id="265" r:id="rId15"/>
    <p:sldId id="279" r:id="rId16"/>
    <p:sldId id="287" r:id="rId17"/>
    <p:sldId id="278" r:id="rId18"/>
    <p:sldId id="284" r:id="rId19"/>
    <p:sldId id="271" r:id="rId20"/>
    <p:sldId id="272" r:id="rId21"/>
    <p:sldId id="273" r:id="rId22"/>
    <p:sldId id="274" r:id="rId23"/>
    <p:sldId id="275" r:id="rId24"/>
    <p:sldId id="277" r:id="rId25"/>
    <p:sldId id="281" r:id="rId26"/>
    <p:sldId id="282" r:id="rId27"/>
    <p:sldId id="280" r:id="rId28"/>
    <p:sldId id="283" r:id="rId29"/>
    <p:sldId id="285" r:id="rId30"/>
    <p:sldId id="286" r:id="rId31"/>
    <p:sldId id="294" r:id="rId32"/>
    <p:sldId id="289" r:id="rId33"/>
    <p:sldId id="290" r:id="rId34"/>
    <p:sldId id="293" r:id="rId35"/>
    <p:sldId id="291" r:id="rId36"/>
    <p:sldId id="292" r:id="rId37"/>
    <p:sldId id="302" r:id="rId38"/>
    <p:sldId id="295" r:id="rId39"/>
    <p:sldId id="296" r:id="rId40"/>
    <p:sldId id="297" r:id="rId41"/>
    <p:sldId id="298" r:id="rId42"/>
    <p:sldId id="299" r:id="rId43"/>
    <p:sldId id="300" r:id="rId44"/>
    <p:sldId id="301" r:id="rId45"/>
    <p:sldId id="303" r:id="rId46"/>
    <p:sldId id="304" r:id="rId47"/>
    <p:sldId id="305" r:id="rId48"/>
    <p:sldId id="306" r:id="rId49"/>
    <p:sldId id="307"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7E089-338A-4225-AAB5-3CB2BB2B75A6}">
          <p14:sldIdLst>
            <p14:sldId id="257"/>
            <p14:sldId id="258"/>
            <p14:sldId id="259"/>
            <p14:sldId id="267"/>
            <p14:sldId id="268"/>
            <p14:sldId id="269"/>
            <p14:sldId id="266"/>
            <p14:sldId id="260"/>
            <p14:sldId id="261"/>
            <p14:sldId id="262"/>
            <p14:sldId id="263"/>
            <p14:sldId id="264"/>
            <p14:sldId id="288"/>
            <p14:sldId id="265"/>
            <p14:sldId id="279"/>
            <p14:sldId id="287"/>
            <p14:sldId id="278"/>
            <p14:sldId id="284"/>
            <p14:sldId id="271"/>
            <p14:sldId id="272"/>
            <p14:sldId id="273"/>
            <p14:sldId id="274"/>
            <p14:sldId id="275"/>
            <p14:sldId id="277"/>
            <p14:sldId id="281"/>
            <p14:sldId id="282"/>
            <p14:sldId id="280"/>
            <p14:sldId id="283"/>
            <p14:sldId id="285"/>
            <p14:sldId id="286"/>
            <p14:sldId id="294"/>
            <p14:sldId id="289"/>
            <p14:sldId id="290"/>
            <p14:sldId id="293"/>
            <p14:sldId id="291"/>
            <p14:sldId id="292"/>
            <p14:sldId id="302"/>
            <p14:sldId id="295"/>
            <p14:sldId id="296"/>
            <p14:sldId id="297"/>
            <p14:sldId id="298"/>
            <p14:sldId id="299"/>
            <p14:sldId id="300"/>
            <p14:sldId id="301"/>
            <p14:sldId id="303"/>
            <p14:sldId id="304"/>
            <p14:sldId id="305"/>
            <p14:sldId id="306"/>
            <p14:sldId id="307"/>
            <p14:sldId id="3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C4CDA-3219-45CE-A444-D6A0A3C1ED6B}" type="doc">
      <dgm:prSet loTypeId="urn:microsoft.com/office/officeart/2005/8/layout/chevron1" loCatId="process" qsTypeId="urn:microsoft.com/office/officeart/2005/8/quickstyle/simple1" qsCatId="simple" csTypeId="urn:microsoft.com/office/officeart/2005/8/colors/colorful2" csCatId="colorful" phldr="1"/>
      <dgm:spPr/>
    </dgm:pt>
    <dgm:pt modelId="{FA43E353-1864-4B5A-B411-8D88000ACCA7}">
      <dgm:prSet phldrT="[Text]"/>
      <dgm:spPr/>
      <dgm:t>
        <a:bodyPr/>
        <a:lstStyle/>
        <a:p>
          <a:r>
            <a:rPr lang="en-US" dirty="0"/>
            <a:t>Data Collection</a:t>
          </a:r>
        </a:p>
      </dgm:t>
    </dgm:pt>
    <dgm:pt modelId="{712CE695-2D44-453F-AF0D-FACAF63F9945}" type="parTrans" cxnId="{9DF764C0-C8B9-4963-B059-D5E065B237AF}">
      <dgm:prSet/>
      <dgm:spPr/>
      <dgm:t>
        <a:bodyPr/>
        <a:lstStyle/>
        <a:p>
          <a:endParaRPr lang="en-US"/>
        </a:p>
      </dgm:t>
    </dgm:pt>
    <dgm:pt modelId="{A36CF704-F5DD-4A7E-8072-F0FE2B5618E9}" type="sibTrans" cxnId="{9DF764C0-C8B9-4963-B059-D5E065B237AF}">
      <dgm:prSet/>
      <dgm:spPr/>
      <dgm:t>
        <a:bodyPr/>
        <a:lstStyle/>
        <a:p>
          <a:endParaRPr lang="en-US"/>
        </a:p>
      </dgm:t>
    </dgm:pt>
    <dgm:pt modelId="{97063342-6DEE-4B71-AEBD-11A573FAB1D8}">
      <dgm:prSet phldrT="[Text]" custT="1"/>
      <dgm:spPr/>
      <dgm:t>
        <a:bodyPr/>
        <a:lstStyle/>
        <a:p>
          <a:r>
            <a:rPr lang="en-US" sz="2600" b="1" dirty="0"/>
            <a:t>Data Cleaning</a:t>
          </a:r>
        </a:p>
      </dgm:t>
    </dgm:pt>
    <dgm:pt modelId="{270FE1E7-F330-42D5-A124-A0312CD459CB}" type="parTrans" cxnId="{2D1AF7CC-F5C6-4E02-8F4E-A95867A65DB9}">
      <dgm:prSet/>
      <dgm:spPr/>
      <dgm:t>
        <a:bodyPr/>
        <a:lstStyle/>
        <a:p>
          <a:endParaRPr lang="en-US"/>
        </a:p>
      </dgm:t>
    </dgm:pt>
    <dgm:pt modelId="{503B9CF4-60E4-468C-AD1C-6BEEA610A220}" type="sibTrans" cxnId="{2D1AF7CC-F5C6-4E02-8F4E-A95867A65DB9}">
      <dgm:prSet/>
      <dgm:spPr/>
      <dgm:t>
        <a:bodyPr/>
        <a:lstStyle/>
        <a:p>
          <a:endParaRPr lang="en-US"/>
        </a:p>
      </dgm:t>
    </dgm:pt>
    <dgm:pt modelId="{DA1093E9-D595-4CCE-BAE8-F28A86249313}">
      <dgm:prSet phldrT="[Text]"/>
      <dgm:spPr/>
      <dgm:t>
        <a:bodyPr/>
        <a:lstStyle/>
        <a:p>
          <a:r>
            <a:rPr lang="en-US" dirty="0"/>
            <a:t>Interpretation</a:t>
          </a:r>
        </a:p>
      </dgm:t>
    </dgm:pt>
    <dgm:pt modelId="{AB48D754-49DE-4E7C-B53B-98E20F797DFC}" type="parTrans" cxnId="{8E15CEC6-7228-4AB8-9106-CECEC2DE24C6}">
      <dgm:prSet/>
      <dgm:spPr/>
      <dgm:t>
        <a:bodyPr/>
        <a:lstStyle/>
        <a:p>
          <a:endParaRPr lang="en-US"/>
        </a:p>
      </dgm:t>
    </dgm:pt>
    <dgm:pt modelId="{0E4A8C5F-B6FA-4525-A77A-005A8AA465F5}" type="sibTrans" cxnId="{8E15CEC6-7228-4AB8-9106-CECEC2DE24C6}">
      <dgm:prSet/>
      <dgm:spPr/>
      <dgm:t>
        <a:bodyPr/>
        <a:lstStyle/>
        <a:p>
          <a:endParaRPr lang="en-US"/>
        </a:p>
      </dgm:t>
    </dgm:pt>
    <dgm:pt modelId="{2D503832-F41B-430F-B727-9B2C401CB3F6}">
      <dgm:prSet phldrT="[Text]"/>
      <dgm:spPr/>
      <dgm:t>
        <a:bodyPr/>
        <a:lstStyle/>
        <a:p>
          <a:r>
            <a:rPr lang="en-US" dirty="0"/>
            <a:t>Data Analysis</a:t>
          </a:r>
        </a:p>
      </dgm:t>
    </dgm:pt>
    <dgm:pt modelId="{D4794E97-0AE7-4A40-B0FA-4F9909533F07}" type="parTrans" cxnId="{93D09BE8-A94F-4117-91B3-7031408DBE73}">
      <dgm:prSet/>
      <dgm:spPr/>
      <dgm:t>
        <a:bodyPr/>
        <a:lstStyle/>
        <a:p>
          <a:endParaRPr lang="en-US"/>
        </a:p>
      </dgm:t>
    </dgm:pt>
    <dgm:pt modelId="{811FCEA9-FCD0-43D8-BD26-D04A4BC6CF2C}" type="sibTrans" cxnId="{93D09BE8-A94F-4117-91B3-7031408DBE73}">
      <dgm:prSet/>
      <dgm:spPr/>
      <dgm:t>
        <a:bodyPr/>
        <a:lstStyle/>
        <a:p>
          <a:endParaRPr lang="en-US"/>
        </a:p>
      </dgm:t>
    </dgm:pt>
    <dgm:pt modelId="{B5FD9E03-6CB8-41D5-AA11-33EB2A776A75}" type="pres">
      <dgm:prSet presAssocID="{398C4CDA-3219-45CE-A444-D6A0A3C1ED6B}" presName="Name0" presStyleCnt="0">
        <dgm:presLayoutVars>
          <dgm:dir/>
          <dgm:animLvl val="lvl"/>
          <dgm:resizeHandles val="exact"/>
        </dgm:presLayoutVars>
      </dgm:prSet>
      <dgm:spPr/>
    </dgm:pt>
    <dgm:pt modelId="{8737C97B-FF40-4777-ABA2-24455187FD76}" type="pres">
      <dgm:prSet presAssocID="{FA43E353-1864-4B5A-B411-8D88000ACCA7}" presName="parTxOnly" presStyleLbl="node1" presStyleIdx="0" presStyleCnt="4">
        <dgm:presLayoutVars>
          <dgm:chMax val="0"/>
          <dgm:chPref val="0"/>
          <dgm:bulletEnabled val="1"/>
        </dgm:presLayoutVars>
      </dgm:prSet>
      <dgm:spPr/>
    </dgm:pt>
    <dgm:pt modelId="{9A367BF3-4E7C-49D7-BCF1-E4E73AE4F884}" type="pres">
      <dgm:prSet presAssocID="{A36CF704-F5DD-4A7E-8072-F0FE2B5618E9}" presName="parTxOnlySpace" presStyleCnt="0"/>
      <dgm:spPr/>
    </dgm:pt>
    <dgm:pt modelId="{2A123F7B-D720-4036-9104-3D7490918F3D}" type="pres">
      <dgm:prSet presAssocID="{97063342-6DEE-4B71-AEBD-11A573FAB1D8}" presName="parTxOnly" presStyleLbl="node1" presStyleIdx="1" presStyleCnt="4">
        <dgm:presLayoutVars>
          <dgm:chMax val="0"/>
          <dgm:chPref val="0"/>
          <dgm:bulletEnabled val="1"/>
        </dgm:presLayoutVars>
      </dgm:prSet>
      <dgm:spPr/>
    </dgm:pt>
    <dgm:pt modelId="{DE5CE353-03BA-48D0-85A7-ED3BBDBE63CB}" type="pres">
      <dgm:prSet presAssocID="{503B9CF4-60E4-468C-AD1C-6BEEA610A220}" presName="parTxOnlySpace" presStyleCnt="0"/>
      <dgm:spPr/>
    </dgm:pt>
    <dgm:pt modelId="{994FB7F3-44B6-47A8-838E-7A378D717787}" type="pres">
      <dgm:prSet presAssocID="{2D503832-F41B-430F-B727-9B2C401CB3F6}" presName="parTxOnly" presStyleLbl="node1" presStyleIdx="2" presStyleCnt="4">
        <dgm:presLayoutVars>
          <dgm:chMax val="0"/>
          <dgm:chPref val="0"/>
          <dgm:bulletEnabled val="1"/>
        </dgm:presLayoutVars>
      </dgm:prSet>
      <dgm:spPr/>
    </dgm:pt>
    <dgm:pt modelId="{A7780378-D150-4727-AC6F-FCFB214322F3}" type="pres">
      <dgm:prSet presAssocID="{811FCEA9-FCD0-43D8-BD26-D04A4BC6CF2C}" presName="parTxOnlySpace" presStyleCnt="0"/>
      <dgm:spPr/>
    </dgm:pt>
    <dgm:pt modelId="{3F9EA3F9-F8AF-4EE7-A10F-D353AC4A90F4}" type="pres">
      <dgm:prSet presAssocID="{DA1093E9-D595-4CCE-BAE8-F28A86249313}" presName="parTxOnly" presStyleLbl="node1" presStyleIdx="3" presStyleCnt="4">
        <dgm:presLayoutVars>
          <dgm:chMax val="0"/>
          <dgm:chPref val="0"/>
          <dgm:bulletEnabled val="1"/>
        </dgm:presLayoutVars>
      </dgm:prSet>
      <dgm:spPr/>
    </dgm:pt>
  </dgm:ptLst>
  <dgm:cxnLst>
    <dgm:cxn modelId="{E4E3426D-4348-4AC2-B002-090190DCF138}" type="presOf" srcId="{398C4CDA-3219-45CE-A444-D6A0A3C1ED6B}" destId="{B5FD9E03-6CB8-41D5-AA11-33EB2A776A75}" srcOrd="0" destOrd="0" presId="urn:microsoft.com/office/officeart/2005/8/layout/chevron1"/>
    <dgm:cxn modelId="{E6ABAC4F-C9B0-4F8A-BE2C-E6DABDE8485C}" type="presOf" srcId="{FA43E353-1864-4B5A-B411-8D88000ACCA7}" destId="{8737C97B-FF40-4777-ABA2-24455187FD76}" srcOrd="0" destOrd="0" presId="urn:microsoft.com/office/officeart/2005/8/layout/chevron1"/>
    <dgm:cxn modelId="{9D738391-3817-40D3-88DE-966EC8FE4125}" type="presOf" srcId="{DA1093E9-D595-4CCE-BAE8-F28A86249313}" destId="{3F9EA3F9-F8AF-4EE7-A10F-D353AC4A90F4}" srcOrd="0" destOrd="0" presId="urn:microsoft.com/office/officeart/2005/8/layout/chevron1"/>
    <dgm:cxn modelId="{515E4AB2-2915-4318-989D-126C118666AE}" type="presOf" srcId="{2D503832-F41B-430F-B727-9B2C401CB3F6}" destId="{994FB7F3-44B6-47A8-838E-7A378D717787}" srcOrd="0" destOrd="0" presId="urn:microsoft.com/office/officeart/2005/8/layout/chevron1"/>
    <dgm:cxn modelId="{EC3374BC-8CB3-48A4-AE04-40441C89222D}" type="presOf" srcId="{97063342-6DEE-4B71-AEBD-11A573FAB1D8}" destId="{2A123F7B-D720-4036-9104-3D7490918F3D}" srcOrd="0" destOrd="0" presId="urn:microsoft.com/office/officeart/2005/8/layout/chevron1"/>
    <dgm:cxn modelId="{9DF764C0-C8B9-4963-B059-D5E065B237AF}" srcId="{398C4CDA-3219-45CE-A444-D6A0A3C1ED6B}" destId="{FA43E353-1864-4B5A-B411-8D88000ACCA7}" srcOrd="0" destOrd="0" parTransId="{712CE695-2D44-453F-AF0D-FACAF63F9945}" sibTransId="{A36CF704-F5DD-4A7E-8072-F0FE2B5618E9}"/>
    <dgm:cxn modelId="{8E15CEC6-7228-4AB8-9106-CECEC2DE24C6}" srcId="{398C4CDA-3219-45CE-A444-D6A0A3C1ED6B}" destId="{DA1093E9-D595-4CCE-BAE8-F28A86249313}" srcOrd="3" destOrd="0" parTransId="{AB48D754-49DE-4E7C-B53B-98E20F797DFC}" sibTransId="{0E4A8C5F-B6FA-4525-A77A-005A8AA465F5}"/>
    <dgm:cxn modelId="{2D1AF7CC-F5C6-4E02-8F4E-A95867A65DB9}" srcId="{398C4CDA-3219-45CE-A444-D6A0A3C1ED6B}" destId="{97063342-6DEE-4B71-AEBD-11A573FAB1D8}" srcOrd="1" destOrd="0" parTransId="{270FE1E7-F330-42D5-A124-A0312CD459CB}" sibTransId="{503B9CF4-60E4-468C-AD1C-6BEEA610A220}"/>
    <dgm:cxn modelId="{93D09BE8-A94F-4117-91B3-7031408DBE73}" srcId="{398C4CDA-3219-45CE-A444-D6A0A3C1ED6B}" destId="{2D503832-F41B-430F-B727-9B2C401CB3F6}" srcOrd="2" destOrd="0" parTransId="{D4794E97-0AE7-4A40-B0FA-4F9909533F07}" sibTransId="{811FCEA9-FCD0-43D8-BD26-D04A4BC6CF2C}"/>
    <dgm:cxn modelId="{5D484248-C0C4-4875-8B96-6979D2D5F29C}" type="presParOf" srcId="{B5FD9E03-6CB8-41D5-AA11-33EB2A776A75}" destId="{8737C97B-FF40-4777-ABA2-24455187FD76}" srcOrd="0" destOrd="0" presId="urn:microsoft.com/office/officeart/2005/8/layout/chevron1"/>
    <dgm:cxn modelId="{9D25EB58-C367-4255-862D-01F56FD8D0AA}" type="presParOf" srcId="{B5FD9E03-6CB8-41D5-AA11-33EB2A776A75}" destId="{9A367BF3-4E7C-49D7-BCF1-E4E73AE4F884}" srcOrd="1" destOrd="0" presId="urn:microsoft.com/office/officeart/2005/8/layout/chevron1"/>
    <dgm:cxn modelId="{64DE36CA-9102-47FF-B975-544598626931}" type="presParOf" srcId="{B5FD9E03-6CB8-41D5-AA11-33EB2A776A75}" destId="{2A123F7B-D720-4036-9104-3D7490918F3D}" srcOrd="2" destOrd="0" presId="urn:microsoft.com/office/officeart/2005/8/layout/chevron1"/>
    <dgm:cxn modelId="{14767CC5-C82C-467E-970D-24DBD10C1AF3}" type="presParOf" srcId="{B5FD9E03-6CB8-41D5-AA11-33EB2A776A75}" destId="{DE5CE353-03BA-48D0-85A7-ED3BBDBE63CB}" srcOrd="3" destOrd="0" presId="urn:microsoft.com/office/officeart/2005/8/layout/chevron1"/>
    <dgm:cxn modelId="{DC777284-1FD0-4120-A0BB-63C2057E3740}" type="presParOf" srcId="{B5FD9E03-6CB8-41D5-AA11-33EB2A776A75}" destId="{994FB7F3-44B6-47A8-838E-7A378D717787}" srcOrd="4" destOrd="0" presId="urn:microsoft.com/office/officeart/2005/8/layout/chevron1"/>
    <dgm:cxn modelId="{F2FB2592-9EDD-4CE4-8A5A-3BB09B09BEF9}" type="presParOf" srcId="{B5FD9E03-6CB8-41D5-AA11-33EB2A776A75}" destId="{A7780378-D150-4727-AC6F-FCFB214322F3}" srcOrd="5" destOrd="0" presId="urn:microsoft.com/office/officeart/2005/8/layout/chevron1"/>
    <dgm:cxn modelId="{D0EA5128-51B7-4E16-844C-B6EC7C25D1D0}" type="presParOf" srcId="{B5FD9E03-6CB8-41D5-AA11-33EB2A776A75}" destId="{3F9EA3F9-F8AF-4EE7-A10F-D353AC4A90F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7C97B-FF40-4777-ABA2-24455187FD76}">
      <dsp:nvSpPr>
        <dsp:cNvPr id="0" name=""/>
        <dsp:cNvSpPr/>
      </dsp:nvSpPr>
      <dsp:spPr>
        <a:xfrm>
          <a:off x="4975" y="1206737"/>
          <a:ext cx="2895999" cy="115839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Data Collection</a:t>
          </a:r>
        </a:p>
      </dsp:txBody>
      <dsp:txXfrm>
        <a:off x="584175" y="1206737"/>
        <a:ext cx="1737600" cy="1158399"/>
      </dsp:txXfrm>
    </dsp:sp>
    <dsp:sp modelId="{2A123F7B-D720-4036-9104-3D7490918F3D}">
      <dsp:nvSpPr>
        <dsp:cNvPr id="0" name=""/>
        <dsp:cNvSpPr/>
      </dsp:nvSpPr>
      <dsp:spPr>
        <a:xfrm>
          <a:off x="2611375" y="1206737"/>
          <a:ext cx="2895999" cy="1158399"/>
        </a:xfrm>
        <a:prstGeom prst="chevron">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b="1" kern="1200" dirty="0"/>
            <a:t>Data Cleaning</a:t>
          </a:r>
        </a:p>
      </dsp:txBody>
      <dsp:txXfrm>
        <a:off x="3190575" y="1206737"/>
        <a:ext cx="1737600" cy="1158399"/>
      </dsp:txXfrm>
    </dsp:sp>
    <dsp:sp modelId="{994FB7F3-44B6-47A8-838E-7A378D717787}">
      <dsp:nvSpPr>
        <dsp:cNvPr id="0" name=""/>
        <dsp:cNvSpPr/>
      </dsp:nvSpPr>
      <dsp:spPr>
        <a:xfrm>
          <a:off x="5217775" y="1206737"/>
          <a:ext cx="2895999" cy="1158399"/>
        </a:xfrm>
        <a:prstGeom prst="chevron">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Data Analysis</a:t>
          </a:r>
        </a:p>
      </dsp:txBody>
      <dsp:txXfrm>
        <a:off x="5796975" y="1206737"/>
        <a:ext cx="1737600" cy="1158399"/>
      </dsp:txXfrm>
    </dsp:sp>
    <dsp:sp modelId="{3F9EA3F9-F8AF-4EE7-A10F-D353AC4A90F4}">
      <dsp:nvSpPr>
        <dsp:cNvPr id="0" name=""/>
        <dsp:cNvSpPr/>
      </dsp:nvSpPr>
      <dsp:spPr>
        <a:xfrm>
          <a:off x="7824174" y="1206737"/>
          <a:ext cx="2895999" cy="1158399"/>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Interpretation</a:t>
          </a:r>
        </a:p>
      </dsp:txBody>
      <dsp:txXfrm>
        <a:off x="8403374" y="1206737"/>
        <a:ext cx="1737600" cy="1158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4094-3CE5-4953-8C3B-5E451102E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78869-40AA-4016-8E12-5B934303D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F432B-559F-4ECF-996B-A8A93CB068A4}"/>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62239583-0F90-4F8F-BFD6-3306A45AB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A8994-3762-479F-80FA-1656EEB53B20}"/>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37789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F4F6-EC3E-47EF-AC8C-08FAD5EEFE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656038-2D94-46A2-B85E-016D8467DE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097A3-734C-4904-A73D-4093014CE40E}"/>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23E34509-4A8F-4605-B331-325A121F2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0CFD4-F127-4B27-9DD7-9B22E160754F}"/>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118982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5AA23-EAFA-4C6E-B9BF-DA16D30BF9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B691-310E-4AE2-B8D2-B239A285C3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19985-B496-4DCD-AEEA-269FEC184AE1}"/>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F570A7BE-5908-4C2B-ACBA-1946A8774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491-2931-40E5-B92B-2920173FA153}"/>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78007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38C6-10FA-4C93-9515-BC3ED767F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6B5FC-220A-4C2E-85BD-35081B5785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4530F-33B8-4FB9-8BCE-7A1F61F1730D}"/>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2D508F3E-B669-40AC-BCEC-F3ED0C5FB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B20F8-1CF2-4D56-A1F0-C26D21343A73}"/>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370578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1551-8E06-47AB-82ED-2A4DE6210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5B54F0-5951-40BF-B17C-9A44F2B27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A78B3C-5784-4F11-96AC-EA0CD5FC9BCA}"/>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14C6BE7E-F957-4A95-B932-C9D1669EB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B2816-551F-4CD9-97DF-E70419B74BEA}"/>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131931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2D6E-CB45-4D93-BD7D-7EDA70440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E32F4-D585-4E16-9AA5-C60BE8FFEF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05A47-DADA-46EB-BF51-E398081C71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AEA35B-E00B-483E-AC91-6382D241B727}"/>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6" name="Footer Placeholder 5">
            <a:extLst>
              <a:ext uri="{FF2B5EF4-FFF2-40B4-BE49-F238E27FC236}">
                <a16:creationId xmlns:a16="http://schemas.microsoft.com/office/drawing/2014/main" id="{3B95CF85-D614-48BF-A829-0448781DC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168D7-5FD8-4E82-9015-6FB4CDCD6376}"/>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183391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AFE0-A5F6-44A9-A971-FD3DDF8111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0DD16-320B-4D6C-8E53-DE519C087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73C96A-E3EB-4E10-AD3C-0AC3A2C0F0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D7D390-126F-4A5D-AA5E-7697A888C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0D72D3-2B68-435A-8B6F-B2671CEE74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74794-DD64-4D30-AC20-F2ED424312C4}"/>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8" name="Footer Placeholder 7">
            <a:extLst>
              <a:ext uri="{FF2B5EF4-FFF2-40B4-BE49-F238E27FC236}">
                <a16:creationId xmlns:a16="http://schemas.microsoft.com/office/drawing/2014/main" id="{64A39F19-332E-401E-8BFE-E496ADC91E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716FE-0754-41FE-829B-E9A3D177B9EB}"/>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298802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0B02-2FB6-4EA3-8A5E-623137056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E95CF0-0C95-4874-B28E-8D4CD8AC4321}"/>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4" name="Footer Placeholder 3">
            <a:extLst>
              <a:ext uri="{FF2B5EF4-FFF2-40B4-BE49-F238E27FC236}">
                <a16:creationId xmlns:a16="http://schemas.microsoft.com/office/drawing/2014/main" id="{E9F343F7-379E-4897-85DA-AC6103CD9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799A3-1FDF-4685-BB00-A58F0ACB975F}"/>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1543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A67B1-2304-4DC5-9301-3A32205DD0F4}"/>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3" name="Footer Placeholder 2">
            <a:extLst>
              <a:ext uri="{FF2B5EF4-FFF2-40B4-BE49-F238E27FC236}">
                <a16:creationId xmlns:a16="http://schemas.microsoft.com/office/drawing/2014/main" id="{A71647B5-0542-4DB6-825F-E46BC10EB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6BDE7-2AEF-41C0-9BD2-24F0898DF6DE}"/>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321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8F4D-41B7-423E-9606-D0E25A75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020E0-584A-4289-BCE4-1A759AB39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E5246C-94AD-4661-B5A2-481CCD956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9F2345-DBCE-44E0-97F1-08F0B2D1DFED}"/>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6" name="Footer Placeholder 5">
            <a:extLst>
              <a:ext uri="{FF2B5EF4-FFF2-40B4-BE49-F238E27FC236}">
                <a16:creationId xmlns:a16="http://schemas.microsoft.com/office/drawing/2014/main" id="{7B32456C-F32E-45BC-9FEA-488950995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67575-BBB2-4FE8-AF33-107F3E46B1F7}"/>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422647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21B9-63E9-40BE-AF29-8E7672B8A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9EC3D-AB69-4924-B060-05383D75A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A63CE4-5028-4B0B-8F35-1466EBE05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70FAC-45F4-42F3-BC4B-5D9316DBBF42}"/>
              </a:ext>
            </a:extLst>
          </p:cNvPr>
          <p:cNvSpPr>
            <a:spLocks noGrp="1"/>
          </p:cNvSpPr>
          <p:nvPr>
            <p:ph type="dt" sz="half" idx="10"/>
          </p:nvPr>
        </p:nvSpPr>
        <p:spPr/>
        <p:txBody>
          <a:bodyPr/>
          <a:lstStyle/>
          <a:p>
            <a:fld id="{050F10B0-EF3D-445E-9ED1-2F0A412DBA97}" type="datetimeFigureOut">
              <a:rPr lang="en-US" smtClean="0"/>
              <a:t>12/11/2024</a:t>
            </a:fld>
            <a:endParaRPr lang="en-US"/>
          </a:p>
        </p:txBody>
      </p:sp>
      <p:sp>
        <p:nvSpPr>
          <p:cNvPr id="6" name="Footer Placeholder 5">
            <a:extLst>
              <a:ext uri="{FF2B5EF4-FFF2-40B4-BE49-F238E27FC236}">
                <a16:creationId xmlns:a16="http://schemas.microsoft.com/office/drawing/2014/main" id="{6B85C84E-F028-4245-ADDB-1D9078040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D7CA0-5E8B-4CDF-9F49-C3503933E1AA}"/>
              </a:ext>
            </a:extLst>
          </p:cNvPr>
          <p:cNvSpPr>
            <a:spLocks noGrp="1"/>
          </p:cNvSpPr>
          <p:nvPr>
            <p:ph type="sldNum" sz="quarter" idx="12"/>
          </p:nvPr>
        </p:nvSpPr>
        <p:spPr/>
        <p:txBody>
          <a:bodyPr/>
          <a:lstStyle/>
          <a:p>
            <a:fld id="{B049319F-9A3B-41D9-9070-30996470CA1D}" type="slidenum">
              <a:rPr lang="en-US" smtClean="0"/>
              <a:t>‹#›</a:t>
            </a:fld>
            <a:endParaRPr lang="en-US"/>
          </a:p>
        </p:txBody>
      </p:sp>
    </p:spTree>
    <p:extLst>
      <p:ext uri="{BB962C8B-B14F-4D97-AF65-F5344CB8AC3E}">
        <p14:creationId xmlns:p14="http://schemas.microsoft.com/office/powerpoint/2010/main" val="9209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49910-13DC-4FA0-BD75-ACFD6FE94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95554-115F-4A6C-A897-D5A6C4F9B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5C9B0-BB3F-45B8-984A-B8DB621B0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F10B0-EF3D-445E-9ED1-2F0A412DBA97}" type="datetimeFigureOut">
              <a:rPr lang="en-US" smtClean="0"/>
              <a:t>12/11/2024</a:t>
            </a:fld>
            <a:endParaRPr lang="en-US"/>
          </a:p>
        </p:txBody>
      </p:sp>
      <p:sp>
        <p:nvSpPr>
          <p:cNvPr id="5" name="Footer Placeholder 4">
            <a:extLst>
              <a:ext uri="{FF2B5EF4-FFF2-40B4-BE49-F238E27FC236}">
                <a16:creationId xmlns:a16="http://schemas.microsoft.com/office/drawing/2014/main" id="{19E0802B-E9D8-4FFC-B749-7D8DBFEEE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03C47-668B-4789-BFC0-075A739FE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9319F-9A3B-41D9-9070-30996470CA1D}" type="slidenum">
              <a:rPr lang="en-US" smtClean="0"/>
              <a:t>‹#›</a:t>
            </a:fld>
            <a:endParaRPr lang="en-US"/>
          </a:p>
        </p:txBody>
      </p:sp>
    </p:spTree>
    <p:extLst>
      <p:ext uri="{BB962C8B-B14F-4D97-AF65-F5344CB8AC3E}">
        <p14:creationId xmlns:p14="http://schemas.microsoft.com/office/powerpoint/2010/main" val="35081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dailydoseofds.com/p/the-most-overlooked-problem-with"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repository.niddk.nih.gov/data_challenges/data_centric_challenge/"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niddk-data-challenge/Beginner-Level-Challenge-AI-Ready-TEDDY-Dataset" TargetMode="External"/><Relationship Id="rId2" Type="http://schemas.openxmlformats.org/officeDocument/2006/relationships/hyperlink" Target="https://github.com/pivlab/niddk-ai-challenge/tree/ma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F2B7-F2A2-4BF3-8CCA-5D043FD13796}"/>
              </a:ext>
            </a:extLst>
          </p:cNvPr>
          <p:cNvSpPr>
            <a:spLocks noGrp="1"/>
          </p:cNvSpPr>
          <p:nvPr>
            <p:ph type="ctrTitle"/>
          </p:nvPr>
        </p:nvSpPr>
        <p:spPr>
          <a:xfrm>
            <a:off x="1524000" y="1579563"/>
            <a:ext cx="9144000" cy="2387600"/>
          </a:xfrm>
        </p:spPr>
        <p:txBody>
          <a:bodyPr/>
          <a:lstStyle/>
          <a:p>
            <a:r>
              <a:rPr lang="en-US" dirty="0">
                <a:ea typeface="ＭＳ Ｐゴシック" panose="020B0600070205080204" pitchFamily="34" charset="-128"/>
              </a:rPr>
              <a:t>Data Exploration &amp; Cleaning </a:t>
            </a:r>
            <a:br>
              <a:rPr lang="en-US" dirty="0">
                <a:ea typeface="ＭＳ Ｐゴシック" panose="020B0600070205080204" pitchFamily="34" charset="-128"/>
              </a:rPr>
            </a:br>
            <a:r>
              <a:rPr lang="en-US" dirty="0">
                <a:ea typeface="ＭＳ Ｐゴシック" panose="020B0600070205080204" pitchFamily="34" charset="-128"/>
              </a:rPr>
              <a:t>for Machine Learning</a:t>
            </a:r>
            <a:endParaRPr lang="en-US" dirty="0"/>
          </a:p>
        </p:txBody>
      </p:sp>
      <p:sp>
        <p:nvSpPr>
          <p:cNvPr id="3" name="Subtitle 2">
            <a:extLst>
              <a:ext uri="{FF2B5EF4-FFF2-40B4-BE49-F238E27FC236}">
                <a16:creationId xmlns:a16="http://schemas.microsoft.com/office/drawing/2014/main" id="{0DF4E92A-BD53-48DB-9990-D41509F58412}"/>
              </a:ext>
            </a:extLst>
          </p:cNvPr>
          <p:cNvSpPr>
            <a:spLocks noGrp="1"/>
          </p:cNvSpPr>
          <p:nvPr>
            <p:ph type="subTitle" idx="1"/>
          </p:nvPr>
        </p:nvSpPr>
        <p:spPr>
          <a:xfrm>
            <a:off x="1524000" y="4059238"/>
            <a:ext cx="9144000" cy="1655762"/>
          </a:xfrm>
        </p:spPr>
        <p:txBody>
          <a:bodyPr>
            <a:normAutofit fontScale="92500" lnSpcReduction="20000"/>
          </a:bodyPr>
          <a:lstStyle/>
          <a:p>
            <a:r>
              <a:rPr lang="en-US" dirty="0"/>
              <a:t>Lauren Vanderlinden, PhD, MS</a:t>
            </a:r>
          </a:p>
          <a:p>
            <a:pPr>
              <a:spcBef>
                <a:spcPct val="0"/>
              </a:spcBef>
            </a:pPr>
            <a:r>
              <a:rPr lang="en-US" altLang="en-US" dirty="0"/>
              <a:t>T15 Postdoctoral Fellow Computational Biology</a:t>
            </a:r>
          </a:p>
          <a:p>
            <a:pPr>
              <a:spcBef>
                <a:spcPct val="0"/>
              </a:spcBef>
            </a:pPr>
            <a:r>
              <a:rPr lang="en-US" altLang="en-US" dirty="0"/>
              <a:t>Division of Rheumatology &amp; Department of Biomedical Informatics</a:t>
            </a:r>
          </a:p>
          <a:p>
            <a:pPr>
              <a:spcBef>
                <a:spcPct val="0"/>
              </a:spcBef>
            </a:pPr>
            <a:r>
              <a:rPr lang="en-US" altLang="en-US" dirty="0"/>
              <a:t>School of Medicine, University of Colorado Anschutz Medical Campus</a:t>
            </a:r>
          </a:p>
          <a:p>
            <a:pPr>
              <a:spcBef>
                <a:spcPct val="0"/>
              </a:spcBef>
            </a:pPr>
            <a:endParaRPr lang="en-US" dirty="0"/>
          </a:p>
          <a:p>
            <a:pPr>
              <a:spcBef>
                <a:spcPct val="0"/>
              </a:spcBef>
            </a:pPr>
            <a:r>
              <a:rPr lang="en-US" dirty="0"/>
              <a:t>CPBS 7602 - December 12, 2024</a:t>
            </a:r>
          </a:p>
        </p:txBody>
      </p:sp>
      <p:pic>
        <p:nvPicPr>
          <p:cNvPr id="1026" name="Picture 2" descr="University of Colorado Denver | History | Plexuss">
            <a:extLst>
              <a:ext uri="{FF2B5EF4-FFF2-40B4-BE49-F238E27FC236}">
                <a16:creationId xmlns:a16="http://schemas.microsoft.com/office/drawing/2014/main" id="{09426C7E-6DDB-400E-8519-72A853294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26" y="180974"/>
            <a:ext cx="2192449" cy="211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5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517B-7669-4FB7-8BF1-880A1FC0FAA6}"/>
              </a:ext>
            </a:extLst>
          </p:cNvPr>
          <p:cNvSpPr>
            <a:spLocks noGrp="1"/>
          </p:cNvSpPr>
          <p:nvPr>
            <p:ph type="title"/>
          </p:nvPr>
        </p:nvSpPr>
        <p:spPr/>
        <p:txBody>
          <a:bodyPr/>
          <a:lstStyle/>
          <a:p>
            <a:r>
              <a:rPr lang="en-US" dirty="0" err="1"/>
              <a:t>UpSet</a:t>
            </a:r>
            <a:r>
              <a:rPr lang="en-US" dirty="0"/>
              <a:t> Plots</a:t>
            </a:r>
          </a:p>
        </p:txBody>
      </p:sp>
      <p:pic>
        <p:nvPicPr>
          <p:cNvPr id="6" name="Picture 5">
            <a:extLst>
              <a:ext uri="{FF2B5EF4-FFF2-40B4-BE49-F238E27FC236}">
                <a16:creationId xmlns:a16="http://schemas.microsoft.com/office/drawing/2014/main" id="{4A399761-80ED-4AB3-832C-9C5EA21AE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50" y="1341209"/>
            <a:ext cx="7702912" cy="5335815"/>
          </a:xfrm>
          <a:prstGeom prst="rect">
            <a:avLst/>
          </a:prstGeom>
        </p:spPr>
      </p:pic>
      <p:sp>
        <p:nvSpPr>
          <p:cNvPr id="7" name="TextBox 6">
            <a:extLst>
              <a:ext uri="{FF2B5EF4-FFF2-40B4-BE49-F238E27FC236}">
                <a16:creationId xmlns:a16="http://schemas.microsoft.com/office/drawing/2014/main" id="{9A86CEAA-48A4-448B-B0A1-346269C8C950}"/>
              </a:ext>
            </a:extLst>
          </p:cNvPr>
          <p:cNvSpPr txBox="1"/>
          <p:nvPr/>
        </p:nvSpPr>
        <p:spPr>
          <a:xfrm>
            <a:off x="600075" y="2714625"/>
            <a:ext cx="2733675" cy="1477328"/>
          </a:xfrm>
          <a:prstGeom prst="rect">
            <a:avLst/>
          </a:prstGeom>
          <a:noFill/>
        </p:spPr>
        <p:txBody>
          <a:bodyPr wrap="square" rtlCol="0">
            <a:spAutoFit/>
          </a:bodyPr>
          <a:lstStyle/>
          <a:p>
            <a:r>
              <a:rPr lang="en-US" dirty="0"/>
              <a:t>Very helpful when looking at data availability</a:t>
            </a:r>
          </a:p>
          <a:p>
            <a:endParaRPr lang="en-US" dirty="0"/>
          </a:p>
          <a:p>
            <a:r>
              <a:rPr lang="en-US" dirty="0"/>
              <a:t>Example: movie genre overlaps</a:t>
            </a:r>
          </a:p>
        </p:txBody>
      </p:sp>
    </p:spTree>
    <p:extLst>
      <p:ext uri="{BB962C8B-B14F-4D97-AF65-F5344CB8AC3E}">
        <p14:creationId xmlns:p14="http://schemas.microsoft.com/office/powerpoint/2010/main" val="118396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9399-14BD-4447-9936-CCA7D68BDFC1}"/>
              </a:ext>
            </a:extLst>
          </p:cNvPr>
          <p:cNvSpPr>
            <a:spLocks noGrp="1"/>
          </p:cNvSpPr>
          <p:nvPr>
            <p:ph type="title"/>
          </p:nvPr>
        </p:nvSpPr>
        <p:spPr/>
        <p:txBody>
          <a:bodyPr/>
          <a:lstStyle/>
          <a:p>
            <a:r>
              <a:rPr lang="en-US" dirty="0"/>
              <a:t>Scatter plots</a:t>
            </a:r>
          </a:p>
        </p:txBody>
      </p:sp>
      <p:pic>
        <p:nvPicPr>
          <p:cNvPr id="5" name="Picture 4">
            <a:extLst>
              <a:ext uri="{FF2B5EF4-FFF2-40B4-BE49-F238E27FC236}">
                <a16:creationId xmlns:a16="http://schemas.microsoft.com/office/drawing/2014/main" id="{8617B2C5-BD72-44AA-8263-322A6A815F5A}"/>
              </a:ext>
            </a:extLst>
          </p:cNvPr>
          <p:cNvPicPr>
            <a:picLocks noChangeAspect="1"/>
          </p:cNvPicPr>
          <p:nvPr/>
        </p:nvPicPr>
        <p:blipFill>
          <a:blip r:embed="rId2"/>
          <a:stretch>
            <a:fillRect/>
          </a:stretch>
        </p:blipFill>
        <p:spPr>
          <a:xfrm>
            <a:off x="4138612" y="435647"/>
            <a:ext cx="6338888" cy="6354311"/>
          </a:xfrm>
          <a:prstGeom prst="rect">
            <a:avLst/>
          </a:prstGeom>
        </p:spPr>
      </p:pic>
    </p:spTree>
    <p:extLst>
      <p:ext uri="{BB962C8B-B14F-4D97-AF65-F5344CB8AC3E}">
        <p14:creationId xmlns:p14="http://schemas.microsoft.com/office/powerpoint/2010/main" val="38588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D22B-9EBD-4F03-90BE-565E2DBEBBDB}"/>
              </a:ext>
            </a:extLst>
          </p:cNvPr>
          <p:cNvSpPr>
            <a:spLocks noGrp="1"/>
          </p:cNvSpPr>
          <p:nvPr>
            <p:ph type="title"/>
          </p:nvPr>
        </p:nvSpPr>
        <p:spPr/>
        <p:txBody>
          <a:bodyPr/>
          <a:lstStyle/>
          <a:p>
            <a:r>
              <a:rPr lang="en-US" dirty="0"/>
              <a:t>Spaghetti plots</a:t>
            </a:r>
          </a:p>
        </p:txBody>
      </p:sp>
      <p:pic>
        <p:nvPicPr>
          <p:cNvPr id="2050" name="Picture 2">
            <a:extLst>
              <a:ext uri="{FF2B5EF4-FFF2-40B4-BE49-F238E27FC236}">
                <a16:creationId xmlns:a16="http://schemas.microsoft.com/office/drawing/2014/main" id="{2517A145-AA2D-48B1-83F4-24870C222C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389"/>
          <a:stretch/>
        </p:blipFill>
        <p:spPr bwMode="auto">
          <a:xfrm>
            <a:off x="2485995" y="1480761"/>
            <a:ext cx="6362730" cy="528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21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6405A3-A552-417A-A661-902F241AC82B}"/>
              </a:ext>
            </a:extLst>
          </p:cNvPr>
          <p:cNvSpPr>
            <a:spLocks noGrp="1"/>
          </p:cNvSpPr>
          <p:nvPr>
            <p:ph type="title"/>
          </p:nvPr>
        </p:nvSpPr>
        <p:spPr/>
        <p:txBody>
          <a:bodyPr/>
          <a:lstStyle/>
          <a:p>
            <a:r>
              <a:rPr lang="en-US" dirty="0"/>
              <a:t>Modifying Variables</a:t>
            </a:r>
          </a:p>
        </p:txBody>
      </p:sp>
      <p:sp>
        <p:nvSpPr>
          <p:cNvPr id="5" name="Text Placeholder 4">
            <a:extLst>
              <a:ext uri="{FF2B5EF4-FFF2-40B4-BE49-F238E27FC236}">
                <a16:creationId xmlns:a16="http://schemas.microsoft.com/office/drawing/2014/main" id="{B6CAE184-6FD4-4DC6-9DFE-F65286CBE8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149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6101-34EC-4563-984A-829CF295E355}"/>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121CD8F8-C3B9-4DFF-8005-2FA1D2FD2278}"/>
              </a:ext>
            </a:extLst>
          </p:cNvPr>
          <p:cNvSpPr>
            <a:spLocks noGrp="1"/>
          </p:cNvSpPr>
          <p:nvPr>
            <p:ph idx="1"/>
          </p:nvPr>
        </p:nvSpPr>
        <p:spPr/>
        <p:txBody>
          <a:bodyPr/>
          <a:lstStyle/>
          <a:p>
            <a:r>
              <a:rPr lang="en-US" dirty="0"/>
              <a:t>We can identify outliers in the summary stats and visually</a:t>
            </a:r>
          </a:p>
          <a:p>
            <a:r>
              <a:rPr lang="en-US" dirty="0"/>
              <a:t>What is technically considered an “outlier” is really subjective </a:t>
            </a:r>
          </a:p>
          <a:p>
            <a:pPr lvl="1"/>
            <a:r>
              <a:rPr lang="en-US" dirty="0"/>
              <a:t> +/- 3SD from the mean</a:t>
            </a:r>
          </a:p>
          <a:p>
            <a:pPr lvl="1"/>
            <a:r>
              <a:rPr lang="en-US" dirty="0"/>
              <a:t>“Tukey's method”: points below Q1 - 1.5IQR or above Q3 + 1.5IQR</a:t>
            </a:r>
          </a:p>
          <a:p>
            <a:pPr marL="0" indent="0">
              <a:buNone/>
            </a:pPr>
            <a:endParaRPr lang="en-US" dirty="0"/>
          </a:p>
          <a:p>
            <a:pPr marL="0" indent="0">
              <a:buNone/>
            </a:pPr>
            <a:r>
              <a:rPr lang="en-US" dirty="0"/>
              <a:t>Solutions</a:t>
            </a:r>
          </a:p>
          <a:p>
            <a:r>
              <a:rPr lang="en-US" dirty="0"/>
              <a:t>Transformation: log, box-cox</a:t>
            </a:r>
          </a:p>
          <a:p>
            <a:r>
              <a:rPr lang="en-US" dirty="0"/>
              <a:t>Removing </a:t>
            </a:r>
          </a:p>
          <a:p>
            <a:r>
              <a:rPr lang="en-US" dirty="0"/>
              <a:t>Change value: </a:t>
            </a:r>
            <a:r>
              <a:rPr lang="en-US" dirty="0" err="1"/>
              <a:t>winsorization</a:t>
            </a:r>
            <a:r>
              <a:rPr lang="en-US" dirty="0"/>
              <a:t>, trimming, or imputation</a:t>
            </a:r>
          </a:p>
          <a:p>
            <a:endParaRPr lang="en-US" dirty="0"/>
          </a:p>
        </p:txBody>
      </p:sp>
    </p:spTree>
    <p:extLst>
      <p:ext uri="{BB962C8B-B14F-4D97-AF65-F5344CB8AC3E}">
        <p14:creationId xmlns:p14="http://schemas.microsoft.com/office/powerpoint/2010/main" val="93407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F157-532F-48A9-9D7A-19D969BAC91B}"/>
              </a:ext>
            </a:extLst>
          </p:cNvPr>
          <p:cNvSpPr>
            <a:spLocks noGrp="1"/>
          </p:cNvSpPr>
          <p:nvPr>
            <p:ph type="title"/>
          </p:nvPr>
        </p:nvSpPr>
        <p:spPr/>
        <p:txBody>
          <a:bodyPr/>
          <a:lstStyle/>
          <a:p>
            <a:r>
              <a:rPr lang="en-US" dirty="0"/>
              <a:t>Transformation</a:t>
            </a:r>
          </a:p>
        </p:txBody>
      </p:sp>
      <p:pic>
        <p:nvPicPr>
          <p:cNvPr id="5126" name="Picture 6">
            <a:extLst>
              <a:ext uri="{FF2B5EF4-FFF2-40B4-BE49-F238E27FC236}">
                <a16:creationId xmlns:a16="http://schemas.microsoft.com/office/drawing/2014/main" id="{8D51CEEE-AAF3-4D2C-AE9B-3DA2E0E69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2265589"/>
            <a:ext cx="5303520" cy="37882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BB8C303-3DB0-4CA3-8DFF-A87C893C9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3" y="2265589"/>
            <a:ext cx="5303520" cy="378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6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495E-8606-4C5F-9A5F-AA83FB96F7D8}"/>
              </a:ext>
            </a:extLst>
          </p:cNvPr>
          <p:cNvSpPr>
            <a:spLocks noGrp="1"/>
          </p:cNvSpPr>
          <p:nvPr>
            <p:ph type="title"/>
          </p:nvPr>
        </p:nvSpPr>
        <p:spPr/>
        <p:txBody>
          <a:bodyPr/>
          <a:lstStyle/>
          <a:p>
            <a:r>
              <a:rPr lang="en-US" dirty="0"/>
              <a:t>Categorical Variables &amp; ML</a:t>
            </a:r>
          </a:p>
        </p:txBody>
      </p:sp>
      <p:sp>
        <p:nvSpPr>
          <p:cNvPr id="3" name="Content Placeholder 2">
            <a:extLst>
              <a:ext uri="{FF2B5EF4-FFF2-40B4-BE49-F238E27FC236}">
                <a16:creationId xmlns:a16="http://schemas.microsoft.com/office/drawing/2014/main" id="{5B775C4A-B1A9-4FC6-87A3-96E005E05C1E}"/>
              </a:ext>
            </a:extLst>
          </p:cNvPr>
          <p:cNvSpPr>
            <a:spLocks noGrp="1"/>
          </p:cNvSpPr>
          <p:nvPr>
            <p:ph idx="1"/>
          </p:nvPr>
        </p:nvSpPr>
        <p:spPr>
          <a:xfrm>
            <a:off x="838200" y="1825625"/>
            <a:ext cx="3181350" cy="4775200"/>
          </a:xfrm>
        </p:spPr>
        <p:txBody>
          <a:bodyPr>
            <a:normAutofit fontScale="85000" lnSpcReduction="20000"/>
          </a:bodyPr>
          <a:lstStyle/>
          <a:p>
            <a:r>
              <a:rPr lang="en-US" dirty="0"/>
              <a:t>Majority of ML only work with numerical variables </a:t>
            </a:r>
          </a:p>
          <a:p>
            <a:r>
              <a:rPr lang="en-US" dirty="0"/>
              <a:t>Need to “dummy code”  (traditional statistical language) or “one-hot encoding” (more data science language)</a:t>
            </a:r>
          </a:p>
          <a:p>
            <a:r>
              <a:rPr lang="en-US" dirty="0"/>
              <a:t>If you keep ALL dummies, induce multicollinearity because you can predict another variable, so remove 1 redundant feature</a:t>
            </a:r>
          </a:p>
        </p:txBody>
      </p:sp>
      <p:pic>
        <p:nvPicPr>
          <p:cNvPr id="4" name="Picture 3">
            <a:extLst>
              <a:ext uri="{FF2B5EF4-FFF2-40B4-BE49-F238E27FC236}">
                <a16:creationId xmlns:a16="http://schemas.microsoft.com/office/drawing/2014/main" id="{2BDC091C-4EE5-4805-AF87-C1EA7F70EADC}"/>
              </a:ext>
            </a:extLst>
          </p:cNvPr>
          <p:cNvPicPr>
            <a:picLocks noChangeAspect="1"/>
          </p:cNvPicPr>
          <p:nvPr/>
        </p:nvPicPr>
        <p:blipFill>
          <a:blip r:embed="rId2"/>
          <a:stretch>
            <a:fillRect/>
          </a:stretch>
        </p:blipFill>
        <p:spPr>
          <a:xfrm>
            <a:off x="4485040" y="1533525"/>
            <a:ext cx="6978070" cy="4762500"/>
          </a:xfrm>
          <a:prstGeom prst="rect">
            <a:avLst/>
          </a:prstGeom>
        </p:spPr>
      </p:pic>
      <p:sp>
        <p:nvSpPr>
          <p:cNvPr id="5" name="Rectangle 4">
            <a:extLst>
              <a:ext uri="{FF2B5EF4-FFF2-40B4-BE49-F238E27FC236}">
                <a16:creationId xmlns:a16="http://schemas.microsoft.com/office/drawing/2014/main" id="{1F13ADED-5273-4206-96D1-CF9869F94F4E}"/>
              </a:ext>
            </a:extLst>
          </p:cNvPr>
          <p:cNvSpPr/>
          <p:nvPr/>
        </p:nvSpPr>
        <p:spPr>
          <a:xfrm>
            <a:off x="4629150" y="6249085"/>
            <a:ext cx="7477125" cy="646331"/>
          </a:xfrm>
          <a:prstGeom prst="rect">
            <a:avLst/>
          </a:prstGeom>
        </p:spPr>
        <p:txBody>
          <a:bodyPr wrap="square">
            <a:spAutoFit/>
          </a:bodyPr>
          <a:lstStyle/>
          <a:p>
            <a:r>
              <a:rPr lang="en-US" dirty="0">
                <a:hlinkClick r:id="rId3"/>
              </a:rPr>
              <a:t>https://blog.dailydoseofds.com/p/the-most-overlooked-problem-with</a:t>
            </a:r>
            <a:endParaRPr lang="en-US" dirty="0"/>
          </a:p>
          <a:p>
            <a:endParaRPr lang="en-US" dirty="0"/>
          </a:p>
        </p:txBody>
      </p:sp>
    </p:spTree>
    <p:extLst>
      <p:ext uri="{BB962C8B-B14F-4D97-AF65-F5344CB8AC3E}">
        <p14:creationId xmlns:p14="http://schemas.microsoft.com/office/powerpoint/2010/main" val="201934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243E-F955-40FB-94AE-47268E860ED1}"/>
              </a:ext>
            </a:extLst>
          </p:cNvPr>
          <p:cNvSpPr>
            <a:spLocks noGrp="1"/>
          </p:cNvSpPr>
          <p:nvPr>
            <p:ph type="title"/>
          </p:nvPr>
        </p:nvSpPr>
        <p:spPr/>
        <p:txBody>
          <a:bodyPr/>
          <a:lstStyle/>
          <a:p>
            <a:r>
              <a:rPr lang="en-US" dirty="0"/>
              <a:t>Missingness</a:t>
            </a:r>
          </a:p>
        </p:txBody>
      </p:sp>
      <p:sp>
        <p:nvSpPr>
          <p:cNvPr id="5" name="Text Placeholder 4">
            <a:extLst>
              <a:ext uri="{FF2B5EF4-FFF2-40B4-BE49-F238E27FC236}">
                <a16:creationId xmlns:a16="http://schemas.microsoft.com/office/drawing/2014/main" id="{A65DC721-2A06-4722-97A7-1450C6E95E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1477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D2C9C-3EA4-4E6E-A0AF-04635FD1991C}"/>
              </a:ext>
            </a:extLst>
          </p:cNvPr>
          <p:cNvSpPr>
            <a:spLocks noGrp="1"/>
          </p:cNvSpPr>
          <p:nvPr>
            <p:ph type="title"/>
          </p:nvPr>
        </p:nvSpPr>
        <p:spPr/>
        <p:txBody>
          <a:bodyPr/>
          <a:lstStyle/>
          <a:p>
            <a:r>
              <a:rPr lang="en-US" dirty="0"/>
              <a:t>Machine Learning &amp; Missingness</a:t>
            </a:r>
          </a:p>
        </p:txBody>
      </p:sp>
      <p:sp>
        <p:nvSpPr>
          <p:cNvPr id="5" name="Content Placeholder 4">
            <a:extLst>
              <a:ext uri="{FF2B5EF4-FFF2-40B4-BE49-F238E27FC236}">
                <a16:creationId xmlns:a16="http://schemas.microsoft.com/office/drawing/2014/main" id="{7D6581C3-70DE-42AB-B691-CCD9F80B99E9}"/>
              </a:ext>
            </a:extLst>
          </p:cNvPr>
          <p:cNvSpPr>
            <a:spLocks noGrp="1"/>
          </p:cNvSpPr>
          <p:nvPr>
            <p:ph idx="1"/>
          </p:nvPr>
        </p:nvSpPr>
        <p:spPr>
          <a:xfrm>
            <a:off x="838200" y="1492250"/>
            <a:ext cx="10515600" cy="4351338"/>
          </a:xfrm>
        </p:spPr>
        <p:txBody>
          <a:bodyPr/>
          <a:lstStyle/>
          <a:p>
            <a:r>
              <a:rPr lang="en-US" dirty="0"/>
              <a:t>Only works on complete data</a:t>
            </a:r>
          </a:p>
          <a:p>
            <a:r>
              <a:rPr lang="en-US" dirty="0"/>
              <a:t>Even if each variable contains a small amount of missing data, this can add up in ML methods that use lots of variables and sample size can be reduced DRAMATICALLY   </a:t>
            </a:r>
          </a:p>
          <a:p>
            <a:pPr marL="0" indent="0">
              <a:buNone/>
            </a:pPr>
            <a:endParaRPr lang="en-US" dirty="0"/>
          </a:p>
        </p:txBody>
      </p:sp>
      <p:graphicFrame>
        <p:nvGraphicFramePr>
          <p:cNvPr id="6" name="Table 5">
            <a:extLst>
              <a:ext uri="{FF2B5EF4-FFF2-40B4-BE49-F238E27FC236}">
                <a16:creationId xmlns:a16="http://schemas.microsoft.com/office/drawing/2014/main" id="{99CD091B-BB66-4AB9-A88A-5B13A84A5F6E}"/>
              </a:ext>
            </a:extLst>
          </p:cNvPr>
          <p:cNvGraphicFramePr>
            <a:graphicFrameLocks noGrp="1"/>
          </p:cNvGraphicFramePr>
          <p:nvPr>
            <p:extLst>
              <p:ext uri="{D42A27DB-BD31-4B8C-83A1-F6EECF244321}">
                <p14:modId xmlns:p14="http://schemas.microsoft.com/office/powerpoint/2010/main" val="2588711689"/>
              </p:ext>
            </p:extLst>
          </p:nvPr>
        </p:nvGraphicFramePr>
        <p:xfrm>
          <a:off x="609600" y="3700991"/>
          <a:ext cx="11125200" cy="2494280"/>
        </p:xfrm>
        <a:graphic>
          <a:graphicData uri="http://schemas.openxmlformats.org/drawingml/2006/table">
            <a:tbl>
              <a:tblPr firstRow="1" bandRow="1">
                <a:tableStyleId>{5C22544A-7EE6-4342-B048-85BDC9FD1C3A}</a:tableStyleId>
              </a:tblPr>
              <a:tblGrid>
                <a:gridCol w="1390650">
                  <a:extLst>
                    <a:ext uri="{9D8B030D-6E8A-4147-A177-3AD203B41FA5}">
                      <a16:colId xmlns:a16="http://schemas.microsoft.com/office/drawing/2014/main" val="3683225707"/>
                    </a:ext>
                  </a:extLst>
                </a:gridCol>
                <a:gridCol w="1390650">
                  <a:extLst>
                    <a:ext uri="{9D8B030D-6E8A-4147-A177-3AD203B41FA5}">
                      <a16:colId xmlns:a16="http://schemas.microsoft.com/office/drawing/2014/main" val="3584496777"/>
                    </a:ext>
                  </a:extLst>
                </a:gridCol>
                <a:gridCol w="1390650">
                  <a:extLst>
                    <a:ext uri="{9D8B030D-6E8A-4147-A177-3AD203B41FA5}">
                      <a16:colId xmlns:a16="http://schemas.microsoft.com/office/drawing/2014/main" val="3889500590"/>
                    </a:ext>
                  </a:extLst>
                </a:gridCol>
                <a:gridCol w="1390650">
                  <a:extLst>
                    <a:ext uri="{9D8B030D-6E8A-4147-A177-3AD203B41FA5}">
                      <a16:colId xmlns:a16="http://schemas.microsoft.com/office/drawing/2014/main" val="3861234329"/>
                    </a:ext>
                  </a:extLst>
                </a:gridCol>
                <a:gridCol w="1390650">
                  <a:extLst>
                    <a:ext uri="{9D8B030D-6E8A-4147-A177-3AD203B41FA5}">
                      <a16:colId xmlns:a16="http://schemas.microsoft.com/office/drawing/2014/main" val="3404894609"/>
                    </a:ext>
                  </a:extLst>
                </a:gridCol>
                <a:gridCol w="1390650">
                  <a:extLst>
                    <a:ext uri="{9D8B030D-6E8A-4147-A177-3AD203B41FA5}">
                      <a16:colId xmlns:a16="http://schemas.microsoft.com/office/drawing/2014/main" val="3836766005"/>
                    </a:ext>
                  </a:extLst>
                </a:gridCol>
                <a:gridCol w="1390650">
                  <a:extLst>
                    <a:ext uri="{9D8B030D-6E8A-4147-A177-3AD203B41FA5}">
                      <a16:colId xmlns:a16="http://schemas.microsoft.com/office/drawing/2014/main" val="521057577"/>
                    </a:ext>
                  </a:extLst>
                </a:gridCol>
                <a:gridCol w="1390650">
                  <a:extLst>
                    <a:ext uri="{9D8B030D-6E8A-4147-A177-3AD203B41FA5}">
                      <a16:colId xmlns:a16="http://schemas.microsoft.com/office/drawing/2014/main" val="921020721"/>
                    </a:ext>
                  </a:extLst>
                </a:gridCol>
              </a:tblGrid>
              <a:tr h="370840">
                <a:tc>
                  <a:txBody>
                    <a:bodyPr/>
                    <a:lstStyle/>
                    <a:p>
                      <a:r>
                        <a:rPr lang="en-US" dirty="0"/>
                        <a:t>Sample</a:t>
                      </a:r>
                    </a:p>
                  </a:txBody>
                  <a:tcPr/>
                </a:tc>
                <a:tc>
                  <a:txBody>
                    <a:bodyPr/>
                    <a:lstStyle/>
                    <a:p>
                      <a:r>
                        <a:rPr lang="en-US" dirty="0"/>
                        <a:t>Variable 1</a:t>
                      </a:r>
                    </a:p>
                  </a:txBody>
                  <a:tcPr/>
                </a:tc>
                <a:tc>
                  <a:txBody>
                    <a:bodyPr/>
                    <a:lstStyle/>
                    <a:p>
                      <a:r>
                        <a:rPr lang="en-US" dirty="0"/>
                        <a:t>Variable 2</a:t>
                      </a:r>
                    </a:p>
                  </a:txBody>
                  <a:tcPr/>
                </a:tc>
                <a:tc>
                  <a:txBody>
                    <a:bodyPr/>
                    <a:lstStyle/>
                    <a:p>
                      <a:r>
                        <a:rPr lang="en-US" dirty="0"/>
                        <a:t>Variable 3</a:t>
                      </a:r>
                    </a:p>
                  </a:txBody>
                  <a:tcPr/>
                </a:tc>
                <a:tc>
                  <a:txBody>
                    <a:bodyPr/>
                    <a:lstStyle/>
                    <a:p>
                      <a:r>
                        <a:rPr lang="en-US" dirty="0"/>
                        <a:t>Variable 4</a:t>
                      </a:r>
                    </a:p>
                  </a:txBody>
                  <a:tcPr/>
                </a:tc>
                <a:tc>
                  <a:txBody>
                    <a:bodyPr/>
                    <a:lstStyle/>
                    <a:p>
                      <a:r>
                        <a:rPr lang="en-US" dirty="0"/>
                        <a:t>Variable 5</a:t>
                      </a:r>
                    </a:p>
                  </a:txBody>
                  <a:tcPr/>
                </a:tc>
                <a:tc>
                  <a:txBody>
                    <a:bodyPr/>
                    <a:lstStyle/>
                    <a:p>
                      <a:r>
                        <a:rPr lang="en-US" dirty="0"/>
                        <a:t>…</a:t>
                      </a:r>
                    </a:p>
                  </a:txBody>
                  <a:tcPr/>
                </a:tc>
                <a:tc>
                  <a:txBody>
                    <a:bodyPr/>
                    <a:lstStyle/>
                    <a:p>
                      <a:r>
                        <a:rPr lang="en-US" dirty="0"/>
                        <a:t>Variable 400,000</a:t>
                      </a:r>
                    </a:p>
                  </a:txBody>
                  <a:tcPr/>
                </a:tc>
                <a:extLst>
                  <a:ext uri="{0D108BD9-81ED-4DB2-BD59-A6C34878D82A}">
                    <a16:rowId xmlns:a16="http://schemas.microsoft.com/office/drawing/2014/main" val="930489768"/>
                  </a:ext>
                </a:extLst>
              </a:tr>
              <a:tr h="370840">
                <a:tc>
                  <a:txBody>
                    <a:bodyPr/>
                    <a:lstStyle/>
                    <a:p>
                      <a:r>
                        <a:rPr lang="en-US" dirty="0"/>
                        <a:t>Sample 1</a:t>
                      </a:r>
                    </a:p>
                  </a:txBody>
                  <a:tcPr/>
                </a:tc>
                <a:tc>
                  <a:txBody>
                    <a:bodyPr/>
                    <a:lstStyle/>
                    <a:p>
                      <a:r>
                        <a:rPr lang="en-US" dirty="0">
                          <a:solidFill>
                            <a:srgbClr val="FF0000"/>
                          </a:solidFill>
                        </a:rPr>
                        <a:t>Missing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452856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2</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Missing</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43523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Missing</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6924110"/>
                  </a:ext>
                </a:extLst>
              </a:tr>
              <a:tr h="370840">
                <a:tc>
                  <a:txBody>
                    <a:bodyPr/>
                    <a:lstStyle/>
                    <a:p>
                      <a:r>
                        <a:rPr lang="en-US" dirty="0"/>
                        <a: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74187977"/>
                  </a:ext>
                </a:extLst>
              </a:tr>
              <a:tr h="370840">
                <a:tc>
                  <a:txBody>
                    <a:bodyPr/>
                    <a:lstStyle/>
                    <a:p>
                      <a:r>
                        <a:rPr lang="en-US" dirty="0"/>
                        <a:t>Sample 1000</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Missing</a:t>
                      </a:r>
                    </a:p>
                  </a:txBody>
                  <a:tcPr/>
                </a:tc>
                <a:extLst>
                  <a:ext uri="{0D108BD9-81ED-4DB2-BD59-A6C34878D82A}">
                    <a16:rowId xmlns:a16="http://schemas.microsoft.com/office/drawing/2014/main" val="2205526294"/>
                  </a:ext>
                </a:extLst>
              </a:tr>
            </a:tbl>
          </a:graphicData>
        </a:graphic>
      </p:graphicFrame>
    </p:spTree>
    <p:extLst>
      <p:ext uri="{BB962C8B-B14F-4D97-AF65-F5344CB8AC3E}">
        <p14:creationId xmlns:p14="http://schemas.microsoft.com/office/powerpoint/2010/main" val="49516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C3BF-54C9-43C7-9C19-82725776ECC0}"/>
              </a:ext>
            </a:extLst>
          </p:cNvPr>
          <p:cNvSpPr>
            <a:spLocks noGrp="1"/>
          </p:cNvSpPr>
          <p:nvPr>
            <p:ph type="title"/>
          </p:nvPr>
        </p:nvSpPr>
        <p:spPr/>
        <p:txBody>
          <a:bodyPr/>
          <a:lstStyle/>
          <a:p>
            <a:r>
              <a:rPr lang="en-US" dirty="0"/>
              <a:t>Why do I have missing data?</a:t>
            </a:r>
          </a:p>
        </p:txBody>
      </p:sp>
      <p:sp>
        <p:nvSpPr>
          <p:cNvPr id="3" name="Content Placeholder 2">
            <a:extLst>
              <a:ext uri="{FF2B5EF4-FFF2-40B4-BE49-F238E27FC236}">
                <a16:creationId xmlns:a16="http://schemas.microsoft.com/office/drawing/2014/main" id="{1E9BE52C-371D-48AB-9AAD-CCA87F309C44}"/>
              </a:ext>
            </a:extLst>
          </p:cNvPr>
          <p:cNvSpPr>
            <a:spLocks noGrp="1"/>
          </p:cNvSpPr>
          <p:nvPr>
            <p:ph idx="1"/>
          </p:nvPr>
        </p:nvSpPr>
        <p:spPr>
          <a:xfrm>
            <a:off x="838200" y="1454149"/>
            <a:ext cx="10820400" cy="5318125"/>
          </a:xfrm>
        </p:spPr>
        <p:txBody>
          <a:bodyPr>
            <a:normAutofit fontScale="92500"/>
          </a:bodyPr>
          <a:lstStyle/>
          <a:p>
            <a:r>
              <a:rPr lang="en-US" dirty="0"/>
              <a:t>Survey data:</a:t>
            </a:r>
          </a:p>
          <a:p>
            <a:pPr lvl="1"/>
            <a:r>
              <a:rPr lang="en-US" dirty="0"/>
              <a:t>Participant refused to respond or doesn’t know the answer</a:t>
            </a:r>
          </a:p>
          <a:p>
            <a:pPr lvl="1"/>
            <a:r>
              <a:rPr lang="en-US" dirty="0"/>
              <a:t>Interviewer accidentally skipped questions (or entire sections of instrument)</a:t>
            </a:r>
          </a:p>
          <a:p>
            <a:pPr lvl="1"/>
            <a:r>
              <a:rPr lang="en-US" dirty="0"/>
              <a:t>Errors with data entry or quality control</a:t>
            </a:r>
          </a:p>
          <a:p>
            <a:r>
              <a:rPr lang="en-US" dirty="0"/>
              <a:t>Biomarker data:</a:t>
            </a:r>
          </a:p>
          <a:p>
            <a:pPr lvl="1"/>
            <a:r>
              <a:rPr lang="en-US" dirty="0"/>
              <a:t>Insufficient volume of biospecimen for analysis</a:t>
            </a:r>
          </a:p>
          <a:p>
            <a:pPr lvl="1"/>
            <a:r>
              <a:rPr lang="en-US" dirty="0"/>
              <a:t>Undetectable concentration of analyte</a:t>
            </a:r>
          </a:p>
          <a:p>
            <a:pPr lvl="1"/>
            <a:r>
              <a:rPr lang="en-US" dirty="0"/>
              <a:t>Laboratory errors, data entry errors</a:t>
            </a:r>
          </a:p>
          <a:p>
            <a:pPr lvl="1"/>
            <a:r>
              <a:rPr lang="en-US" dirty="0"/>
              <a:t>Participant refusal to provide biospecimen</a:t>
            </a:r>
          </a:p>
          <a:p>
            <a:r>
              <a:rPr lang="en-US" dirty="0"/>
              <a:t>Medical/vital record data:</a:t>
            </a:r>
          </a:p>
          <a:p>
            <a:pPr lvl="1"/>
            <a:r>
              <a:rPr lang="en-US" dirty="0"/>
              <a:t>Clinician did not enter data, or data not correctly digitized</a:t>
            </a:r>
          </a:p>
          <a:p>
            <a:pPr lvl="1"/>
            <a:r>
              <a:rPr lang="en-US" dirty="0"/>
              <a:t>Lost track of participant due to many different providers/residence</a:t>
            </a:r>
          </a:p>
          <a:p>
            <a:pPr marL="0" indent="0">
              <a:buNone/>
            </a:pPr>
            <a:r>
              <a:rPr lang="en-US" b="1" dirty="0"/>
              <a:t>Are participants with missing data different from those with complete data?</a:t>
            </a:r>
          </a:p>
        </p:txBody>
      </p:sp>
    </p:spTree>
    <p:extLst>
      <p:ext uri="{BB962C8B-B14F-4D97-AF65-F5344CB8AC3E}">
        <p14:creationId xmlns:p14="http://schemas.microsoft.com/office/powerpoint/2010/main" val="294097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EE3E-4703-4184-A636-7F031098F98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D49FD8B-07AB-482F-B67B-F524D7116D03}"/>
              </a:ext>
            </a:extLst>
          </p:cNvPr>
          <p:cNvSpPr>
            <a:spLocks noGrp="1"/>
          </p:cNvSpPr>
          <p:nvPr>
            <p:ph idx="1"/>
          </p:nvPr>
        </p:nvSpPr>
        <p:spPr/>
        <p:txBody>
          <a:bodyPr/>
          <a:lstStyle/>
          <a:p>
            <a:r>
              <a:rPr lang="en-US" dirty="0"/>
              <a:t>Basics of data exploration</a:t>
            </a:r>
          </a:p>
          <a:p>
            <a:r>
              <a:rPr lang="en-US" dirty="0"/>
              <a:t>Histograms and boxplots</a:t>
            </a:r>
          </a:p>
          <a:p>
            <a:r>
              <a:rPr lang="en-US" dirty="0"/>
              <a:t>Outliers</a:t>
            </a:r>
          </a:p>
          <a:p>
            <a:r>
              <a:rPr lang="en-US" dirty="0"/>
              <a:t>Missing data</a:t>
            </a:r>
          </a:p>
          <a:p>
            <a:r>
              <a:rPr lang="en-US" dirty="0"/>
              <a:t>Prepping data for ML</a:t>
            </a:r>
          </a:p>
        </p:txBody>
      </p:sp>
    </p:spTree>
    <p:extLst>
      <p:ext uri="{BB962C8B-B14F-4D97-AF65-F5344CB8AC3E}">
        <p14:creationId xmlns:p14="http://schemas.microsoft.com/office/powerpoint/2010/main" val="1922461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864-AB12-49F4-B67D-91FA223ADE00}"/>
              </a:ext>
            </a:extLst>
          </p:cNvPr>
          <p:cNvSpPr>
            <a:spLocks noGrp="1"/>
          </p:cNvSpPr>
          <p:nvPr>
            <p:ph type="title"/>
          </p:nvPr>
        </p:nvSpPr>
        <p:spPr/>
        <p:txBody>
          <a:bodyPr/>
          <a:lstStyle/>
          <a:p>
            <a:r>
              <a:rPr lang="en-US" dirty="0"/>
              <a:t>Types of missing data</a:t>
            </a:r>
          </a:p>
        </p:txBody>
      </p:sp>
      <p:sp>
        <p:nvSpPr>
          <p:cNvPr id="3" name="Content Placeholder 2">
            <a:extLst>
              <a:ext uri="{FF2B5EF4-FFF2-40B4-BE49-F238E27FC236}">
                <a16:creationId xmlns:a16="http://schemas.microsoft.com/office/drawing/2014/main" id="{C3AF911B-5EAF-4360-86C1-D386111F5F54}"/>
              </a:ext>
            </a:extLst>
          </p:cNvPr>
          <p:cNvSpPr>
            <a:spLocks noGrp="1"/>
          </p:cNvSpPr>
          <p:nvPr>
            <p:ph idx="1"/>
          </p:nvPr>
        </p:nvSpPr>
        <p:spPr>
          <a:xfrm>
            <a:off x="838200" y="1584325"/>
            <a:ext cx="10515600" cy="5387975"/>
          </a:xfrm>
        </p:spPr>
        <p:txBody>
          <a:bodyPr>
            <a:normAutofit lnSpcReduction="10000"/>
          </a:bodyPr>
          <a:lstStyle/>
          <a:p>
            <a:r>
              <a:rPr lang="en-US" b="1" dirty="0"/>
              <a:t>Missing completely at random (MCAR): </a:t>
            </a:r>
            <a:r>
              <a:rPr lang="en-US" dirty="0"/>
              <a:t>Missingness of subject’s value for Z is independent of every variable in the analysis, including Z</a:t>
            </a:r>
          </a:p>
          <a:p>
            <a:pPr lvl="1"/>
            <a:r>
              <a:rPr lang="en-US" dirty="0"/>
              <a:t>Example: When analyzing serum total cholesterol, whether or not the value of cholesterol is missing is unrelated to the actual concentration of cholesterol, and also unrelated to exposure, outcome, covariates (e.g. age, sex, etc.)</a:t>
            </a:r>
          </a:p>
          <a:p>
            <a:r>
              <a:rPr lang="en-US" b="1" dirty="0"/>
              <a:t>Missing at random (MAR): </a:t>
            </a:r>
            <a:r>
              <a:rPr lang="en-US" dirty="0"/>
              <a:t>Missingness of subject’s value for Z is independent of the value of Z, within levels of (i.e., conditional on) every other variable in the analysis</a:t>
            </a:r>
          </a:p>
          <a:p>
            <a:pPr lvl="1"/>
            <a:r>
              <a:rPr lang="en-US" dirty="0"/>
              <a:t>Example: Some participants fail to report smoking behavior. Within categories defined by gender, age, and income, the probability of missingness is not related to whether or not the participant is actually a smoker or not.</a:t>
            </a:r>
          </a:p>
          <a:p>
            <a:r>
              <a:rPr lang="en-US" b="1" dirty="0"/>
              <a:t>Missing not at random (MNAR): </a:t>
            </a:r>
            <a:r>
              <a:rPr lang="en-US" dirty="0"/>
              <a:t>Missingness of subject’s value for Z is dependent on the actual value of Z (also called non-ignorable)</a:t>
            </a:r>
          </a:p>
          <a:p>
            <a:pPr lvl="1"/>
            <a:r>
              <a:rPr lang="en-US" dirty="0"/>
              <a:t>Example: Participants with highest income are least likely to report income.</a:t>
            </a:r>
          </a:p>
        </p:txBody>
      </p:sp>
    </p:spTree>
    <p:extLst>
      <p:ext uri="{BB962C8B-B14F-4D97-AF65-F5344CB8AC3E}">
        <p14:creationId xmlns:p14="http://schemas.microsoft.com/office/powerpoint/2010/main" val="42063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5CE9-43B4-4C9F-99EA-714774B7AF47}"/>
              </a:ext>
            </a:extLst>
          </p:cNvPr>
          <p:cNvSpPr>
            <a:spLocks noGrp="1"/>
          </p:cNvSpPr>
          <p:nvPr>
            <p:ph type="title"/>
          </p:nvPr>
        </p:nvSpPr>
        <p:spPr/>
        <p:txBody>
          <a:bodyPr/>
          <a:lstStyle/>
          <a:p>
            <a:r>
              <a:rPr lang="en-US" dirty="0"/>
              <a:t>Missing “at random” is not really random</a:t>
            </a:r>
          </a:p>
        </p:txBody>
      </p:sp>
      <p:pic>
        <p:nvPicPr>
          <p:cNvPr id="4" name="Picture 3">
            <a:extLst>
              <a:ext uri="{FF2B5EF4-FFF2-40B4-BE49-F238E27FC236}">
                <a16:creationId xmlns:a16="http://schemas.microsoft.com/office/drawing/2014/main" id="{D00CA292-1AE5-4D72-B436-E57B04F4E5E5}"/>
              </a:ext>
            </a:extLst>
          </p:cNvPr>
          <p:cNvPicPr>
            <a:picLocks noChangeAspect="1"/>
          </p:cNvPicPr>
          <p:nvPr/>
        </p:nvPicPr>
        <p:blipFill>
          <a:blip r:embed="rId2"/>
          <a:stretch>
            <a:fillRect/>
          </a:stretch>
        </p:blipFill>
        <p:spPr>
          <a:xfrm>
            <a:off x="838200" y="2193985"/>
            <a:ext cx="4004841" cy="2927230"/>
          </a:xfrm>
          <a:prstGeom prst="rect">
            <a:avLst/>
          </a:prstGeom>
        </p:spPr>
      </p:pic>
      <p:pic>
        <p:nvPicPr>
          <p:cNvPr id="5" name="Picture 4">
            <a:extLst>
              <a:ext uri="{FF2B5EF4-FFF2-40B4-BE49-F238E27FC236}">
                <a16:creationId xmlns:a16="http://schemas.microsoft.com/office/drawing/2014/main" id="{0877AED1-1378-4A84-9914-2389041546B0}"/>
              </a:ext>
            </a:extLst>
          </p:cNvPr>
          <p:cNvPicPr>
            <a:picLocks noChangeAspect="1"/>
          </p:cNvPicPr>
          <p:nvPr/>
        </p:nvPicPr>
        <p:blipFill>
          <a:blip r:embed="rId3"/>
          <a:stretch>
            <a:fillRect/>
          </a:stretch>
        </p:blipFill>
        <p:spPr>
          <a:xfrm>
            <a:off x="6832318" y="1413474"/>
            <a:ext cx="3654707" cy="5243626"/>
          </a:xfrm>
          <a:prstGeom prst="rect">
            <a:avLst/>
          </a:prstGeom>
        </p:spPr>
      </p:pic>
      <p:sp>
        <p:nvSpPr>
          <p:cNvPr id="6" name="TextBox 5">
            <a:extLst>
              <a:ext uri="{FF2B5EF4-FFF2-40B4-BE49-F238E27FC236}">
                <a16:creationId xmlns:a16="http://schemas.microsoft.com/office/drawing/2014/main" id="{F7F20DB2-EA5B-4EA6-9625-021671FB781A}"/>
              </a:ext>
            </a:extLst>
          </p:cNvPr>
          <p:cNvSpPr txBox="1"/>
          <p:nvPr/>
        </p:nvSpPr>
        <p:spPr>
          <a:xfrm>
            <a:off x="552450" y="6086475"/>
            <a:ext cx="6048375" cy="369332"/>
          </a:xfrm>
          <a:prstGeom prst="rect">
            <a:avLst/>
          </a:prstGeom>
          <a:noFill/>
        </p:spPr>
        <p:txBody>
          <a:bodyPr wrap="square" rtlCol="0">
            <a:spAutoFit/>
          </a:bodyPr>
          <a:lstStyle/>
          <a:p>
            <a:r>
              <a:rPr lang="en-US" dirty="0"/>
              <a:t>Source: </a:t>
            </a:r>
            <a:r>
              <a:rPr lang="en-US" dirty="0" err="1"/>
              <a:t>Bhaskaran</a:t>
            </a:r>
            <a:r>
              <a:rPr lang="en-US" dirty="0"/>
              <a:t> and Smeeth (2014) Int J Epidemiol</a:t>
            </a:r>
          </a:p>
        </p:txBody>
      </p:sp>
      <p:sp>
        <p:nvSpPr>
          <p:cNvPr id="7" name="Arrow: Right 6">
            <a:extLst>
              <a:ext uri="{FF2B5EF4-FFF2-40B4-BE49-F238E27FC236}">
                <a16:creationId xmlns:a16="http://schemas.microsoft.com/office/drawing/2014/main" id="{00F82336-0025-4AF7-AD16-EE4D37FBBD12}"/>
              </a:ext>
            </a:extLst>
          </p:cNvPr>
          <p:cNvSpPr/>
          <p:nvPr/>
        </p:nvSpPr>
        <p:spPr>
          <a:xfrm>
            <a:off x="4843041" y="3528577"/>
            <a:ext cx="1989277" cy="891023"/>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1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0B1C-87A7-4169-BAE3-8634F777772B}"/>
              </a:ext>
            </a:extLst>
          </p:cNvPr>
          <p:cNvSpPr>
            <a:spLocks noGrp="1"/>
          </p:cNvSpPr>
          <p:nvPr>
            <p:ph type="title"/>
          </p:nvPr>
        </p:nvSpPr>
        <p:spPr/>
        <p:txBody>
          <a:bodyPr/>
          <a:lstStyle/>
          <a:p>
            <a:r>
              <a:rPr lang="en-US" dirty="0"/>
              <a:t>Common approaches to missing data</a:t>
            </a:r>
          </a:p>
        </p:txBody>
      </p:sp>
      <p:sp>
        <p:nvSpPr>
          <p:cNvPr id="3" name="Content Placeholder 2">
            <a:extLst>
              <a:ext uri="{FF2B5EF4-FFF2-40B4-BE49-F238E27FC236}">
                <a16:creationId xmlns:a16="http://schemas.microsoft.com/office/drawing/2014/main" id="{92EB0E81-AF6B-43AC-8C0C-AE25E2D6A6A1}"/>
              </a:ext>
            </a:extLst>
          </p:cNvPr>
          <p:cNvSpPr>
            <a:spLocks noGrp="1"/>
          </p:cNvSpPr>
          <p:nvPr>
            <p:ph idx="1"/>
          </p:nvPr>
        </p:nvSpPr>
        <p:spPr>
          <a:xfrm>
            <a:off x="838200" y="1825624"/>
            <a:ext cx="10515600" cy="5032375"/>
          </a:xfrm>
        </p:spPr>
        <p:txBody>
          <a:bodyPr>
            <a:normAutofit fontScale="92500" lnSpcReduction="20000"/>
          </a:bodyPr>
          <a:lstStyle/>
          <a:p>
            <a:r>
              <a:rPr lang="en-US" dirty="0"/>
              <a:t>Create a “missing” category and enter a substitute value (e.g. “999”) for participants with missing data</a:t>
            </a:r>
          </a:p>
          <a:p>
            <a:pPr lvl="1"/>
            <a:r>
              <a:rPr lang="en-US" dirty="0"/>
              <a:t>Pro: Allows you to use data from all potential participants</a:t>
            </a:r>
          </a:p>
          <a:p>
            <a:pPr lvl="1"/>
            <a:r>
              <a:rPr lang="en-US" dirty="0"/>
              <a:t>Con: Biased under many circumstances, including MCAR</a:t>
            </a:r>
          </a:p>
          <a:p>
            <a:r>
              <a:rPr lang="en-US" dirty="0"/>
              <a:t>Complete case analysis: Exclude participants from analysis if any missing data for modeled variables</a:t>
            </a:r>
          </a:p>
          <a:p>
            <a:pPr lvl="1"/>
            <a:r>
              <a:rPr lang="en-US" dirty="0"/>
              <a:t>Pro: Unbiased under MCAR (and sometimes under MAR)</a:t>
            </a:r>
          </a:p>
          <a:p>
            <a:pPr lvl="1"/>
            <a:r>
              <a:rPr lang="en-US" dirty="0"/>
              <a:t>Con: Reduces the number of participants (power), may result in selection bias</a:t>
            </a:r>
          </a:p>
          <a:p>
            <a:r>
              <a:rPr lang="en-US" dirty="0"/>
              <a:t>Single imputation: Replace missing entries with a single random draw from distribution (different from imputation with overall sample mean)</a:t>
            </a:r>
          </a:p>
          <a:p>
            <a:pPr lvl="1"/>
            <a:r>
              <a:rPr lang="en-US" dirty="0"/>
              <a:t>Pro: Simple and unbiased under MCAR and MAR</a:t>
            </a:r>
          </a:p>
          <a:p>
            <a:pPr lvl="1"/>
            <a:r>
              <a:rPr lang="en-US" dirty="0"/>
              <a:t>Con: Underestimates variance, produces incorrect standard errors</a:t>
            </a:r>
          </a:p>
          <a:p>
            <a:r>
              <a:rPr lang="en-US" dirty="0"/>
              <a:t>Multiple imputation: Replace missing entries with a set of random draws </a:t>
            </a:r>
          </a:p>
          <a:p>
            <a:pPr lvl="1"/>
            <a:r>
              <a:rPr lang="en-US" dirty="0"/>
              <a:t>Pro: Unbiased under MCAR and MAR, appropriately estimates standard errors</a:t>
            </a:r>
          </a:p>
          <a:p>
            <a:pPr lvl="1"/>
            <a:r>
              <a:rPr lang="en-US" dirty="0"/>
              <a:t>Con: Relative complexity, require specific analysis packages</a:t>
            </a:r>
          </a:p>
          <a:p>
            <a:pPr lvl="1"/>
            <a:endParaRPr lang="en-US" dirty="0"/>
          </a:p>
          <a:p>
            <a:pPr lvl="1"/>
            <a:endParaRPr lang="en-US" dirty="0"/>
          </a:p>
        </p:txBody>
      </p:sp>
    </p:spTree>
    <p:extLst>
      <p:ext uri="{BB962C8B-B14F-4D97-AF65-F5344CB8AC3E}">
        <p14:creationId xmlns:p14="http://schemas.microsoft.com/office/powerpoint/2010/main" val="90496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0DF8-C3E5-4E31-92A6-579F5FCBCA78}"/>
              </a:ext>
            </a:extLst>
          </p:cNvPr>
          <p:cNvSpPr>
            <a:spLocks noGrp="1"/>
          </p:cNvSpPr>
          <p:nvPr>
            <p:ph type="title"/>
          </p:nvPr>
        </p:nvSpPr>
        <p:spPr/>
        <p:txBody>
          <a:bodyPr/>
          <a:lstStyle/>
          <a:p>
            <a:r>
              <a:rPr lang="en-US" dirty="0"/>
              <a:t>How to tell if my data are MCAR, MAR, MNAR</a:t>
            </a:r>
          </a:p>
        </p:txBody>
      </p:sp>
      <p:sp>
        <p:nvSpPr>
          <p:cNvPr id="3" name="Content Placeholder 2">
            <a:extLst>
              <a:ext uri="{FF2B5EF4-FFF2-40B4-BE49-F238E27FC236}">
                <a16:creationId xmlns:a16="http://schemas.microsoft.com/office/drawing/2014/main" id="{DC9864EE-CC22-44DD-B936-01B55FB852C1}"/>
              </a:ext>
            </a:extLst>
          </p:cNvPr>
          <p:cNvSpPr>
            <a:spLocks noGrp="1"/>
          </p:cNvSpPr>
          <p:nvPr>
            <p:ph idx="1"/>
          </p:nvPr>
        </p:nvSpPr>
        <p:spPr>
          <a:xfrm>
            <a:off x="838200" y="1825625"/>
            <a:ext cx="10363200" cy="4351338"/>
          </a:xfrm>
        </p:spPr>
        <p:txBody>
          <a:bodyPr/>
          <a:lstStyle/>
          <a:p>
            <a:r>
              <a:rPr lang="en-US" dirty="0"/>
              <a:t>Create a missing indicator for the variable with missing values. Use bivariate associations (t-test, ANOVA, chi-square) to determine if missingness is associated with levels of other observed variables (MAR) or independent of all observed variables (MCAR).</a:t>
            </a:r>
          </a:p>
          <a:p>
            <a:endParaRPr lang="en-US" dirty="0"/>
          </a:p>
          <a:p>
            <a:r>
              <a:rPr lang="en-US" dirty="0"/>
              <a:t>Cannot evaluate MNAR vs MAR from available data. May be hypothesized from subject matter knowledge.</a:t>
            </a:r>
          </a:p>
        </p:txBody>
      </p:sp>
    </p:spTree>
    <p:extLst>
      <p:ext uri="{BB962C8B-B14F-4D97-AF65-F5344CB8AC3E}">
        <p14:creationId xmlns:p14="http://schemas.microsoft.com/office/powerpoint/2010/main" val="324123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7DAC-C1DF-49A8-A451-B536FF60BB99}"/>
              </a:ext>
            </a:extLst>
          </p:cNvPr>
          <p:cNvSpPr>
            <a:spLocks noGrp="1"/>
          </p:cNvSpPr>
          <p:nvPr>
            <p:ph type="title"/>
          </p:nvPr>
        </p:nvSpPr>
        <p:spPr/>
        <p:txBody>
          <a:bodyPr/>
          <a:lstStyle/>
          <a:p>
            <a:r>
              <a:rPr lang="en-US" dirty="0"/>
              <a:t>Multiple imputation</a:t>
            </a:r>
          </a:p>
        </p:txBody>
      </p:sp>
      <p:sp>
        <p:nvSpPr>
          <p:cNvPr id="3" name="Content Placeholder 2">
            <a:extLst>
              <a:ext uri="{FF2B5EF4-FFF2-40B4-BE49-F238E27FC236}">
                <a16:creationId xmlns:a16="http://schemas.microsoft.com/office/drawing/2014/main" id="{AE9D1D2E-7AF2-4DFD-92DF-9DDCEABFFA5C}"/>
              </a:ext>
            </a:extLst>
          </p:cNvPr>
          <p:cNvSpPr>
            <a:spLocks noGrp="1"/>
          </p:cNvSpPr>
          <p:nvPr>
            <p:ph idx="1"/>
          </p:nvPr>
        </p:nvSpPr>
        <p:spPr/>
        <p:txBody>
          <a:bodyPr/>
          <a:lstStyle/>
          <a:p>
            <a:r>
              <a:rPr lang="en-US" dirty="0"/>
              <a:t>Principle: predicting and “filling in” missing values based on the observed associations with other variables in the dataset, and doing this multiple times to achieve better estimate of variability</a:t>
            </a:r>
          </a:p>
          <a:p>
            <a:r>
              <a:rPr lang="en-US" dirty="0"/>
              <a:t>Assumption: the probability of missingness depends only on the other observed variables in the dataset (not valid for MNAR)</a:t>
            </a:r>
          </a:p>
          <a:p>
            <a:r>
              <a:rPr lang="en-US" dirty="0"/>
              <a:t>Advantages:</a:t>
            </a:r>
          </a:p>
          <a:p>
            <a:pPr lvl="1"/>
            <a:r>
              <a:rPr lang="en-US" dirty="0"/>
              <a:t>Allows analysis using the full dataset, unlike complete case analysis</a:t>
            </a:r>
          </a:p>
          <a:p>
            <a:pPr lvl="1"/>
            <a:r>
              <a:rPr lang="en-US" dirty="0"/>
              <a:t>Correctly estimates the uncertainty of estimates, by generating multiple possible “fill-in” values for each missing value (unlike single imputation)</a:t>
            </a:r>
          </a:p>
        </p:txBody>
      </p:sp>
    </p:spTree>
    <p:extLst>
      <p:ext uri="{BB962C8B-B14F-4D97-AF65-F5344CB8AC3E}">
        <p14:creationId xmlns:p14="http://schemas.microsoft.com/office/powerpoint/2010/main" val="342940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9B38-0CDE-4F7E-A735-4A90DAE74AB2}"/>
              </a:ext>
            </a:extLst>
          </p:cNvPr>
          <p:cNvSpPr>
            <a:spLocks noGrp="1"/>
          </p:cNvSpPr>
          <p:nvPr>
            <p:ph type="title"/>
          </p:nvPr>
        </p:nvSpPr>
        <p:spPr/>
        <p:txBody>
          <a:bodyPr/>
          <a:lstStyle/>
          <a:p>
            <a:r>
              <a:rPr lang="en-US" dirty="0"/>
              <a:t>Notes on multiple imputation</a:t>
            </a:r>
          </a:p>
        </p:txBody>
      </p:sp>
      <p:sp>
        <p:nvSpPr>
          <p:cNvPr id="3" name="Content Placeholder 2">
            <a:extLst>
              <a:ext uri="{FF2B5EF4-FFF2-40B4-BE49-F238E27FC236}">
                <a16:creationId xmlns:a16="http://schemas.microsoft.com/office/drawing/2014/main" id="{4A661DD5-330F-4C40-8922-80B2E2DCD91B}"/>
              </a:ext>
            </a:extLst>
          </p:cNvPr>
          <p:cNvSpPr>
            <a:spLocks noGrp="1"/>
          </p:cNvSpPr>
          <p:nvPr>
            <p:ph idx="1"/>
          </p:nvPr>
        </p:nvSpPr>
        <p:spPr/>
        <p:txBody>
          <a:bodyPr/>
          <a:lstStyle/>
          <a:p>
            <a:r>
              <a:rPr lang="en-US" dirty="0"/>
              <a:t>As a general rule, you should only impute data if the proportion of missing values is relatively small, typically considered to be less than 5% of your data; if more than 20% of your data is missing, it's usually better to discard that data rather than impute it extensively</a:t>
            </a:r>
          </a:p>
          <a:p>
            <a:endParaRPr lang="en-US" dirty="0"/>
          </a:p>
          <a:p>
            <a:r>
              <a:rPr lang="en-US" dirty="0"/>
              <a:t>There is randomness to the procedure so results will vary each time. Need to set a </a:t>
            </a:r>
            <a:r>
              <a:rPr lang="en-US" b="1" dirty="0">
                <a:solidFill>
                  <a:srgbClr val="FF0000"/>
                </a:solidFill>
              </a:rPr>
              <a:t>seed</a:t>
            </a:r>
            <a:r>
              <a:rPr lang="en-US" dirty="0"/>
              <a:t> if you want to replicate results.</a:t>
            </a:r>
          </a:p>
          <a:p>
            <a:endParaRPr lang="en-US" dirty="0"/>
          </a:p>
          <a:p>
            <a:pPr marL="0" indent="0">
              <a:buNone/>
            </a:pPr>
            <a:endParaRPr lang="en-US" dirty="0"/>
          </a:p>
        </p:txBody>
      </p:sp>
    </p:spTree>
    <p:extLst>
      <p:ext uri="{BB962C8B-B14F-4D97-AF65-F5344CB8AC3E}">
        <p14:creationId xmlns:p14="http://schemas.microsoft.com/office/powerpoint/2010/main" val="3255622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0440-5A34-4AE7-A299-5A623FD12D2E}"/>
              </a:ext>
            </a:extLst>
          </p:cNvPr>
          <p:cNvSpPr>
            <a:spLocks noGrp="1"/>
          </p:cNvSpPr>
          <p:nvPr>
            <p:ph type="title"/>
          </p:nvPr>
        </p:nvSpPr>
        <p:spPr/>
        <p:txBody>
          <a:bodyPr/>
          <a:lstStyle/>
          <a:p>
            <a:r>
              <a:rPr lang="en-US" dirty="0"/>
              <a:t>Does my treatment of missing data matter?</a:t>
            </a:r>
          </a:p>
        </p:txBody>
      </p:sp>
      <p:sp>
        <p:nvSpPr>
          <p:cNvPr id="3" name="Content Placeholder 2">
            <a:extLst>
              <a:ext uri="{FF2B5EF4-FFF2-40B4-BE49-F238E27FC236}">
                <a16:creationId xmlns:a16="http://schemas.microsoft.com/office/drawing/2014/main" id="{C09AC5A9-8CF5-4D43-A63B-C1165D88E1DC}"/>
              </a:ext>
            </a:extLst>
          </p:cNvPr>
          <p:cNvSpPr>
            <a:spLocks noGrp="1"/>
          </p:cNvSpPr>
          <p:nvPr>
            <p:ph idx="1"/>
          </p:nvPr>
        </p:nvSpPr>
        <p:spPr/>
        <p:txBody>
          <a:bodyPr/>
          <a:lstStyle/>
          <a:p>
            <a:r>
              <a:rPr lang="en-US" dirty="0"/>
              <a:t>If less than 5% missing values, probably not</a:t>
            </a:r>
          </a:p>
          <a:p>
            <a:r>
              <a:rPr lang="en-US" dirty="0"/>
              <a:t>If 5-15% missing values, maybe</a:t>
            </a:r>
          </a:p>
          <a:p>
            <a:r>
              <a:rPr lang="en-US" dirty="0"/>
              <a:t>If &gt;15% missing values, very likely yes</a:t>
            </a:r>
          </a:p>
        </p:txBody>
      </p:sp>
    </p:spTree>
    <p:extLst>
      <p:ext uri="{BB962C8B-B14F-4D97-AF65-F5344CB8AC3E}">
        <p14:creationId xmlns:p14="http://schemas.microsoft.com/office/powerpoint/2010/main" val="2832174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6363-7854-4BCB-8B7D-581CA5C7C42C}"/>
              </a:ext>
            </a:extLst>
          </p:cNvPr>
          <p:cNvSpPr>
            <a:spLocks noGrp="1"/>
          </p:cNvSpPr>
          <p:nvPr>
            <p:ph type="title"/>
          </p:nvPr>
        </p:nvSpPr>
        <p:spPr/>
        <p:txBody>
          <a:bodyPr/>
          <a:lstStyle/>
          <a:p>
            <a:r>
              <a:rPr lang="en-US" dirty="0"/>
              <a:t>Imputation in </a:t>
            </a:r>
            <a:br>
              <a:rPr lang="en-US" dirty="0"/>
            </a:br>
            <a:r>
              <a:rPr lang="en-US" dirty="0"/>
              <a:t>Mass Spec Data</a:t>
            </a:r>
          </a:p>
        </p:txBody>
      </p:sp>
      <p:sp>
        <p:nvSpPr>
          <p:cNvPr id="3" name="Content Placeholder 2">
            <a:extLst>
              <a:ext uri="{FF2B5EF4-FFF2-40B4-BE49-F238E27FC236}">
                <a16:creationId xmlns:a16="http://schemas.microsoft.com/office/drawing/2014/main" id="{F7DDFBBD-FD7B-41A0-B24B-D854788FFAF4}"/>
              </a:ext>
            </a:extLst>
          </p:cNvPr>
          <p:cNvSpPr>
            <a:spLocks noGrp="1"/>
          </p:cNvSpPr>
          <p:nvPr>
            <p:ph idx="1"/>
          </p:nvPr>
        </p:nvSpPr>
        <p:spPr>
          <a:xfrm>
            <a:off x="619125" y="1825625"/>
            <a:ext cx="3733800" cy="4351338"/>
          </a:xfrm>
        </p:spPr>
        <p:txBody>
          <a:bodyPr/>
          <a:lstStyle/>
          <a:p>
            <a:r>
              <a:rPr lang="en-US" dirty="0"/>
              <a:t>In mass spec data you have missing due to 2 different reasons: values are below LOD (limit of detection) or LOQ (limit of quantitation) </a:t>
            </a:r>
          </a:p>
          <a:p>
            <a:r>
              <a:rPr lang="en-US" dirty="0" err="1"/>
              <a:t>MissForest</a:t>
            </a:r>
            <a:r>
              <a:rPr lang="en-US" dirty="0"/>
              <a:t> used to impute for both types of missingness</a:t>
            </a:r>
          </a:p>
          <a:p>
            <a:endParaRPr lang="en-US" dirty="0"/>
          </a:p>
        </p:txBody>
      </p:sp>
      <p:pic>
        <p:nvPicPr>
          <p:cNvPr id="4" name="Picture 3">
            <a:extLst>
              <a:ext uri="{FF2B5EF4-FFF2-40B4-BE49-F238E27FC236}">
                <a16:creationId xmlns:a16="http://schemas.microsoft.com/office/drawing/2014/main" id="{A975BF41-78DB-4AD2-B896-8E45922312ED}"/>
              </a:ext>
            </a:extLst>
          </p:cNvPr>
          <p:cNvPicPr>
            <a:picLocks noChangeAspect="1"/>
          </p:cNvPicPr>
          <p:nvPr/>
        </p:nvPicPr>
        <p:blipFill>
          <a:blip r:embed="rId2"/>
          <a:stretch>
            <a:fillRect/>
          </a:stretch>
        </p:blipFill>
        <p:spPr>
          <a:xfrm>
            <a:off x="4275620" y="4181282"/>
            <a:ext cx="7916380" cy="2762636"/>
          </a:xfrm>
          <a:prstGeom prst="rect">
            <a:avLst/>
          </a:prstGeom>
        </p:spPr>
      </p:pic>
      <p:pic>
        <p:nvPicPr>
          <p:cNvPr id="5" name="Picture 4">
            <a:extLst>
              <a:ext uri="{FF2B5EF4-FFF2-40B4-BE49-F238E27FC236}">
                <a16:creationId xmlns:a16="http://schemas.microsoft.com/office/drawing/2014/main" id="{4051A2C2-456D-4193-BD8F-85CCD2D2A75C}"/>
              </a:ext>
            </a:extLst>
          </p:cNvPr>
          <p:cNvPicPr>
            <a:picLocks noChangeAspect="1"/>
          </p:cNvPicPr>
          <p:nvPr/>
        </p:nvPicPr>
        <p:blipFill>
          <a:blip r:embed="rId3"/>
          <a:stretch>
            <a:fillRect/>
          </a:stretch>
        </p:blipFill>
        <p:spPr>
          <a:xfrm>
            <a:off x="4814065" y="561975"/>
            <a:ext cx="6659620" cy="3305583"/>
          </a:xfrm>
          <a:prstGeom prst="rect">
            <a:avLst/>
          </a:prstGeom>
        </p:spPr>
      </p:pic>
    </p:spTree>
    <p:extLst>
      <p:ext uri="{BB962C8B-B14F-4D97-AF65-F5344CB8AC3E}">
        <p14:creationId xmlns:p14="http://schemas.microsoft.com/office/powerpoint/2010/main" val="235253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A732-22E0-41BE-A232-0DBBEDA4B430}"/>
              </a:ext>
            </a:extLst>
          </p:cNvPr>
          <p:cNvSpPr>
            <a:spLocks noGrp="1"/>
          </p:cNvSpPr>
          <p:nvPr>
            <p:ph type="title"/>
          </p:nvPr>
        </p:nvSpPr>
        <p:spPr/>
        <p:txBody>
          <a:bodyPr/>
          <a:lstStyle/>
          <a:p>
            <a:r>
              <a:rPr lang="en-US" dirty="0"/>
              <a:t>Quick Note on Genetic Imputation</a:t>
            </a:r>
          </a:p>
        </p:txBody>
      </p:sp>
      <p:sp>
        <p:nvSpPr>
          <p:cNvPr id="3" name="Content Placeholder 2">
            <a:extLst>
              <a:ext uri="{FF2B5EF4-FFF2-40B4-BE49-F238E27FC236}">
                <a16:creationId xmlns:a16="http://schemas.microsoft.com/office/drawing/2014/main" id="{E86E0C8C-328D-4AA2-ABAF-8BB6C7A6B260}"/>
              </a:ext>
            </a:extLst>
          </p:cNvPr>
          <p:cNvSpPr>
            <a:spLocks noGrp="1"/>
          </p:cNvSpPr>
          <p:nvPr>
            <p:ph idx="1"/>
          </p:nvPr>
        </p:nvSpPr>
        <p:spPr>
          <a:xfrm>
            <a:off x="838200" y="1825625"/>
            <a:ext cx="4838700" cy="4756150"/>
          </a:xfrm>
        </p:spPr>
        <p:txBody>
          <a:bodyPr>
            <a:normAutofit fontScale="92500" lnSpcReduction="10000"/>
          </a:bodyPr>
          <a:lstStyle/>
          <a:p>
            <a:r>
              <a:rPr lang="en-US" dirty="0"/>
              <a:t>Many people use impute genome-wide genetic data from array chips</a:t>
            </a:r>
          </a:p>
          <a:p>
            <a:pPr lvl="1"/>
            <a:r>
              <a:rPr lang="en-US" dirty="0"/>
              <a:t>i.e. imputing variables we don’t have a single data point collected on</a:t>
            </a:r>
          </a:p>
          <a:p>
            <a:r>
              <a:rPr lang="en-US" dirty="0" err="1"/>
              <a:t>Imput</a:t>
            </a:r>
            <a:r>
              <a:rPr lang="en-US" dirty="0"/>
              <a:t> genome-wide set of SNP markers based on reference LD</a:t>
            </a:r>
          </a:p>
          <a:p>
            <a:r>
              <a:rPr lang="en-US" dirty="0"/>
              <a:t>Imputation is only as good as your reference</a:t>
            </a:r>
          </a:p>
          <a:p>
            <a:pPr lvl="1"/>
            <a:r>
              <a:rPr lang="en-US" dirty="0"/>
              <a:t>Select reference that most aligns with the population you are imputing</a:t>
            </a:r>
          </a:p>
          <a:p>
            <a:endParaRPr lang="en-US" dirty="0"/>
          </a:p>
        </p:txBody>
      </p:sp>
      <p:pic>
        <p:nvPicPr>
          <p:cNvPr id="6146" name="Picture 2" descr="https://www.bioinformatics.com.cn/static/img/onlineplots_img/094_basic_LDheatmap_plot.png">
            <a:extLst>
              <a:ext uri="{FF2B5EF4-FFF2-40B4-BE49-F238E27FC236}">
                <a16:creationId xmlns:a16="http://schemas.microsoft.com/office/drawing/2014/main" id="{81F82249-DFB5-47DE-B735-A1197913B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49" y="1885949"/>
            <a:ext cx="43338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9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4C0188-2A15-42E0-892A-F00860B3E5CE}"/>
              </a:ext>
            </a:extLst>
          </p:cNvPr>
          <p:cNvSpPr>
            <a:spLocks noGrp="1"/>
          </p:cNvSpPr>
          <p:nvPr>
            <p:ph type="title"/>
          </p:nvPr>
        </p:nvSpPr>
        <p:spPr/>
        <p:txBody>
          <a:bodyPr/>
          <a:lstStyle/>
          <a:p>
            <a:r>
              <a:rPr lang="en-US" dirty="0"/>
              <a:t>Real World Example: </a:t>
            </a:r>
            <a:br>
              <a:rPr lang="en-US" dirty="0"/>
            </a:br>
            <a:r>
              <a:rPr lang="en-US" dirty="0"/>
              <a:t>NIDDK AI Challenge</a:t>
            </a:r>
          </a:p>
        </p:txBody>
      </p:sp>
      <p:sp>
        <p:nvSpPr>
          <p:cNvPr id="5" name="Text Placeholder 4">
            <a:extLst>
              <a:ext uri="{FF2B5EF4-FFF2-40B4-BE49-F238E27FC236}">
                <a16:creationId xmlns:a16="http://schemas.microsoft.com/office/drawing/2014/main" id="{BE8CDA02-6AA6-4A0A-9A52-10084A2126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617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9BB8-10E7-4513-8C1F-69D10554F4ED}"/>
              </a:ext>
            </a:extLst>
          </p:cNvPr>
          <p:cNvSpPr>
            <a:spLocks noGrp="1"/>
          </p:cNvSpPr>
          <p:nvPr>
            <p:ph type="title"/>
          </p:nvPr>
        </p:nvSpPr>
        <p:spPr/>
        <p:txBody>
          <a:bodyPr/>
          <a:lstStyle/>
          <a:p>
            <a:r>
              <a:rPr lang="en-US" dirty="0"/>
              <a:t>Exploration Basics – Where does it fit in the process?</a:t>
            </a:r>
          </a:p>
        </p:txBody>
      </p:sp>
      <p:sp>
        <p:nvSpPr>
          <p:cNvPr id="3" name="Content Placeholder 2">
            <a:extLst>
              <a:ext uri="{FF2B5EF4-FFF2-40B4-BE49-F238E27FC236}">
                <a16:creationId xmlns:a16="http://schemas.microsoft.com/office/drawing/2014/main" id="{C60372F0-9967-44B3-996C-7F5EAF1DABDC}"/>
              </a:ext>
            </a:extLst>
          </p:cNvPr>
          <p:cNvSpPr>
            <a:spLocks noGrp="1"/>
          </p:cNvSpPr>
          <p:nvPr>
            <p:ph idx="1"/>
          </p:nvPr>
        </p:nvSpPr>
        <p:spPr/>
        <p:txBody>
          <a:bodyPr/>
          <a:lstStyle/>
          <a:p>
            <a:pPr marL="203200" indent="0">
              <a:spcBef>
                <a:spcPts val="640"/>
              </a:spcBef>
              <a:buNone/>
            </a:pPr>
            <a:r>
              <a:rPr lang="en-US" dirty="0"/>
              <a:t>Why do we do data exploration?</a:t>
            </a:r>
          </a:p>
          <a:p>
            <a:pPr marL="660400" indent="-457200">
              <a:spcBef>
                <a:spcPts val="640"/>
              </a:spcBef>
            </a:pPr>
            <a:r>
              <a:rPr lang="en-US" dirty="0"/>
              <a:t>Understanding data</a:t>
            </a:r>
          </a:p>
          <a:p>
            <a:pPr marL="660400" lvl="0" indent="-457200">
              <a:spcBef>
                <a:spcPts val="640"/>
              </a:spcBef>
            </a:pPr>
            <a:r>
              <a:rPr lang="en-US" dirty="0"/>
              <a:t>Data preparation</a:t>
            </a:r>
          </a:p>
          <a:p>
            <a:endParaRPr lang="en-US" dirty="0"/>
          </a:p>
        </p:txBody>
      </p:sp>
      <p:graphicFrame>
        <p:nvGraphicFramePr>
          <p:cNvPr id="5" name="Diagram 4">
            <a:extLst>
              <a:ext uri="{FF2B5EF4-FFF2-40B4-BE49-F238E27FC236}">
                <a16:creationId xmlns:a16="http://schemas.microsoft.com/office/drawing/2014/main" id="{C5CCA133-670A-49BF-AE3B-A3B370A835ED}"/>
              </a:ext>
            </a:extLst>
          </p:cNvPr>
          <p:cNvGraphicFramePr/>
          <p:nvPr>
            <p:extLst>
              <p:ext uri="{D42A27DB-BD31-4B8C-83A1-F6EECF244321}">
                <p14:modId xmlns:p14="http://schemas.microsoft.com/office/powerpoint/2010/main" val="171016295"/>
              </p:ext>
            </p:extLst>
          </p:nvPr>
        </p:nvGraphicFramePr>
        <p:xfrm>
          <a:off x="723900" y="3286126"/>
          <a:ext cx="10725150" cy="3571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55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0E7E7-745B-48A4-90C1-F937D47E7372}"/>
              </a:ext>
            </a:extLst>
          </p:cNvPr>
          <p:cNvSpPr>
            <a:spLocks noGrp="1"/>
          </p:cNvSpPr>
          <p:nvPr>
            <p:ph type="title"/>
          </p:nvPr>
        </p:nvSpPr>
        <p:spPr/>
        <p:txBody>
          <a:bodyPr/>
          <a:lstStyle/>
          <a:p>
            <a:r>
              <a:rPr lang="en-US" dirty="0"/>
              <a:t>         NIDDK AI Challenge</a:t>
            </a:r>
          </a:p>
        </p:txBody>
      </p:sp>
      <p:sp>
        <p:nvSpPr>
          <p:cNvPr id="5" name="Content Placeholder 4">
            <a:extLst>
              <a:ext uri="{FF2B5EF4-FFF2-40B4-BE49-F238E27FC236}">
                <a16:creationId xmlns:a16="http://schemas.microsoft.com/office/drawing/2014/main" id="{D2F6C50C-C584-4328-8555-6781B161836A}"/>
              </a:ext>
            </a:extLst>
          </p:cNvPr>
          <p:cNvSpPr>
            <a:spLocks noGrp="1"/>
          </p:cNvSpPr>
          <p:nvPr>
            <p:ph idx="1"/>
          </p:nvPr>
        </p:nvSpPr>
        <p:spPr>
          <a:xfrm>
            <a:off x="866775" y="1939926"/>
            <a:ext cx="4581525" cy="4394199"/>
          </a:xfrm>
        </p:spPr>
        <p:txBody>
          <a:bodyPr>
            <a:normAutofit fontScale="92500" lnSpcReduction="20000"/>
          </a:bodyPr>
          <a:lstStyle/>
          <a:p>
            <a:r>
              <a:rPr lang="en-US" dirty="0"/>
              <a:t>TEDDY study followed children at-risk for T1D (FDR or high risk HLA allele) to understand the environmental factors that contribute to the disease</a:t>
            </a:r>
          </a:p>
          <a:p>
            <a:r>
              <a:rPr lang="en-US" dirty="0"/>
              <a:t>Across multiple sites in USA and Europe</a:t>
            </a:r>
          </a:p>
          <a:p>
            <a:r>
              <a:rPr lang="en-US" dirty="0"/>
              <a:t>Assays performed at different sites (example: CO got grant to assay </a:t>
            </a:r>
            <a:r>
              <a:rPr lang="en-US" dirty="0" err="1"/>
              <a:t>DNAm</a:t>
            </a:r>
            <a:r>
              <a:rPr lang="en-US" dirty="0"/>
              <a:t>,  FL RNA-seq data…)</a:t>
            </a:r>
          </a:p>
          <a:p>
            <a:r>
              <a:rPr lang="en-US" dirty="0"/>
              <a:t>Winners got free access to the AI ready data! </a:t>
            </a:r>
          </a:p>
        </p:txBody>
      </p:sp>
      <p:pic>
        <p:nvPicPr>
          <p:cNvPr id="6" name="Picture 5">
            <a:extLst>
              <a:ext uri="{FF2B5EF4-FFF2-40B4-BE49-F238E27FC236}">
                <a16:creationId xmlns:a16="http://schemas.microsoft.com/office/drawing/2014/main" id="{0D5A83C1-43E3-49DB-8BEB-0AFD679617B2}"/>
              </a:ext>
            </a:extLst>
          </p:cNvPr>
          <p:cNvPicPr>
            <a:picLocks noChangeAspect="1"/>
          </p:cNvPicPr>
          <p:nvPr/>
        </p:nvPicPr>
        <p:blipFill>
          <a:blip r:embed="rId2"/>
          <a:stretch>
            <a:fillRect/>
          </a:stretch>
        </p:blipFill>
        <p:spPr>
          <a:xfrm>
            <a:off x="5509798" y="1495425"/>
            <a:ext cx="6239775" cy="4805736"/>
          </a:xfrm>
          <a:prstGeom prst="rect">
            <a:avLst/>
          </a:prstGeom>
        </p:spPr>
      </p:pic>
      <p:sp>
        <p:nvSpPr>
          <p:cNvPr id="7" name="Rectangle 6">
            <a:extLst>
              <a:ext uri="{FF2B5EF4-FFF2-40B4-BE49-F238E27FC236}">
                <a16:creationId xmlns:a16="http://schemas.microsoft.com/office/drawing/2014/main" id="{65552139-A60D-43AA-A032-CF9C408754D7}"/>
              </a:ext>
            </a:extLst>
          </p:cNvPr>
          <p:cNvSpPr/>
          <p:nvPr/>
        </p:nvSpPr>
        <p:spPr>
          <a:xfrm>
            <a:off x="7000876" y="648385"/>
            <a:ext cx="4772024" cy="923330"/>
          </a:xfrm>
          <a:prstGeom prst="rect">
            <a:avLst/>
          </a:prstGeom>
        </p:spPr>
        <p:txBody>
          <a:bodyPr wrap="square">
            <a:spAutoFit/>
          </a:bodyPr>
          <a:lstStyle/>
          <a:p>
            <a:r>
              <a:rPr lang="en-US" dirty="0">
                <a:hlinkClick r:id="rId3"/>
              </a:rPr>
              <a:t>https://repository.niddk.nih.gov/data_challenges/data_centric_challenge/</a:t>
            </a:r>
            <a:endParaRPr lang="en-US" dirty="0"/>
          </a:p>
          <a:p>
            <a:endParaRPr lang="en-US" dirty="0"/>
          </a:p>
        </p:txBody>
      </p:sp>
      <p:pic>
        <p:nvPicPr>
          <p:cNvPr id="7170" name="Picture 2" descr="TEDDY Study » Diabetes Institute » College of Medicine » University of  Florida">
            <a:extLst>
              <a:ext uri="{FF2B5EF4-FFF2-40B4-BE49-F238E27FC236}">
                <a16:creationId xmlns:a16="http://schemas.microsoft.com/office/drawing/2014/main" id="{C1D4272C-48EA-4C5E-BDBB-2F270EA5A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39" y="285749"/>
            <a:ext cx="1966761" cy="154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546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3D2F-B838-4D5B-877C-CFD785377E86}"/>
              </a:ext>
            </a:extLst>
          </p:cNvPr>
          <p:cNvSpPr>
            <a:spLocks noGrp="1"/>
          </p:cNvSpPr>
          <p:nvPr>
            <p:ph type="title"/>
          </p:nvPr>
        </p:nvSpPr>
        <p:spPr/>
        <p:txBody>
          <a:bodyPr/>
          <a:lstStyle/>
          <a:p>
            <a:r>
              <a:rPr lang="en-US" dirty="0"/>
              <a:t>Team Members</a:t>
            </a:r>
          </a:p>
        </p:txBody>
      </p:sp>
      <p:pic>
        <p:nvPicPr>
          <p:cNvPr id="5" name="Content Placeholder 4">
            <a:extLst>
              <a:ext uri="{FF2B5EF4-FFF2-40B4-BE49-F238E27FC236}">
                <a16:creationId xmlns:a16="http://schemas.microsoft.com/office/drawing/2014/main" id="{BDBB15EA-4524-4B4C-9CF5-187D5F9C95F4}"/>
              </a:ext>
            </a:extLst>
          </p:cNvPr>
          <p:cNvPicPr>
            <a:picLocks noGrp="1" noChangeAspect="1"/>
          </p:cNvPicPr>
          <p:nvPr>
            <p:ph idx="1"/>
          </p:nvPr>
        </p:nvPicPr>
        <p:blipFill>
          <a:blip r:embed="rId2"/>
          <a:stretch>
            <a:fillRect/>
          </a:stretch>
        </p:blipFill>
        <p:spPr>
          <a:xfrm>
            <a:off x="846930" y="1876424"/>
            <a:ext cx="1828800" cy="1828800"/>
          </a:xfrm>
          <a:prstGeom prst="rect">
            <a:avLst/>
          </a:prstGeom>
        </p:spPr>
      </p:pic>
      <p:sp>
        <p:nvSpPr>
          <p:cNvPr id="6" name="TextBox 5">
            <a:extLst>
              <a:ext uri="{FF2B5EF4-FFF2-40B4-BE49-F238E27FC236}">
                <a16:creationId xmlns:a16="http://schemas.microsoft.com/office/drawing/2014/main" id="{4F0905AC-1B62-4687-8B69-E494057E4BEA}"/>
              </a:ext>
            </a:extLst>
          </p:cNvPr>
          <p:cNvSpPr txBox="1"/>
          <p:nvPr/>
        </p:nvSpPr>
        <p:spPr>
          <a:xfrm>
            <a:off x="979225" y="3714750"/>
            <a:ext cx="1564211" cy="369332"/>
          </a:xfrm>
          <a:prstGeom prst="rect">
            <a:avLst/>
          </a:prstGeom>
          <a:noFill/>
        </p:spPr>
        <p:txBody>
          <a:bodyPr wrap="none" rtlCol="0">
            <a:spAutoFit/>
          </a:bodyPr>
          <a:lstStyle/>
          <a:p>
            <a:r>
              <a:rPr lang="en-US" dirty="0"/>
              <a:t>Milton </a:t>
            </a:r>
            <a:r>
              <a:rPr lang="en-US" dirty="0" err="1"/>
              <a:t>Pividori</a:t>
            </a:r>
            <a:endParaRPr lang="en-US" dirty="0"/>
          </a:p>
        </p:txBody>
      </p:sp>
      <p:pic>
        <p:nvPicPr>
          <p:cNvPr id="8196" name="Picture 4" descr="member portrait">
            <a:extLst>
              <a:ext uri="{FF2B5EF4-FFF2-40B4-BE49-F238E27FC236}">
                <a16:creationId xmlns:a16="http://schemas.microsoft.com/office/drawing/2014/main" id="{4E5E3D79-56A4-45CE-9879-2C3E7EFF4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088" y="1895475"/>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53953A-D269-4628-A24B-1092EFA9A5EF}"/>
              </a:ext>
            </a:extLst>
          </p:cNvPr>
          <p:cNvSpPr txBox="1"/>
          <p:nvPr/>
        </p:nvSpPr>
        <p:spPr>
          <a:xfrm>
            <a:off x="3905250" y="3714750"/>
            <a:ext cx="2252476" cy="369332"/>
          </a:xfrm>
          <a:prstGeom prst="rect">
            <a:avLst/>
          </a:prstGeom>
          <a:noFill/>
        </p:spPr>
        <p:txBody>
          <a:bodyPr wrap="none" rtlCol="0">
            <a:spAutoFit/>
          </a:bodyPr>
          <a:lstStyle/>
          <a:p>
            <a:r>
              <a:rPr lang="en-US" dirty="0"/>
              <a:t>Marc </a:t>
            </a:r>
            <a:r>
              <a:rPr lang="en-US" dirty="0" err="1"/>
              <a:t>Subirana</a:t>
            </a:r>
            <a:r>
              <a:rPr lang="en-US" dirty="0"/>
              <a:t> </a:t>
            </a:r>
            <a:r>
              <a:rPr lang="en-US" dirty="0" err="1"/>
              <a:t>Granés</a:t>
            </a:r>
            <a:endParaRPr lang="en-US" dirty="0"/>
          </a:p>
        </p:txBody>
      </p:sp>
      <p:pic>
        <p:nvPicPr>
          <p:cNvPr id="8198" name="Picture 6" descr="FacultyPhoto">
            <a:extLst>
              <a:ext uri="{FF2B5EF4-FFF2-40B4-BE49-F238E27FC236}">
                <a16:creationId xmlns:a16="http://schemas.microsoft.com/office/drawing/2014/main" id="{7EAEF033-3929-4E66-90FF-D64DFF73EF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72" b="39167"/>
          <a:stretch/>
        </p:blipFill>
        <p:spPr bwMode="auto">
          <a:xfrm>
            <a:off x="7353299" y="1885949"/>
            <a:ext cx="2125482" cy="1828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7F4AC60-08EB-4189-BA0D-715B5AA7FEE2}"/>
              </a:ext>
            </a:extLst>
          </p:cNvPr>
          <p:cNvSpPr txBox="1"/>
          <p:nvPr/>
        </p:nvSpPr>
        <p:spPr>
          <a:xfrm>
            <a:off x="7613015" y="3754755"/>
            <a:ext cx="1542410" cy="369332"/>
          </a:xfrm>
          <a:prstGeom prst="rect">
            <a:avLst/>
          </a:prstGeom>
          <a:noFill/>
        </p:spPr>
        <p:txBody>
          <a:bodyPr wrap="none" rtlCol="0">
            <a:spAutoFit/>
          </a:bodyPr>
          <a:lstStyle/>
          <a:p>
            <a:r>
              <a:rPr lang="en-US" dirty="0"/>
              <a:t>Randi Johnson</a:t>
            </a:r>
          </a:p>
        </p:txBody>
      </p:sp>
      <p:pic>
        <p:nvPicPr>
          <p:cNvPr id="8200" name="Picture 8" descr="SarahSlack_resize">
            <a:extLst>
              <a:ext uri="{FF2B5EF4-FFF2-40B4-BE49-F238E27FC236}">
                <a16:creationId xmlns:a16="http://schemas.microsoft.com/office/drawing/2014/main" id="{C83A7EFE-13CF-4D82-B7EB-2CF5668372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715" t="14000" r="11714"/>
          <a:stretch/>
        </p:blipFill>
        <p:spPr bwMode="auto">
          <a:xfrm>
            <a:off x="2162176" y="4193382"/>
            <a:ext cx="1828800" cy="19659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4A736AE-4DBF-427D-BD9B-94F48BF46EFA}"/>
              </a:ext>
            </a:extLst>
          </p:cNvPr>
          <p:cNvSpPr txBox="1"/>
          <p:nvPr/>
        </p:nvSpPr>
        <p:spPr>
          <a:xfrm>
            <a:off x="2460029" y="6183630"/>
            <a:ext cx="1233094" cy="369332"/>
          </a:xfrm>
          <a:prstGeom prst="rect">
            <a:avLst/>
          </a:prstGeom>
          <a:noFill/>
        </p:spPr>
        <p:txBody>
          <a:bodyPr wrap="none" rtlCol="0">
            <a:spAutoFit/>
          </a:bodyPr>
          <a:lstStyle/>
          <a:p>
            <a:r>
              <a:rPr lang="en-US" dirty="0"/>
              <a:t>Sarah Slack</a:t>
            </a:r>
          </a:p>
        </p:txBody>
      </p:sp>
      <p:pic>
        <p:nvPicPr>
          <p:cNvPr id="8202" name="Picture 10" descr="20+ &quot;Hohsfield&quot; profiles | LinkedIn">
            <a:extLst>
              <a:ext uri="{FF2B5EF4-FFF2-40B4-BE49-F238E27FC236}">
                <a16:creationId xmlns:a16="http://schemas.microsoft.com/office/drawing/2014/main" id="{D53FAC3F-FAA6-44F3-8F24-2BAB6249F3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420052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9008540-B2AE-4C7F-B649-CDBC5762EAA8}"/>
              </a:ext>
            </a:extLst>
          </p:cNvPr>
          <p:cNvSpPr txBox="1"/>
          <p:nvPr/>
        </p:nvSpPr>
        <p:spPr>
          <a:xfrm>
            <a:off x="6077806" y="6097905"/>
            <a:ext cx="1484189" cy="369332"/>
          </a:xfrm>
          <a:prstGeom prst="rect">
            <a:avLst/>
          </a:prstGeom>
          <a:noFill/>
        </p:spPr>
        <p:txBody>
          <a:bodyPr wrap="square" rtlCol="0">
            <a:spAutoFit/>
          </a:bodyPr>
          <a:lstStyle/>
          <a:p>
            <a:r>
              <a:rPr lang="en-US" dirty="0"/>
              <a:t>Kirk Hohsfield</a:t>
            </a:r>
          </a:p>
        </p:txBody>
      </p:sp>
      <p:pic>
        <p:nvPicPr>
          <p:cNvPr id="9" name="Picture 8">
            <a:extLst>
              <a:ext uri="{FF2B5EF4-FFF2-40B4-BE49-F238E27FC236}">
                <a16:creationId xmlns:a16="http://schemas.microsoft.com/office/drawing/2014/main" id="{4F6045E5-7F9C-4ED1-B244-4C21375A4B8A}"/>
              </a:ext>
            </a:extLst>
          </p:cNvPr>
          <p:cNvPicPr>
            <a:picLocks noChangeAspect="1"/>
          </p:cNvPicPr>
          <p:nvPr/>
        </p:nvPicPr>
        <p:blipFill rotWithShape="1">
          <a:blip r:embed="rId7">
            <a:extLst>
              <a:ext uri="{28A0092B-C50C-407E-A947-70E740481C1C}">
                <a14:useLocalDpi xmlns:a14="http://schemas.microsoft.com/office/drawing/2010/main" val="0"/>
              </a:ext>
            </a:extLst>
          </a:blip>
          <a:srcRect t="3195" b="15694"/>
          <a:stretch/>
        </p:blipFill>
        <p:spPr>
          <a:xfrm>
            <a:off x="9397409" y="4228963"/>
            <a:ext cx="1550585" cy="1828800"/>
          </a:xfrm>
          <a:prstGeom prst="rect">
            <a:avLst/>
          </a:prstGeom>
        </p:spPr>
      </p:pic>
      <p:sp>
        <p:nvSpPr>
          <p:cNvPr id="17" name="TextBox 16">
            <a:extLst>
              <a:ext uri="{FF2B5EF4-FFF2-40B4-BE49-F238E27FC236}">
                <a16:creationId xmlns:a16="http://schemas.microsoft.com/office/drawing/2014/main" id="{A8E0BF6A-EF0F-4E26-B32C-968F859486CB}"/>
              </a:ext>
            </a:extLst>
          </p:cNvPr>
          <p:cNvSpPr txBox="1"/>
          <p:nvPr/>
        </p:nvSpPr>
        <p:spPr>
          <a:xfrm>
            <a:off x="9015842" y="6059805"/>
            <a:ext cx="2313719" cy="369332"/>
          </a:xfrm>
          <a:prstGeom prst="rect">
            <a:avLst/>
          </a:prstGeom>
          <a:noFill/>
        </p:spPr>
        <p:txBody>
          <a:bodyPr wrap="square" rtlCol="0">
            <a:spAutoFit/>
          </a:bodyPr>
          <a:lstStyle/>
          <a:p>
            <a:r>
              <a:rPr lang="en-US" dirty="0"/>
              <a:t>Lauren Vanderlinden</a:t>
            </a:r>
          </a:p>
        </p:txBody>
      </p:sp>
    </p:spTree>
    <p:extLst>
      <p:ext uri="{BB962C8B-B14F-4D97-AF65-F5344CB8AC3E}">
        <p14:creationId xmlns:p14="http://schemas.microsoft.com/office/powerpoint/2010/main" val="282025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68F8-4005-44BA-A8F9-22F6AE92BEB7}"/>
              </a:ext>
            </a:extLst>
          </p:cNvPr>
          <p:cNvSpPr>
            <a:spLocks noGrp="1"/>
          </p:cNvSpPr>
          <p:nvPr>
            <p:ph type="title"/>
          </p:nvPr>
        </p:nvSpPr>
        <p:spPr/>
        <p:txBody>
          <a:bodyPr/>
          <a:lstStyle/>
          <a:p>
            <a:r>
              <a:rPr lang="en-US" dirty="0"/>
              <a:t>Reading in Data</a:t>
            </a:r>
          </a:p>
        </p:txBody>
      </p:sp>
      <p:sp>
        <p:nvSpPr>
          <p:cNvPr id="3" name="Content Placeholder 2">
            <a:extLst>
              <a:ext uri="{FF2B5EF4-FFF2-40B4-BE49-F238E27FC236}">
                <a16:creationId xmlns:a16="http://schemas.microsoft.com/office/drawing/2014/main" id="{C3A3E3D9-0540-4D2A-AFD4-26EC4EF485A5}"/>
              </a:ext>
            </a:extLst>
          </p:cNvPr>
          <p:cNvSpPr>
            <a:spLocks noGrp="1"/>
          </p:cNvSpPr>
          <p:nvPr>
            <p:ph idx="1"/>
          </p:nvPr>
        </p:nvSpPr>
        <p:spPr>
          <a:xfrm>
            <a:off x="838200" y="1825625"/>
            <a:ext cx="2590799" cy="4351338"/>
          </a:xfrm>
        </p:spPr>
        <p:txBody>
          <a:bodyPr>
            <a:normAutofit lnSpcReduction="10000"/>
          </a:bodyPr>
          <a:lstStyle/>
          <a:p>
            <a:r>
              <a:rPr lang="en-US" dirty="0"/>
              <a:t>48 datasets is a LOT</a:t>
            </a:r>
          </a:p>
          <a:p>
            <a:r>
              <a:rPr lang="en-US" dirty="0"/>
              <a:t>Noticed capitalization was just a mess between datasets </a:t>
            </a:r>
          </a:p>
          <a:p>
            <a:r>
              <a:rPr lang="en-US" dirty="0"/>
              <a:t>Sometimes “</a:t>
            </a:r>
            <a:r>
              <a:rPr lang="en-US" dirty="0" err="1"/>
              <a:t>MaskID</a:t>
            </a:r>
            <a:r>
              <a:rPr lang="en-US" dirty="0"/>
              <a:t>”, “</a:t>
            </a:r>
            <a:r>
              <a:rPr lang="en-US" dirty="0" err="1"/>
              <a:t>maskid</a:t>
            </a:r>
            <a:r>
              <a:rPr lang="en-US" dirty="0"/>
              <a:t>”, “MASKID”</a:t>
            </a:r>
          </a:p>
        </p:txBody>
      </p:sp>
      <p:pic>
        <p:nvPicPr>
          <p:cNvPr id="4" name="Picture 3">
            <a:extLst>
              <a:ext uri="{FF2B5EF4-FFF2-40B4-BE49-F238E27FC236}">
                <a16:creationId xmlns:a16="http://schemas.microsoft.com/office/drawing/2014/main" id="{56332B82-62FD-4E53-91BF-7840EF8BB40D}"/>
              </a:ext>
            </a:extLst>
          </p:cNvPr>
          <p:cNvPicPr>
            <a:picLocks noChangeAspect="1"/>
          </p:cNvPicPr>
          <p:nvPr/>
        </p:nvPicPr>
        <p:blipFill>
          <a:blip r:embed="rId2"/>
          <a:stretch>
            <a:fillRect/>
          </a:stretch>
        </p:blipFill>
        <p:spPr>
          <a:xfrm>
            <a:off x="3995206" y="2052420"/>
            <a:ext cx="7389909" cy="3024406"/>
          </a:xfrm>
          <a:prstGeom prst="rect">
            <a:avLst/>
          </a:prstGeom>
          <a:ln>
            <a:solidFill>
              <a:schemeClr val="tx1"/>
            </a:solidFill>
          </a:ln>
        </p:spPr>
      </p:pic>
    </p:spTree>
    <p:extLst>
      <p:ext uri="{BB962C8B-B14F-4D97-AF65-F5344CB8AC3E}">
        <p14:creationId xmlns:p14="http://schemas.microsoft.com/office/powerpoint/2010/main" val="267808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FD37-6D7B-4657-8FC0-5B2B2C8C2035}"/>
              </a:ext>
            </a:extLst>
          </p:cNvPr>
          <p:cNvSpPr>
            <a:spLocks noGrp="1"/>
          </p:cNvSpPr>
          <p:nvPr>
            <p:ph type="title"/>
          </p:nvPr>
        </p:nvSpPr>
        <p:spPr/>
        <p:txBody>
          <a:bodyPr/>
          <a:lstStyle/>
          <a:p>
            <a:r>
              <a:rPr lang="en-US" dirty="0"/>
              <a:t>Check if longitudinal data</a:t>
            </a:r>
          </a:p>
        </p:txBody>
      </p:sp>
      <p:sp>
        <p:nvSpPr>
          <p:cNvPr id="3" name="Content Placeholder 2">
            <a:extLst>
              <a:ext uri="{FF2B5EF4-FFF2-40B4-BE49-F238E27FC236}">
                <a16:creationId xmlns:a16="http://schemas.microsoft.com/office/drawing/2014/main" id="{C9ECA115-1C32-4830-BE92-413C915BB23C}"/>
              </a:ext>
            </a:extLst>
          </p:cNvPr>
          <p:cNvSpPr>
            <a:spLocks noGrp="1"/>
          </p:cNvSpPr>
          <p:nvPr>
            <p:ph idx="1"/>
          </p:nvPr>
        </p:nvSpPr>
        <p:spPr>
          <a:xfrm>
            <a:off x="838200" y="1825625"/>
            <a:ext cx="2838450" cy="4351338"/>
          </a:xfrm>
        </p:spPr>
        <p:txBody>
          <a:bodyPr>
            <a:normAutofit fontScale="92500"/>
          </a:bodyPr>
          <a:lstStyle/>
          <a:p>
            <a:r>
              <a:rPr lang="en-US" dirty="0"/>
              <a:t>We know some datasets collected longitudinal data, some didn’t </a:t>
            </a:r>
          </a:p>
          <a:p>
            <a:r>
              <a:rPr lang="en-US" dirty="0"/>
              <a:t>Really need to know what variable to merge on the cross-sectional datasets did NOT include time variable</a:t>
            </a:r>
          </a:p>
        </p:txBody>
      </p:sp>
      <p:pic>
        <p:nvPicPr>
          <p:cNvPr id="4" name="Picture 3">
            <a:extLst>
              <a:ext uri="{FF2B5EF4-FFF2-40B4-BE49-F238E27FC236}">
                <a16:creationId xmlns:a16="http://schemas.microsoft.com/office/drawing/2014/main" id="{61A4386C-298E-4369-8004-181AD23911B8}"/>
              </a:ext>
            </a:extLst>
          </p:cNvPr>
          <p:cNvPicPr>
            <a:picLocks noChangeAspect="1"/>
          </p:cNvPicPr>
          <p:nvPr/>
        </p:nvPicPr>
        <p:blipFill>
          <a:blip r:embed="rId2"/>
          <a:stretch>
            <a:fillRect/>
          </a:stretch>
        </p:blipFill>
        <p:spPr>
          <a:xfrm>
            <a:off x="4190560" y="1866768"/>
            <a:ext cx="7229532" cy="2162307"/>
          </a:xfrm>
          <a:prstGeom prst="rect">
            <a:avLst/>
          </a:prstGeom>
          <a:ln>
            <a:solidFill>
              <a:schemeClr val="tx1"/>
            </a:solidFill>
          </a:ln>
        </p:spPr>
      </p:pic>
      <p:sp>
        <p:nvSpPr>
          <p:cNvPr id="5" name="Content Placeholder 2">
            <a:extLst>
              <a:ext uri="{FF2B5EF4-FFF2-40B4-BE49-F238E27FC236}">
                <a16:creationId xmlns:a16="http://schemas.microsoft.com/office/drawing/2014/main" id="{065804AA-9890-469D-88EB-2C05D43BF466}"/>
              </a:ext>
            </a:extLst>
          </p:cNvPr>
          <p:cNvSpPr txBox="1">
            <a:spLocks/>
          </p:cNvSpPr>
          <p:nvPr/>
        </p:nvSpPr>
        <p:spPr>
          <a:xfrm>
            <a:off x="4371974" y="4438649"/>
            <a:ext cx="6657975" cy="2005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some cross-sectional datasets included “at-birth survey”, “9 month survey”</a:t>
            </a:r>
          </a:p>
        </p:txBody>
      </p:sp>
    </p:spTree>
    <p:extLst>
      <p:ext uri="{BB962C8B-B14F-4D97-AF65-F5344CB8AC3E}">
        <p14:creationId xmlns:p14="http://schemas.microsoft.com/office/powerpoint/2010/main" val="2512750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3CD7-AFA8-4E86-A68D-EF62EA33F4D8}"/>
              </a:ext>
            </a:extLst>
          </p:cNvPr>
          <p:cNvSpPr>
            <a:spLocks noGrp="1"/>
          </p:cNvSpPr>
          <p:nvPr>
            <p:ph type="title"/>
          </p:nvPr>
        </p:nvSpPr>
        <p:spPr/>
        <p:txBody>
          <a:bodyPr/>
          <a:lstStyle/>
          <a:p>
            <a:r>
              <a:rPr lang="en-US" dirty="0"/>
              <a:t>What type of identifier is included?</a:t>
            </a:r>
          </a:p>
        </p:txBody>
      </p:sp>
      <p:sp>
        <p:nvSpPr>
          <p:cNvPr id="3" name="Content Placeholder 2">
            <a:extLst>
              <a:ext uri="{FF2B5EF4-FFF2-40B4-BE49-F238E27FC236}">
                <a16:creationId xmlns:a16="http://schemas.microsoft.com/office/drawing/2014/main" id="{5824434B-323D-4BA8-8BBD-A171F2166BF3}"/>
              </a:ext>
            </a:extLst>
          </p:cNvPr>
          <p:cNvSpPr>
            <a:spLocks noGrp="1"/>
          </p:cNvSpPr>
          <p:nvPr>
            <p:ph idx="1"/>
          </p:nvPr>
        </p:nvSpPr>
        <p:spPr>
          <a:xfrm>
            <a:off x="838200" y="1825625"/>
            <a:ext cx="4714875" cy="4351338"/>
          </a:xfrm>
        </p:spPr>
        <p:txBody>
          <a:bodyPr>
            <a:normAutofit lnSpcReduction="10000"/>
          </a:bodyPr>
          <a:lstStyle/>
          <a:p>
            <a:r>
              <a:rPr lang="en-US" dirty="0" err="1"/>
              <a:t>Maskid</a:t>
            </a:r>
            <a:r>
              <a:rPr lang="en-US" dirty="0"/>
              <a:t> was suppose to be the individual id in all datasets</a:t>
            </a:r>
          </a:p>
          <a:p>
            <a:r>
              <a:rPr lang="en-US" dirty="0"/>
              <a:t>However, in longitudinal datasets there may be different sample id variable names (it was messy…)</a:t>
            </a:r>
          </a:p>
          <a:p>
            <a:r>
              <a:rPr lang="en-US" dirty="0"/>
              <a:t>This one required lots of “institutional knowledge” of individuals working with TEDDY data before</a:t>
            </a:r>
          </a:p>
        </p:txBody>
      </p:sp>
      <p:pic>
        <p:nvPicPr>
          <p:cNvPr id="4" name="Picture 3">
            <a:extLst>
              <a:ext uri="{FF2B5EF4-FFF2-40B4-BE49-F238E27FC236}">
                <a16:creationId xmlns:a16="http://schemas.microsoft.com/office/drawing/2014/main" id="{4F690AE2-A466-4F48-A135-68B3CC1219AE}"/>
              </a:ext>
            </a:extLst>
          </p:cNvPr>
          <p:cNvPicPr>
            <a:picLocks noChangeAspect="1"/>
          </p:cNvPicPr>
          <p:nvPr/>
        </p:nvPicPr>
        <p:blipFill>
          <a:blip r:embed="rId2"/>
          <a:stretch>
            <a:fillRect/>
          </a:stretch>
        </p:blipFill>
        <p:spPr>
          <a:xfrm>
            <a:off x="5595550" y="1828518"/>
            <a:ext cx="5553850" cy="4039164"/>
          </a:xfrm>
          <a:prstGeom prst="rect">
            <a:avLst/>
          </a:prstGeom>
          <a:ln>
            <a:solidFill>
              <a:schemeClr val="tx1"/>
            </a:solidFill>
          </a:ln>
        </p:spPr>
      </p:pic>
    </p:spTree>
    <p:extLst>
      <p:ext uri="{BB962C8B-B14F-4D97-AF65-F5344CB8AC3E}">
        <p14:creationId xmlns:p14="http://schemas.microsoft.com/office/powerpoint/2010/main" val="348564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FB79-729D-423C-8683-BDBF8B1AF332}"/>
              </a:ext>
            </a:extLst>
          </p:cNvPr>
          <p:cNvSpPr>
            <a:spLocks noGrp="1"/>
          </p:cNvSpPr>
          <p:nvPr>
            <p:ph type="title"/>
          </p:nvPr>
        </p:nvSpPr>
        <p:spPr/>
        <p:txBody>
          <a:bodyPr/>
          <a:lstStyle/>
          <a:p>
            <a:r>
              <a:rPr lang="en-US" dirty="0"/>
              <a:t>Merge multiple datasets</a:t>
            </a:r>
          </a:p>
        </p:txBody>
      </p:sp>
      <p:pic>
        <p:nvPicPr>
          <p:cNvPr id="4" name="Picture 3">
            <a:extLst>
              <a:ext uri="{FF2B5EF4-FFF2-40B4-BE49-F238E27FC236}">
                <a16:creationId xmlns:a16="http://schemas.microsoft.com/office/drawing/2014/main" id="{BFF59D6B-FA93-4DD6-A3E1-0BE6BA7937DD}"/>
              </a:ext>
            </a:extLst>
          </p:cNvPr>
          <p:cNvPicPr>
            <a:picLocks noChangeAspect="1"/>
          </p:cNvPicPr>
          <p:nvPr/>
        </p:nvPicPr>
        <p:blipFill>
          <a:blip r:embed="rId2"/>
          <a:stretch>
            <a:fillRect/>
          </a:stretch>
        </p:blipFill>
        <p:spPr>
          <a:xfrm>
            <a:off x="537780" y="2447736"/>
            <a:ext cx="3992329" cy="1971864"/>
          </a:xfrm>
          <a:prstGeom prst="rect">
            <a:avLst/>
          </a:prstGeom>
          <a:ln>
            <a:solidFill>
              <a:schemeClr val="tx1"/>
            </a:solidFill>
          </a:ln>
        </p:spPr>
      </p:pic>
      <p:pic>
        <p:nvPicPr>
          <p:cNvPr id="6" name="Picture 5">
            <a:extLst>
              <a:ext uri="{FF2B5EF4-FFF2-40B4-BE49-F238E27FC236}">
                <a16:creationId xmlns:a16="http://schemas.microsoft.com/office/drawing/2014/main" id="{8AB3682A-1383-492D-A061-BA11ABE8805B}"/>
              </a:ext>
            </a:extLst>
          </p:cNvPr>
          <p:cNvPicPr>
            <a:picLocks noChangeAspect="1"/>
          </p:cNvPicPr>
          <p:nvPr/>
        </p:nvPicPr>
        <p:blipFill>
          <a:blip r:embed="rId3"/>
          <a:stretch>
            <a:fillRect/>
          </a:stretch>
        </p:blipFill>
        <p:spPr>
          <a:xfrm>
            <a:off x="5073314" y="1952624"/>
            <a:ext cx="6590648" cy="3986575"/>
          </a:xfrm>
          <a:prstGeom prst="rect">
            <a:avLst/>
          </a:prstGeom>
          <a:ln>
            <a:solidFill>
              <a:schemeClr val="tx1"/>
            </a:solidFill>
          </a:ln>
        </p:spPr>
      </p:pic>
      <p:sp>
        <p:nvSpPr>
          <p:cNvPr id="9" name="TextBox 8">
            <a:extLst>
              <a:ext uri="{FF2B5EF4-FFF2-40B4-BE49-F238E27FC236}">
                <a16:creationId xmlns:a16="http://schemas.microsoft.com/office/drawing/2014/main" id="{4979A2DB-E9B2-416D-9075-3A201066C7E4}"/>
              </a:ext>
            </a:extLst>
          </p:cNvPr>
          <p:cNvSpPr txBox="1"/>
          <p:nvPr/>
        </p:nvSpPr>
        <p:spPr>
          <a:xfrm>
            <a:off x="447675" y="2124075"/>
            <a:ext cx="2248564" cy="369332"/>
          </a:xfrm>
          <a:prstGeom prst="rect">
            <a:avLst/>
          </a:prstGeom>
          <a:noFill/>
        </p:spPr>
        <p:txBody>
          <a:bodyPr wrap="none" rtlCol="0">
            <a:spAutoFit/>
          </a:bodyPr>
          <a:lstStyle/>
          <a:p>
            <a:r>
              <a:rPr lang="en-US" dirty="0"/>
              <a:t>Cross-sectional merge</a:t>
            </a:r>
          </a:p>
        </p:txBody>
      </p:sp>
      <p:sp>
        <p:nvSpPr>
          <p:cNvPr id="10" name="TextBox 9">
            <a:extLst>
              <a:ext uri="{FF2B5EF4-FFF2-40B4-BE49-F238E27FC236}">
                <a16:creationId xmlns:a16="http://schemas.microsoft.com/office/drawing/2014/main" id="{2D6E01A8-A864-4AF7-9AD2-5407E5FEC72F}"/>
              </a:ext>
            </a:extLst>
          </p:cNvPr>
          <p:cNvSpPr txBox="1"/>
          <p:nvPr/>
        </p:nvSpPr>
        <p:spPr>
          <a:xfrm>
            <a:off x="5057775" y="1581150"/>
            <a:ext cx="1999009" cy="369332"/>
          </a:xfrm>
          <a:prstGeom prst="rect">
            <a:avLst/>
          </a:prstGeom>
          <a:noFill/>
        </p:spPr>
        <p:txBody>
          <a:bodyPr wrap="none" rtlCol="0">
            <a:spAutoFit/>
          </a:bodyPr>
          <a:lstStyle/>
          <a:p>
            <a:r>
              <a:rPr lang="en-US" dirty="0"/>
              <a:t>Longitudinal merge</a:t>
            </a:r>
          </a:p>
        </p:txBody>
      </p:sp>
    </p:spTree>
    <p:extLst>
      <p:ext uri="{BB962C8B-B14F-4D97-AF65-F5344CB8AC3E}">
        <p14:creationId xmlns:p14="http://schemas.microsoft.com/office/powerpoint/2010/main" val="1910933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595B-ACED-479A-BD0B-7D0A55A9A16C}"/>
              </a:ext>
            </a:extLst>
          </p:cNvPr>
          <p:cNvSpPr>
            <a:spLocks noGrp="1"/>
          </p:cNvSpPr>
          <p:nvPr>
            <p:ph type="title"/>
          </p:nvPr>
        </p:nvSpPr>
        <p:spPr/>
        <p:txBody>
          <a:bodyPr/>
          <a:lstStyle/>
          <a:p>
            <a:r>
              <a:rPr lang="en-US" dirty="0"/>
              <a:t>Check bad variables</a:t>
            </a:r>
          </a:p>
        </p:txBody>
      </p:sp>
      <p:sp>
        <p:nvSpPr>
          <p:cNvPr id="3" name="Content Placeholder 2">
            <a:extLst>
              <a:ext uri="{FF2B5EF4-FFF2-40B4-BE49-F238E27FC236}">
                <a16:creationId xmlns:a16="http://schemas.microsoft.com/office/drawing/2014/main" id="{0C2ADCDD-0083-4DD9-A41D-59D77D0BD3BA}"/>
              </a:ext>
            </a:extLst>
          </p:cNvPr>
          <p:cNvSpPr>
            <a:spLocks noGrp="1"/>
          </p:cNvSpPr>
          <p:nvPr>
            <p:ph idx="1"/>
          </p:nvPr>
        </p:nvSpPr>
        <p:spPr>
          <a:xfrm>
            <a:off x="838199" y="1825625"/>
            <a:ext cx="3248025" cy="4351338"/>
          </a:xfrm>
        </p:spPr>
        <p:txBody>
          <a:bodyPr>
            <a:normAutofit fontScale="92500" lnSpcReduction="20000"/>
          </a:bodyPr>
          <a:lstStyle/>
          <a:p>
            <a:r>
              <a:rPr lang="en-US" dirty="0"/>
              <a:t>Any column missing all data was removed</a:t>
            </a:r>
          </a:p>
          <a:p>
            <a:endParaRPr lang="en-US" dirty="0"/>
          </a:p>
          <a:p>
            <a:r>
              <a:rPr lang="en-US" dirty="0"/>
              <a:t>We identified 1 dataset (particular assay) that truly failed and was missing vast majority of their variables.  We ended up just removing that dataset entirely   </a:t>
            </a:r>
          </a:p>
        </p:txBody>
      </p:sp>
      <p:pic>
        <p:nvPicPr>
          <p:cNvPr id="4" name="Picture 3">
            <a:extLst>
              <a:ext uri="{FF2B5EF4-FFF2-40B4-BE49-F238E27FC236}">
                <a16:creationId xmlns:a16="http://schemas.microsoft.com/office/drawing/2014/main" id="{5BB2AA97-8459-4531-888A-7F9B16ACA6A5}"/>
              </a:ext>
            </a:extLst>
          </p:cNvPr>
          <p:cNvPicPr>
            <a:picLocks noChangeAspect="1"/>
          </p:cNvPicPr>
          <p:nvPr/>
        </p:nvPicPr>
        <p:blipFill>
          <a:blip r:embed="rId2"/>
          <a:stretch>
            <a:fillRect/>
          </a:stretch>
        </p:blipFill>
        <p:spPr>
          <a:xfrm>
            <a:off x="4505324" y="1980634"/>
            <a:ext cx="6936697" cy="3639116"/>
          </a:xfrm>
          <a:prstGeom prst="rect">
            <a:avLst/>
          </a:prstGeom>
          <a:ln>
            <a:solidFill>
              <a:schemeClr val="tx1"/>
            </a:solidFill>
          </a:ln>
        </p:spPr>
      </p:pic>
    </p:spTree>
    <p:extLst>
      <p:ext uri="{BB962C8B-B14F-4D97-AF65-F5344CB8AC3E}">
        <p14:creationId xmlns:p14="http://schemas.microsoft.com/office/powerpoint/2010/main" val="2774899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0821-FCC6-4A2B-B8F7-E43C81B9D662}"/>
              </a:ext>
            </a:extLst>
          </p:cNvPr>
          <p:cNvSpPr>
            <a:spLocks noGrp="1"/>
          </p:cNvSpPr>
          <p:nvPr>
            <p:ph type="title"/>
          </p:nvPr>
        </p:nvSpPr>
        <p:spPr/>
        <p:txBody>
          <a:bodyPr/>
          <a:lstStyle/>
          <a:p>
            <a:r>
              <a:rPr lang="en-US" dirty="0"/>
              <a:t>Longitudinal “Time” </a:t>
            </a:r>
          </a:p>
        </p:txBody>
      </p:sp>
      <p:sp>
        <p:nvSpPr>
          <p:cNvPr id="3" name="Content Placeholder 2">
            <a:extLst>
              <a:ext uri="{FF2B5EF4-FFF2-40B4-BE49-F238E27FC236}">
                <a16:creationId xmlns:a16="http://schemas.microsoft.com/office/drawing/2014/main" id="{78D71629-D3A2-4BE7-9CDB-72D14FAE895E}"/>
              </a:ext>
            </a:extLst>
          </p:cNvPr>
          <p:cNvSpPr>
            <a:spLocks noGrp="1"/>
          </p:cNvSpPr>
          <p:nvPr>
            <p:ph idx="1"/>
          </p:nvPr>
        </p:nvSpPr>
        <p:spPr>
          <a:xfrm>
            <a:off x="838200" y="4105275"/>
            <a:ext cx="10515600" cy="2071688"/>
          </a:xfrm>
        </p:spPr>
        <p:txBody>
          <a:bodyPr/>
          <a:lstStyle/>
          <a:p>
            <a:r>
              <a:rPr lang="en-US" dirty="0"/>
              <a:t>TEDDY had set follow-up check points (every 6 months for first 3 years and then annually) </a:t>
            </a:r>
          </a:p>
          <a:p>
            <a:r>
              <a:rPr lang="en-US" dirty="0"/>
              <a:t>Some longitudinal datasets had “age” and some had “due num” that reflected the visit # that they are suppose to be checked up on</a:t>
            </a:r>
          </a:p>
        </p:txBody>
      </p:sp>
      <p:pic>
        <p:nvPicPr>
          <p:cNvPr id="4" name="Picture 3">
            <a:extLst>
              <a:ext uri="{FF2B5EF4-FFF2-40B4-BE49-F238E27FC236}">
                <a16:creationId xmlns:a16="http://schemas.microsoft.com/office/drawing/2014/main" id="{B97A8DC7-C080-4568-A384-DB298E0F51C5}"/>
              </a:ext>
            </a:extLst>
          </p:cNvPr>
          <p:cNvPicPr>
            <a:picLocks noChangeAspect="1"/>
          </p:cNvPicPr>
          <p:nvPr/>
        </p:nvPicPr>
        <p:blipFill>
          <a:blip r:embed="rId2"/>
          <a:stretch>
            <a:fillRect/>
          </a:stretch>
        </p:blipFill>
        <p:spPr>
          <a:xfrm>
            <a:off x="746814" y="1781176"/>
            <a:ext cx="10146012" cy="1771650"/>
          </a:xfrm>
          <a:prstGeom prst="rect">
            <a:avLst/>
          </a:prstGeom>
          <a:ln>
            <a:solidFill>
              <a:schemeClr val="tx1"/>
            </a:solidFill>
          </a:ln>
        </p:spPr>
      </p:pic>
    </p:spTree>
    <p:extLst>
      <p:ext uri="{BB962C8B-B14F-4D97-AF65-F5344CB8AC3E}">
        <p14:creationId xmlns:p14="http://schemas.microsoft.com/office/powerpoint/2010/main" val="2033963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42F-0DA1-4DBE-ADA3-C4D777FCF7BC}"/>
              </a:ext>
            </a:extLst>
          </p:cNvPr>
          <p:cNvSpPr>
            <a:spLocks noGrp="1"/>
          </p:cNvSpPr>
          <p:nvPr>
            <p:ph type="title"/>
          </p:nvPr>
        </p:nvSpPr>
        <p:spPr/>
        <p:txBody>
          <a:bodyPr/>
          <a:lstStyle/>
          <a:p>
            <a:r>
              <a:rPr lang="en-US" dirty="0"/>
              <a:t>Flagging potential errors</a:t>
            </a:r>
          </a:p>
        </p:txBody>
      </p:sp>
      <p:sp>
        <p:nvSpPr>
          <p:cNvPr id="3" name="Content Placeholder 2">
            <a:extLst>
              <a:ext uri="{FF2B5EF4-FFF2-40B4-BE49-F238E27FC236}">
                <a16:creationId xmlns:a16="http://schemas.microsoft.com/office/drawing/2014/main" id="{DE02A89B-9177-4055-B50C-19C5131A870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5C19CD0-AF96-4153-B3E9-7B03553CDC9E}"/>
              </a:ext>
            </a:extLst>
          </p:cNvPr>
          <p:cNvPicPr>
            <a:picLocks noChangeAspect="1"/>
          </p:cNvPicPr>
          <p:nvPr/>
        </p:nvPicPr>
        <p:blipFill>
          <a:blip r:embed="rId2"/>
          <a:stretch>
            <a:fillRect/>
          </a:stretch>
        </p:blipFill>
        <p:spPr>
          <a:xfrm>
            <a:off x="778683" y="1828800"/>
            <a:ext cx="11037110" cy="4133850"/>
          </a:xfrm>
          <a:prstGeom prst="rect">
            <a:avLst/>
          </a:prstGeom>
          <a:ln>
            <a:solidFill>
              <a:schemeClr val="tx1"/>
            </a:solidFill>
          </a:ln>
        </p:spPr>
      </p:pic>
    </p:spTree>
    <p:extLst>
      <p:ext uri="{BB962C8B-B14F-4D97-AF65-F5344CB8AC3E}">
        <p14:creationId xmlns:p14="http://schemas.microsoft.com/office/powerpoint/2010/main" val="85679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4AA7-4458-4A98-9ECC-7E9FBB8486DC}"/>
              </a:ext>
            </a:extLst>
          </p:cNvPr>
          <p:cNvSpPr>
            <a:spLocks noGrp="1"/>
          </p:cNvSpPr>
          <p:nvPr>
            <p:ph type="title"/>
          </p:nvPr>
        </p:nvSpPr>
        <p:spPr/>
        <p:txBody>
          <a:bodyPr/>
          <a:lstStyle/>
          <a:p>
            <a:r>
              <a:rPr lang="en-US" dirty="0"/>
              <a:t>Collapsing down longitudinal </a:t>
            </a:r>
          </a:p>
        </p:txBody>
      </p:sp>
      <p:sp>
        <p:nvSpPr>
          <p:cNvPr id="3" name="Content Placeholder 2">
            <a:extLst>
              <a:ext uri="{FF2B5EF4-FFF2-40B4-BE49-F238E27FC236}">
                <a16:creationId xmlns:a16="http://schemas.microsoft.com/office/drawing/2014/main" id="{147FE5F3-1890-459F-832F-A14CF659BD9B}"/>
              </a:ext>
            </a:extLst>
          </p:cNvPr>
          <p:cNvSpPr>
            <a:spLocks noGrp="1"/>
          </p:cNvSpPr>
          <p:nvPr>
            <p:ph idx="1"/>
          </p:nvPr>
        </p:nvSpPr>
        <p:spPr>
          <a:xfrm>
            <a:off x="838200" y="1825625"/>
            <a:ext cx="10515600" cy="4351338"/>
          </a:xfrm>
        </p:spPr>
        <p:txBody>
          <a:bodyPr/>
          <a:lstStyle/>
          <a:p>
            <a:r>
              <a:rPr lang="en-US" dirty="0"/>
              <a:t>We made the decision most ML doesn’t account for repeated measures, so making data wide and using time as a different variable: </a:t>
            </a:r>
          </a:p>
          <a:p>
            <a:pPr lvl="1"/>
            <a:r>
              <a:rPr lang="en-US" dirty="0"/>
              <a:t>Example</a:t>
            </a:r>
          </a:p>
        </p:txBody>
      </p:sp>
      <p:graphicFrame>
        <p:nvGraphicFramePr>
          <p:cNvPr id="4" name="Table 3">
            <a:extLst>
              <a:ext uri="{FF2B5EF4-FFF2-40B4-BE49-F238E27FC236}">
                <a16:creationId xmlns:a16="http://schemas.microsoft.com/office/drawing/2014/main" id="{1062EB6F-EE15-4E10-88CC-0C2ED0FD3B6B}"/>
              </a:ext>
            </a:extLst>
          </p:cNvPr>
          <p:cNvGraphicFramePr>
            <a:graphicFrameLocks noGrp="1"/>
          </p:cNvGraphicFramePr>
          <p:nvPr>
            <p:extLst>
              <p:ext uri="{D42A27DB-BD31-4B8C-83A1-F6EECF244321}">
                <p14:modId xmlns:p14="http://schemas.microsoft.com/office/powerpoint/2010/main" val="3291068881"/>
              </p:ext>
            </p:extLst>
          </p:nvPr>
        </p:nvGraphicFramePr>
        <p:xfrm>
          <a:off x="1000125" y="3720040"/>
          <a:ext cx="2838450" cy="242358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96493875"/>
                    </a:ext>
                  </a:extLst>
                </a:gridCol>
                <a:gridCol w="946150">
                  <a:extLst>
                    <a:ext uri="{9D8B030D-6E8A-4147-A177-3AD203B41FA5}">
                      <a16:colId xmlns:a16="http://schemas.microsoft.com/office/drawing/2014/main" val="3953580200"/>
                    </a:ext>
                  </a:extLst>
                </a:gridCol>
                <a:gridCol w="946150">
                  <a:extLst>
                    <a:ext uri="{9D8B030D-6E8A-4147-A177-3AD203B41FA5}">
                      <a16:colId xmlns:a16="http://schemas.microsoft.com/office/drawing/2014/main" val="1886998032"/>
                    </a:ext>
                  </a:extLst>
                </a:gridCol>
              </a:tblGrid>
              <a:tr h="403931">
                <a:tc>
                  <a:txBody>
                    <a:bodyPr/>
                    <a:lstStyle/>
                    <a:p>
                      <a:r>
                        <a:rPr lang="en-US" dirty="0"/>
                        <a:t>ID</a:t>
                      </a:r>
                    </a:p>
                  </a:txBody>
                  <a:tcPr/>
                </a:tc>
                <a:tc>
                  <a:txBody>
                    <a:bodyPr/>
                    <a:lstStyle/>
                    <a:p>
                      <a:r>
                        <a:rPr lang="en-US" dirty="0"/>
                        <a:t>Visit</a:t>
                      </a:r>
                    </a:p>
                  </a:txBody>
                  <a:tcPr/>
                </a:tc>
                <a:tc>
                  <a:txBody>
                    <a:bodyPr/>
                    <a:lstStyle/>
                    <a:p>
                      <a:r>
                        <a:rPr lang="en-US" dirty="0"/>
                        <a:t>Gene A </a:t>
                      </a:r>
                    </a:p>
                  </a:txBody>
                  <a:tcPr/>
                </a:tc>
                <a:extLst>
                  <a:ext uri="{0D108BD9-81ED-4DB2-BD59-A6C34878D82A}">
                    <a16:rowId xmlns:a16="http://schemas.microsoft.com/office/drawing/2014/main" val="2901148909"/>
                  </a:ext>
                </a:extLst>
              </a:tr>
              <a:tr h="403931">
                <a:tc>
                  <a:txBody>
                    <a:bodyPr/>
                    <a:lstStyle/>
                    <a:p>
                      <a:r>
                        <a:rPr lang="en-US" dirty="0"/>
                        <a:t>1</a:t>
                      </a:r>
                    </a:p>
                  </a:txBody>
                  <a:tcPr/>
                </a:tc>
                <a:tc>
                  <a:txBody>
                    <a:bodyPr/>
                    <a:lstStyle/>
                    <a:p>
                      <a:r>
                        <a:rPr lang="en-US" dirty="0"/>
                        <a:t>1</a:t>
                      </a:r>
                    </a:p>
                  </a:txBody>
                  <a:tcPr/>
                </a:tc>
                <a:tc>
                  <a:txBody>
                    <a:bodyPr/>
                    <a:lstStyle/>
                    <a:p>
                      <a:r>
                        <a:rPr lang="en-US" dirty="0"/>
                        <a:t>100</a:t>
                      </a:r>
                    </a:p>
                  </a:txBody>
                  <a:tcPr/>
                </a:tc>
                <a:extLst>
                  <a:ext uri="{0D108BD9-81ED-4DB2-BD59-A6C34878D82A}">
                    <a16:rowId xmlns:a16="http://schemas.microsoft.com/office/drawing/2014/main" val="3733034540"/>
                  </a:ext>
                </a:extLst>
              </a:tr>
              <a:tr h="403931">
                <a:tc>
                  <a:txBody>
                    <a:bodyPr/>
                    <a:lstStyle/>
                    <a:p>
                      <a:r>
                        <a:rPr lang="en-US" dirty="0"/>
                        <a:t>1</a:t>
                      </a:r>
                    </a:p>
                  </a:txBody>
                  <a:tcPr/>
                </a:tc>
                <a:tc>
                  <a:txBody>
                    <a:bodyPr/>
                    <a:lstStyle/>
                    <a:p>
                      <a:r>
                        <a:rPr lang="en-US" dirty="0"/>
                        <a:t>2</a:t>
                      </a:r>
                    </a:p>
                  </a:txBody>
                  <a:tcPr/>
                </a:tc>
                <a:tc>
                  <a:txBody>
                    <a:bodyPr/>
                    <a:lstStyle/>
                    <a:p>
                      <a:r>
                        <a:rPr lang="en-US" dirty="0"/>
                        <a:t>120</a:t>
                      </a:r>
                    </a:p>
                  </a:txBody>
                  <a:tcPr/>
                </a:tc>
                <a:extLst>
                  <a:ext uri="{0D108BD9-81ED-4DB2-BD59-A6C34878D82A}">
                    <a16:rowId xmlns:a16="http://schemas.microsoft.com/office/drawing/2014/main" val="1828503796"/>
                  </a:ext>
                </a:extLst>
              </a:tr>
              <a:tr h="403931">
                <a:tc>
                  <a:txBody>
                    <a:bodyPr/>
                    <a:lstStyle/>
                    <a:p>
                      <a:r>
                        <a:rPr lang="en-US" dirty="0"/>
                        <a:t>2</a:t>
                      </a:r>
                    </a:p>
                  </a:txBody>
                  <a:tcPr/>
                </a:tc>
                <a:tc>
                  <a:txBody>
                    <a:bodyPr/>
                    <a:lstStyle/>
                    <a:p>
                      <a:r>
                        <a:rPr lang="en-US" dirty="0"/>
                        <a:t>1</a:t>
                      </a:r>
                    </a:p>
                  </a:txBody>
                  <a:tcPr/>
                </a:tc>
                <a:tc>
                  <a:txBody>
                    <a:bodyPr/>
                    <a:lstStyle/>
                    <a:p>
                      <a:r>
                        <a:rPr lang="en-US" dirty="0"/>
                        <a:t>87</a:t>
                      </a:r>
                    </a:p>
                  </a:txBody>
                  <a:tcPr/>
                </a:tc>
                <a:extLst>
                  <a:ext uri="{0D108BD9-81ED-4DB2-BD59-A6C34878D82A}">
                    <a16:rowId xmlns:a16="http://schemas.microsoft.com/office/drawing/2014/main" val="151950334"/>
                  </a:ext>
                </a:extLst>
              </a:tr>
              <a:tr h="403931">
                <a:tc>
                  <a:txBody>
                    <a:bodyPr/>
                    <a:lstStyle/>
                    <a:p>
                      <a:r>
                        <a:rPr lang="en-US" dirty="0"/>
                        <a:t>2</a:t>
                      </a:r>
                    </a:p>
                  </a:txBody>
                  <a:tcPr/>
                </a:tc>
                <a:tc>
                  <a:txBody>
                    <a:bodyPr/>
                    <a:lstStyle/>
                    <a:p>
                      <a:r>
                        <a:rPr lang="en-US" dirty="0"/>
                        <a:t>2</a:t>
                      </a:r>
                    </a:p>
                  </a:txBody>
                  <a:tcPr/>
                </a:tc>
                <a:tc>
                  <a:txBody>
                    <a:bodyPr/>
                    <a:lstStyle/>
                    <a:p>
                      <a:r>
                        <a:rPr lang="en-US" dirty="0"/>
                        <a:t>65</a:t>
                      </a:r>
                    </a:p>
                  </a:txBody>
                  <a:tcPr/>
                </a:tc>
                <a:extLst>
                  <a:ext uri="{0D108BD9-81ED-4DB2-BD59-A6C34878D82A}">
                    <a16:rowId xmlns:a16="http://schemas.microsoft.com/office/drawing/2014/main" val="3680168568"/>
                  </a:ext>
                </a:extLst>
              </a:tr>
              <a:tr h="403931">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52057"/>
                  </a:ext>
                </a:extLst>
              </a:tr>
            </a:tbl>
          </a:graphicData>
        </a:graphic>
      </p:graphicFrame>
      <p:sp>
        <p:nvSpPr>
          <p:cNvPr id="5" name="TextBox 4">
            <a:extLst>
              <a:ext uri="{FF2B5EF4-FFF2-40B4-BE49-F238E27FC236}">
                <a16:creationId xmlns:a16="http://schemas.microsoft.com/office/drawing/2014/main" id="{DE54E871-83B3-4D27-B1AD-0627DE4799D9}"/>
              </a:ext>
            </a:extLst>
          </p:cNvPr>
          <p:cNvSpPr txBox="1"/>
          <p:nvPr/>
        </p:nvSpPr>
        <p:spPr>
          <a:xfrm>
            <a:off x="952500" y="3314700"/>
            <a:ext cx="1325427" cy="369332"/>
          </a:xfrm>
          <a:prstGeom prst="rect">
            <a:avLst/>
          </a:prstGeom>
          <a:noFill/>
        </p:spPr>
        <p:txBody>
          <a:bodyPr wrap="none" rtlCol="0">
            <a:spAutoFit/>
          </a:bodyPr>
          <a:lstStyle/>
          <a:p>
            <a:r>
              <a:rPr lang="en-US" dirty="0"/>
              <a:t>Long format</a:t>
            </a:r>
          </a:p>
        </p:txBody>
      </p:sp>
      <p:graphicFrame>
        <p:nvGraphicFramePr>
          <p:cNvPr id="6" name="Table 5">
            <a:extLst>
              <a:ext uri="{FF2B5EF4-FFF2-40B4-BE49-F238E27FC236}">
                <a16:creationId xmlns:a16="http://schemas.microsoft.com/office/drawing/2014/main" id="{A05D4758-2E2C-428D-A752-F5270A0D762F}"/>
              </a:ext>
            </a:extLst>
          </p:cNvPr>
          <p:cNvGraphicFramePr>
            <a:graphicFrameLocks noGrp="1"/>
          </p:cNvGraphicFramePr>
          <p:nvPr>
            <p:extLst>
              <p:ext uri="{D42A27DB-BD31-4B8C-83A1-F6EECF244321}">
                <p14:modId xmlns:p14="http://schemas.microsoft.com/office/powerpoint/2010/main" val="3868852307"/>
              </p:ext>
            </p:extLst>
          </p:nvPr>
        </p:nvGraphicFramePr>
        <p:xfrm>
          <a:off x="5934075" y="3720040"/>
          <a:ext cx="5600700" cy="146304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748291347"/>
                    </a:ext>
                  </a:extLst>
                </a:gridCol>
                <a:gridCol w="1866900">
                  <a:extLst>
                    <a:ext uri="{9D8B030D-6E8A-4147-A177-3AD203B41FA5}">
                      <a16:colId xmlns:a16="http://schemas.microsoft.com/office/drawing/2014/main" val="2608475319"/>
                    </a:ext>
                  </a:extLst>
                </a:gridCol>
                <a:gridCol w="1866900">
                  <a:extLst>
                    <a:ext uri="{9D8B030D-6E8A-4147-A177-3AD203B41FA5}">
                      <a16:colId xmlns:a16="http://schemas.microsoft.com/office/drawing/2014/main" val="236829705"/>
                    </a:ext>
                  </a:extLst>
                </a:gridCol>
              </a:tblGrid>
              <a:tr h="351103">
                <a:tc>
                  <a:txBody>
                    <a:bodyPr/>
                    <a:lstStyle/>
                    <a:p>
                      <a:r>
                        <a:rPr lang="en-US" dirty="0"/>
                        <a:t>ID</a:t>
                      </a:r>
                    </a:p>
                  </a:txBody>
                  <a:tcPr/>
                </a:tc>
                <a:tc>
                  <a:txBody>
                    <a:bodyPr/>
                    <a:lstStyle/>
                    <a:p>
                      <a:r>
                        <a:rPr lang="en-US" dirty="0"/>
                        <a:t>Gene A at Visit 1</a:t>
                      </a:r>
                    </a:p>
                  </a:txBody>
                  <a:tcPr/>
                </a:tc>
                <a:tc>
                  <a:txBody>
                    <a:bodyPr/>
                    <a:lstStyle/>
                    <a:p>
                      <a:r>
                        <a:rPr lang="en-US" dirty="0"/>
                        <a:t>Gene A at Visit 2</a:t>
                      </a:r>
                    </a:p>
                  </a:txBody>
                  <a:tcPr/>
                </a:tc>
                <a:extLst>
                  <a:ext uri="{0D108BD9-81ED-4DB2-BD59-A6C34878D82A}">
                    <a16:rowId xmlns:a16="http://schemas.microsoft.com/office/drawing/2014/main" val="3511841042"/>
                  </a:ext>
                </a:extLst>
              </a:tr>
              <a:tr h="351103">
                <a:tc>
                  <a:txBody>
                    <a:bodyPr/>
                    <a:lstStyle/>
                    <a:p>
                      <a:r>
                        <a:rPr lang="en-US" dirty="0"/>
                        <a:t>1</a:t>
                      </a:r>
                    </a:p>
                  </a:txBody>
                  <a:tcPr/>
                </a:tc>
                <a:tc>
                  <a:txBody>
                    <a:bodyPr/>
                    <a:lstStyle/>
                    <a:p>
                      <a:r>
                        <a:rPr lang="en-US" dirty="0"/>
                        <a:t>100</a:t>
                      </a:r>
                    </a:p>
                  </a:txBody>
                  <a:tcPr/>
                </a:tc>
                <a:tc>
                  <a:txBody>
                    <a:bodyPr/>
                    <a:lstStyle/>
                    <a:p>
                      <a:r>
                        <a:rPr lang="en-US" dirty="0"/>
                        <a:t>120</a:t>
                      </a:r>
                    </a:p>
                  </a:txBody>
                  <a:tcPr/>
                </a:tc>
                <a:extLst>
                  <a:ext uri="{0D108BD9-81ED-4DB2-BD59-A6C34878D82A}">
                    <a16:rowId xmlns:a16="http://schemas.microsoft.com/office/drawing/2014/main" val="2303163700"/>
                  </a:ext>
                </a:extLst>
              </a:tr>
              <a:tr h="351103">
                <a:tc>
                  <a:txBody>
                    <a:bodyPr/>
                    <a:lstStyle/>
                    <a:p>
                      <a:r>
                        <a:rPr lang="en-US" dirty="0"/>
                        <a:t>2</a:t>
                      </a:r>
                    </a:p>
                  </a:txBody>
                  <a:tcPr/>
                </a:tc>
                <a:tc>
                  <a:txBody>
                    <a:bodyPr/>
                    <a:lstStyle/>
                    <a:p>
                      <a:r>
                        <a:rPr lang="en-US" dirty="0"/>
                        <a:t>87</a:t>
                      </a:r>
                    </a:p>
                  </a:txBody>
                  <a:tcPr/>
                </a:tc>
                <a:tc>
                  <a:txBody>
                    <a:bodyPr/>
                    <a:lstStyle/>
                    <a:p>
                      <a:r>
                        <a:rPr lang="en-US" dirty="0"/>
                        <a:t>65</a:t>
                      </a:r>
                    </a:p>
                  </a:txBody>
                  <a:tcPr/>
                </a:tc>
                <a:extLst>
                  <a:ext uri="{0D108BD9-81ED-4DB2-BD59-A6C34878D82A}">
                    <a16:rowId xmlns:a16="http://schemas.microsoft.com/office/drawing/2014/main" val="771701526"/>
                  </a:ext>
                </a:extLst>
              </a:tr>
              <a:tr h="351103">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18901991"/>
                  </a:ext>
                </a:extLst>
              </a:tr>
            </a:tbl>
          </a:graphicData>
        </a:graphic>
      </p:graphicFrame>
      <p:sp>
        <p:nvSpPr>
          <p:cNvPr id="7" name="Arrow: Right 6">
            <a:extLst>
              <a:ext uri="{FF2B5EF4-FFF2-40B4-BE49-F238E27FC236}">
                <a16:creationId xmlns:a16="http://schemas.microsoft.com/office/drawing/2014/main" id="{12AEC4CE-E8C8-4A26-90F4-F77262E7E607}"/>
              </a:ext>
            </a:extLst>
          </p:cNvPr>
          <p:cNvSpPr/>
          <p:nvPr/>
        </p:nvSpPr>
        <p:spPr>
          <a:xfrm>
            <a:off x="4200525" y="4152900"/>
            <a:ext cx="12192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B0791A-6FBE-4CBD-8EA4-A9859BBC3ED3}"/>
              </a:ext>
            </a:extLst>
          </p:cNvPr>
          <p:cNvSpPr txBox="1"/>
          <p:nvPr/>
        </p:nvSpPr>
        <p:spPr>
          <a:xfrm>
            <a:off x="5848350" y="3371850"/>
            <a:ext cx="1370312" cy="369332"/>
          </a:xfrm>
          <a:prstGeom prst="rect">
            <a:avLst/>
          </a:prstGeom>
          <a:noFill/>
        </p:spPr>
        <p:txBody>
          <a:bodyPr wrap="none" rtlCol="0">
            <a:spAutoFit/>
          </a:bodyPr>
          <a:lstStyle/>
          <a:p>
            <a:r>
              <a:rPr lang="en-US" dirty="0"/>
              <a:t>Wide format</a:t>
            </a:r>
          </a:p>
        </p:txBody>
      </p:sp>
    </p:spTree>
    <p:extLst>
      <p:ext uri="{BB962C8B-B14F-4D97-AF65-F5344CB8AC3E}">
        <p14:creationId xmlns:p14="http://schemas.microsoft.com/office/powerpoint/2010/main" val="427740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6829EF-3C85-45C5-8DF0-4B1DA7A23E92}"/>
              </a:ext>
            </a:extLst>
          </p:cNvPr>
          <p:cNvSpPr>
            <a:spLocks noGrp="1"/>
          </p:cNvSpPr>
          <p:nvPr>
            <p:ph type="title"/>
          </p:nvPr>
        </p:nvSpPr>
        <p:spPr/>
        <p:txBody>
          <a:bodyPr/>
          <a:lstStyle/>
          <a:p>
            <a:r>
              <a:rPr lang="en-US" dirty="0"/>
              <a:t>Summary Statistics</a:t>
            </a:r>
          </a:p>
        </p:txBody>
      </p:sp>
      <p:sp>
        <p:nvSpPr>
          <p:cNvPr id="5" name="Text Placeholder 4">
            <a:extLst>
              <a:ext uri="{FF2B5EF4-FFF2-40B4-BE49-F238E27FC236}">
                <a16:creationId xmlns:a16="http://schemas.microsoft.com/office/drawing/2014/main" id="{43EB1DAF-A878-458F-ADAF-C9F9FE7BFA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8414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0EBA68E-63F2-4B1B-BDE1-E13C62123F99}"/>
              </a:ext>
            </a:extLst>
          </p:cNvPr>
          <p:cNvGrpSpPr/>
          <p:nvPr/>
        </p:nvGrpSpPr>
        <p:grpSpPr>
          <a:xfrm>
            <a:off x="695325" y="456785"/>
            <a:ext cx="10716367" cy="6029740"/>
            <a:chOff x="695325" y="456785"/>
            <a:chExt cx="10716367" cy="6029740"/>
          </a:xfrm>
        </p:grpSpPr>
        <p:pic>
          <p:nvPicPr>
            <p:cNvPr id="6" name="Picture 5">
              <a:extLst>
                <a:ext uri="{FF2B5EF4-FFF2-40B4-BE49-F238E27FC236}">
                  <a16:creationId xmlns:a16="http://schemas.microsoft.com/office/drawing/2014/main" id="{74C017E3-211F-455B-B56A-01BE9F467702}"/>
                </a:ext>
              </a:extLst>
            </p:cNvPr>
            <p:cNvPicPr>
              <a:picLocks noChangeAspect="1"/>
            </p:cNvPicPr>
            <p:nvPr/>
          </p:nvPicPr>
          <p:blipFill>
            <a:blip r:embed="rId2"/>
            <a:stretch>
              <a:fillRect/>
            </a:stretch>
          </p:blipFill>
          <p:spPr>
            <a:xfrm>
              <a:off x="780308" y="456785"/>
              <a:ext cx="10631384" cy="5944430"/>
            </a:xfrm>
            <a:prstGeom prst="rect">
              <a:avLst/>
            </a:prstGeom>
            <a:ln>
              <a:solidFill>
                <a:schemeClr val="tx1"/>
              </a:solidFill>
            </a:ln>
          </p:spPr>
        </p:pic>
        <p:sp>
          <p:nvSpPr>
            <p:cNvPr id="5" name="Rectangle 4">
              <a:extLst>
                <a:ext uri="{FF2B5EF4-FFF2-40B4-BE49-F238E27FC236}">
                  <a16:creationId xmlns:a16="http://schemas.microsoft.com/office/drawing/2014/main" id="{FCE7A8DE-23FE-4A44-805F-AD375E32D288}"/>
                </a:ext>
              </a:extLst>
            </p:cNvPr>
            <p:cNvSpPr/>
            <p:nvPr/>
          </p:nvSpPr>
          <p:spPr>
            <a:xfrm>
              <a:off x="695325" y="6381750"/>
              <a:ext cx="10287000" cy="10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544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A59A744-8C0D-4CE6-B3ED-19408C6EEC8F}"/>
              </a:ext>
            </a:extLst>
          </p:cNvPr>
          <p:cNvGrpSpPr/>
          <p:nvPr/>
        </p:nvGrpSpPr>
        <p:grpSpPr>
          <a:xfrm>
            <a:off x="704850" y="688776"/>
            <a:ext cx="10906125" cy="5277199"/>
            <a:chOff x="0" y="239721"/>
            <a:chExt cx="11858625" cy="5718565"/>
          </a:xfrm>
        </p:grpSpPr>
        <p:pic>
          <p:nvPicPr>
            <p:cNvPr id="4" name="Picture 3">
              <a:extLst>
                <a:ext uri="{FF2B5EF4-FFF2-40B4-BE49-F238E27FC236}">
                  <a16:creationId xmlns:a16="http://schemas.microsoft.com/office/drawing/2014/main" id="{DBFD3573-0FFD-4136-905A-EBE71E9E97A0}"/>
                </a:ext>
              </a:extLst>
            </p:cNvPr>
            <p:cNvPicPr>
              <a:picLocks noChangeAspect="1"/>
            </p:cNvPicPr>
            <p:nvPr/>
          </p:nvPicPr>
          <p:blipFill>
            <a:blip r:embed="rId2"/>
            <a:stretch>
              <a:fillRect/>
            </a:stretch>
          </p:blipFill>
          <p:spPr>
            <a:xfrm>
              <a:off x="0" y="380999"/>
              <a:ext cx="11794895" cy="5577287"/>
            </a:xfrm>
            <a:prstGeom prst="rect">
              <a:avLst/>
            </a:prstGeom>
            <a:ln>
              <a:solidFill>
                <a:schemeClr val="tx1"/>
              </a:solidFill>
            </a:ln>
          </p:spPr>
        </p:pic>
        <p:sp>
          <p:nvSpPr>
            <p:cNvPr id="5" name="Rectangle 4">
              <a:extLst>
                <a:ext uri="{FF2B5EF4-FFF2-40B4-BE49-F238E27FC236}">
                  <a16:creationId xmlns:a16="http://schemas.microsoft.com/office/drawing/2014/main" id="{139F3AC6-019D-4980-8831-F7777505F227}"/>
                </a:ext>
              </a:extLst>
            </p:cNvPr>
            <p:cNvSpPr/>
            <p:nvPr/>
          </p:nvSpPr>
          <p:spPr>
            <a:xfrm>
              <a:off x="0" y="239721"/>
              <a:ext cx="11858625"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32210EA-8CFC-46AE-B51D-457D0B973918}"/>
              </a:ext>
            </a:extLst>
          </p:cNvPr>
          <p:cNvSpPr/>
          <p:nvPr/>
        </p:nvSpPr>
        <p:spPr>
          <a:xfrm>
            <a:off x="676275" y="5860851"/>
            <a:ext cx="10906125" cy="149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81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3C12A9E-19CE-4B3F-ADA4-0F087B51FA17}"/>
              </a:ext>
            </a:extLst>
          </p:cNvPr>
          <p:cNvGrpSpPr/>
          <p:nvPr/>
        </p:nvGrpSpPr>
        <p:grpSpPr>
          <a:xfrm>
            <a:off x="704850" y="774498"/>
            <a:ext cx="10906125" cy="4711902"/>
            <a:chOff x="704850" y="774498"/>
            <a:chExt cx="10906125" cy="4693176"/>
          </a:xfrm>
        </p:grpSpPr>
        <p:pic>
          <p:nvPicPr>
            <p:cNvPr id="2" name="Picture 1">
              <a:extLst>
                <a:ext uri="{FF2B5EF4-FFF2-40B4-BE49-F238E27FC236}">
                  <a16:creationId xmlns:a16="http://schemas.microsoft.com/office/drawing/2014/main" id="{673E59A8-3089-49D3-8D0F-4AEDA5BC910B}"/>
                </a:ext>
              </a:extLst>
            </p:cNvPr>
            <p:cNvPicPr>
              <a:picLocks noChangeAspect="1"/>
            </p:cNvPicPr>
            <p:nvPr/>
          </p:nvPicPr>
          <p:blipFill>
            <a:blip r:embed="rId2"/>
            <a:stretch>
              <a:fillRect/>
            </a:stretch>
          </p:blipFill>
          <p:spPr>
            <a:xfrm>
              <a:off x="947052" y="818825"/>
              <a:ext cx="9821646" cy="4648849"/>
            </a:xfrm>
            <a:prstGeom prst="rect">
              <a:avLst/>
            </a:prstGeom>
            <a:ln>
              <a:solidFill>
                <a:schemeClr val="tx1"/>
              </a:solidFill>
            </a:ln>
          </p:spPr>
        </p:pic>
        <p:sp>
          <p:nvSpPr>
            <p:cNvPr id="3" name="Rectangle 2">
              <a:extLst>
                <a:ext uri="{FF2B5EF4-FFF2-40B4-BE49-F238E27FC236}">
                  <a16:creationId xmlns:a16="http://schemas.microsoft.com/office/drawing/2014/main" id="{69AD312E-CA7E-462D-BE90-E4F5B75237C2}"/>
                </a:ext>
              </a:extLst>
            </p:cNvPr>
            <p:cNvSpPr/>
            <p:nvPr/>
          </p:nvSpPr>
          <p:spPr>
            <a:xfrm>
              <a:off x="704850" y="774498"/>
              <a:ext cx="10906125" cy="149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9763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96DB53-0386-4138-8C6B-E7AFC2E94B8D}"/>
              </a:ext>
            </a:extLst>
          </p:cNvPr>
          <p:cNvPicPr>
            <a:picLocks noChangeAspect="1"/>
          </p:cNvPicPr>
          <p:nvPr/>
        </p:nvPicPr>
        <p:blipFill>
          <a:blip r:embed="rId2"/>
          <a:stretch>
            <a:fillRect/>
          </a:stretch>
        </p:blipFill>
        <p:spPr>
          <a:xfrm>
            <a:off x="628650" y="1547815"/>
            <a:ext cx="10081284" cy="3252785"/>
          </a:xfrm>
          <a:prstGeom prst="rect">
            <a:avLst/>
          </a:prstGeom>
          <a:ln>
            <a:solidFill>
              <a:schemeClr val="tx1"/>
            </a:solidFill>
          </a:ln>
        </p:spPr>
      </p:pic>
      <p:sp>
        <p:nvSpPr>
          <p:cNvPr id="3" name="Title 2">
            <a:extLst>
              <a:ext uri="{FF2B5EF4-FFF2-40B4-BE49-F238E27FC236}">
                <a16:creationId xmlns:a16="http://schemas.microsoft.com/office/drawing/2014/main" id="{040D3EA6-D0EE-4F96-B2AE-BC16B9BCA708}"/>
              </a:ext>
            </a:extLst>
          </p:cNvPr>
          <p:cNvSpPr>
            <a:spLocks noGrp="1"/>
          </p:cNvSpPr>
          <p:nvPr>
            <p:ph type="title"/>
          </p:nvPr>
        </p:nvSpPr>
        <p:spPr/>
        <p:txBody>
          <a:bodyPr/>
          <a:lstStyle/>
          <a:p>
            <a:r>
              <a:rPr lang="en-US" dirty="0"/>
              <a:t>Address Outliers</a:t>
            </a:r>
          </a:p>
        </p:txBody>
      </p:sp>
      <p:sp>
        <p:nvSpPr>
          <p:cNvPr id="4" name="Content Placeholder 3">
            <a:extLst>
              <a:ext uri="{FF2B5EF4-FFF2-40B4-BE49-F238E27FC236}">
                <a16:creationId xmlns:a16="http://schemas.microsoft.com/office/drawing/2014/main" id="{33B4BA89-5A3B-48D6-A4E3-AB7A2F6B227F}"/>
              </a:ext>
            </a:extLst>
          </p:cNvPr>
          <p:cNvSpPr>
            <a:spLocks noGrp="1"/>
          </p:cNvSpPr>
          <p:nvPr>
            <p:ph idx="1"/>
          </p:nvPr>
        </p:nvSpPr>
        <p:spPr>
          <a:xfrm>
            <a:off x="838200" y="4914899"/>
            <a:ext cx="10515600" cy="1262063"/>
          </a:xfrm>
        </p:spPr>
        <p:txBody>
          <a:bodyPr>
            <a:normAutofit lnSpcReduction="10000"/>
          </a:bodyPr>
          <a:lstStyle/>
          <a:p>
            <a:r>
              <a:rPr lang="en-US" dirty="0"/>
              <a:t>We called outliers as anything outside 5 standard deviations of the median</a:t>
            </a:r>
          </a:p>
          <a:p>
            <a:r>
              <a:rPr lang="en-US" dirty="0"/>
              <a:t>We removed those values and replaced with missing</a:t>
            </a:r>
          </a:p>
        </p:txBody>
      </p:sp>
    </p:spTree>
    <p:extLst>
      <p:ext uri="{BB962C8B-B14F-4D97-AF65-F5344CB8AC3E}">
        <p14:creationId xmlns:p14="http://schemas.microsoft.com/office/powerpoint/2010/main" val="123507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40A7-D7EA-4EE1-BC90-DBDC347E7034}"/>
              </a:ext>
            </a:extLst>
          </p:cNvPr>
          <p:cNvSpPr>
            <a:spLocks noGrp="1"/>
          </p:cNvSpPr>
          <p:nvPr>
            <p:ph type="title"/>
          </p:nvPr>
        </p:nvSpPr>
        <p:spPr/>
        <p:txBody>
          <a:bodyPr/>
          <a:lstStyle/>
          <a:p>
            <a:r>
              <a:rPr lang="en-US" dirty="0"/>
              <a:t>Remove Repeated Variables </a:t>
            </a:r>
          </a:p>
        </p:txBody>
      </p:sp>
      <p:sp>
        <p:nvSpPr>
          <p:cNvPr id="3" name="Content Placeholder 2">
            <a:extLst>
              <a:ext uri="{FF2B5EF4-FFF2-40B4-BE49-F238E27FC236}">
                <a16:creationId xmlns:a16="http://schemas.microsoft.com/office/drawing/2014/main" id="{BABD19EA-675E-47AE-8364-00C1311E19AA}"/>
              </a:ext>
            </a:extLst>
          </p:cNvPr>
          <p:cNvSpPr>
            <a:spLocks noGrp="1"/>
          </p:cNvSpPr>
          <p:nvPr>
            <p:ph idx="1"/>
          </p:nvPr>
        </p:nvSpPr>
        <p:spPr/>
        <p:txBody>
          <a:bodyPr/>
          <a:lstStyle/>
          <a:p>
            <a:endParaRPr lang="en-US"/>
          </a:p>
        </p:txBody>
      </p:sp>
      <p:grpSp>
        <p:nvGrpSpPr>
          <p:cNvPr id="6" name="Group 5">
            <a:extLst>
              <a:ext uri="{FF2B5EF4-FFF2-40B4-BE49-F238E27FC236}">
                <a16:creationId xmlns:a16="http://schemas.microsoft.com/office/drawing/2014/main" id="{C344DB11-8201-4608-952A-80E75E1497AA}"/>
              </a:ext>
            </a:extLst>
          </p:cNvPr>
          <p:cNvGrpSpPr/>
          <p:nvPr/>
        </p:nvGrpSpPr>
        <p:grpSpPr>
          <a:xfrm>
            <a:off x="171450" y="1448504"/>
            <a:ext cx="11553825" cy="5209471"/>
            <a:chOff x="171450" y="1448504"/>
            <a:chExt cx="11553825" cy="5209471"/>
          </a:xfrm>
        </p:grpSpPr>
        <p:pic>
          <p:nvPicPr>
            <p:cNvPr id="4" name="Picture 3">
              <a:extLst>
                <a:ext uri="{FF2B5EF4-FFF2-40B4-BE49-F238E27FC236}">
                  <a16:creationId xmlns:a16="http://schemas.microsoft.com/office/drawing/2014/main" id="{A2B945FC-8D16-4A52-B42C-683C7D835FA2}"/>
                </a:ext>
              </a:extLst>
            </p:cNvPr>
            <p:cNvPicPr>
              <a:picLocks noChangeAspect="1"/>
            </p:cNvPicPr>
            <p:nvPr/>
          </p:nvPicPr>
          <p:blipFill>
            <a:blip r:embed="rId2"/>
            <a:stretch>
              <a:fillRect/>
            </a:stretch>
          </p:blipFill>
          <p:spPr>
            <a:xfrm>
              <a:off x="180975" y="1448504"/>
              <a:ext cx="11506200" cy="5022336"/>
            </a:xfrm>
            <a:prstGeom prst="rect">
              <a:avLst/>
            </a:prstGeom>
            <a:ln>
              <a:solidFill>
                <a:schemeClr val="tx1"/>
              </a:solidFill>
            </a:ln>
          </p:spPr>
        </p:pic>
        <p:sp>
          <p:nvSpPr>
            <p:cNvPr id="5" name="Rectangle 4">
              <a:extLst>
                <a:ext uri="{FF2B5EF4-FFF2-40B4-BE49-F238E27FC236}">
                  <a16:creationId xmlns:a16="http://schemas.microsoft.com/office/drawing/2014/main" id="{7D4EFD58-5E21-41B7-A30B-7E71B721271B}"/>
                </a:ext>
              </a:extLst>
            </p:cNvPr>
            <p:cNvSpPr/>
            <p:nvPr/>
          </p:nvSpPr>
          <p:spPr>
            <a:xfrm>
              <a:off x="171450" y="6457950"/>
              <a:ext cx="11553825" cy="200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607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A71EA6A-EE40-4211-AEDE-ECDB0C12FBC1}"/>
              </a:ext>
            </a:extLst>
          </p:cNvPr>
          <p:cNvGrpSpPr/>
          <p:nvPr/>
        </p:nvGrpSpPr>
        <p:grpSpPr>
          <a:xfrm>
            <a:off x="542925" y="514350"/>
            <a:ext cx="10620375" cy="3419699"/>
            <a:chOff x="542925" y="514350"/>
            <a:chExt cx="10620375" cy="3419699"/>
          </a:xfrm>
        </p:grpSpPr>
        <p:pic>
          <p:nvPicPr>
            <p:cNvPr id="4" name="Picture 3">
              <a:extLst>
                <a:ext uri="{FF2B5EF4-FFF2-40B4-BE49-F238E27FC236}">
                  <a16:creationId xmlns:a16="http://schemas.microsoft.com/office/drawing/2014/main" id="{60948E11-CED6-479E-8D43-5F14F3D1E3E9}"/>
                </a:ext>
              </a:extLst>
            </p:cNvPr>
            <p:cNvPicPr>
              <a:picLocks noChangeAspect="1"/>
            </p:cNvPicPr>
            <p:nvPr/>
          </p:nvPicPr>
          <p:blipFill>
            <a:blip r:embed="rId2"/>
            <a:stretch>
              <a:fillRect/>
            </a:stretch>
          </p:blipFill>
          <p:spPr>
            <a:xfrm>
              <a:off x="689837" y="714150"/>
              <a:ext cx="10393225" cy="3219899"/>
            </a:xfrm>
            <a:prstGeom prst="rect">
              <a:avLst/>
            </a:prstGeom>
            <a:ln>
              <a:solidFill>
                <a:schemeClr val="tx1"/>
              </a:solidFill>
            </a:ln>
          </p:spPr>
        </p:pic>
        <p:sp>
          <p:nvSpPr>
            <p:cNvPr id="5" name="Rectangle 4">
              <a:extLst>
                <a:ext uri="{FF2B5EF4-FFF2-40B4-BE49-F238E27FC236}">
                  <a16:creationId xmlns:a16="http://schemas.microsoft.com/office/drawing/2014/main" id="{D3E971D6-9E3F-4351-97DB-189938EC7E75}"/>
                </a:ext>
              </a:extLst>
            </p:cNvPr>
            <p:cNvSpPr/>
            <p:nvPr/>
          </p:nvSpPr>
          <p:spPr>
            <a:xfrm>
              <a:off x="542925" y="514350"/>
              <a:ext cx="10620375" cy="23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2601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B4D03-8093-45A1-8ED0-5CD59AAB8A3C}"/>
              </a:ext>
            </a:extLst>
          </p:cNvPr>
          <p:cNvPicPr>
            <a:picLocks noChangeAspect="1"/>
          </p:cNvPicPr>
          <p:nvPr/>
        </p:nvPicPr>
        <p:blipFill>
          <a:blip r:embed="rId2"/>
          <a:stretch>
            <a:fillRect/>
          </a:stretch>
        </p:blipFill>
        <p:spPr>
          <a:xfrm>
            <a:off x="800099" y="1943101"/>
            <a:ext cx="11150268" cy="3866424"/>
          </a:xfrm>
          <a:prstGeom prst="rect">
            <a:avLst/>
          </a:prstGeom>
          <a:ln>
            <a:solidFill>
              <a:schemeClr val="tx1"/>
            </a:solidFill>
          </a:ln>
        </p:spPr>
      </p:pic>
      <p:sp>
        <p:nvSpPr>
          <p:cNvPr id="4" name="Title 3">
            <a:extLst>
              <a:ext uri="{FF2B5EF4-FFF2-40B4-BE49-F238E27FC236}">
                <a16:creationId xmlns:a16="http://schemas.microsoft.com/office/drawing/2014/main" id="{7800BF12-22D8-4C2F-BF40-DC8E78322E6A}"/>
              </a:ext>
            </a:extLst>
          </p:cNvPr>
          <p:cNvSpPr>
            <a:spLocks noGrp="1"/>
          </p:cNvSpPr>
          <p:nvPr>
            <p:ph type="title"/>
          </p:nvPr>
        </p:nvSpPr>
        <p:spPr/>
        <p:txBody>
          <a:bodyPr/>
          <a:lstStyle/>
          <a:p>
            <a:r>
              <a:rPr lang="en-US" dirty="0"/>
              <a:t>Removing low frequency variables</a:t>
            </a:r>
          </a:p>
        </p:txBody>
      </p:sp>
    </p:spTree>
    <p:extLst>
      <p:ext uri="{BB962C8B-B14F-4D97-AF65-F5344CB8AC3E}">
        <p14:creationId xmlns:p14="http://schemas.microsoft.com/office/powerpoint/2010/main" val="3094386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35F6-E47A-4DC8-98A0-05E5ADE47C3E}"/>
              </a:ext>
            </a:extLst>
          </p:cNvPr>
          <p:cNvSpPr>
            <a:spLocks noGrp="1"/>
          </p:cNvSpPr>
          <p:nvPr>
            <p:ph type="title"/>
          </p:nvPr>
        </p:nvSpPr>
        <p:spPr/>
        <p:txBody>
          <a:bodyPr/>
          <a:lstStyle/>
          <a:p>
            <a:r>
              <a:rPr lang="en-US" dirty="0"/>
              <a:t>Python code for one-hot encoding</a:t>
            </a:r>
          </a:p>
        </p:txBody>
      </p:sp>
      <p:pic>
        <p:nvPicPr>
          <p:cNvPr id="3" name="Picture 2">
            <a:extLst>
              <a:ext uri="{FF2B5EF4-FFF2-40B4-BE49-F238E27FC236}">
                <a16:creationId xmlns:a16="http://schemas.microsoft.com/office/drawing/2014/main" id="{C449F373-B9D6-4C0C-BB67-00DAE5497288}"/>
              </a:ext>
            </a:extLst>
          </p:cNvPr>
          <p:cNvPicPr>
            <a:picLocks noChangeAspect="1"/>
          </p:cNvPicPr>
          <p:nvPr/>
        </p:nvPicPr>
        <p:blipFill>
          <a:blip r:embed="rId2"/>
          <a:stretch>
            <a:fillRect/>
          </a:stretch>
        </p:blipFill>
        <p:spPr>
          <a:xfrm>
            <a:off x="285750" y="1355961"/>
            <a:ext cx="11010900" cy="4900316"/>
          </a:xfrm>
          <a:prstGeom prst="rect">
            <a:avLst/>
          </a:prstGeom>
        </p:spPr>
      </p:pic>
    </p:spTree>
    <p:extLst>
      <p:ext uri="{BB962C8B-B14F-4D97-AF65-F5344CB8AC3E}">
        <p14:creationId xmlns:p14="http://schemas.microsoft.com/office/powerpoint/2010/main" val="3114761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D92B-C442-431B-AC0A-9F43936EDA6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706E0DA-DF7C-4A79-88AD-8086127DFA9D}"/>
              </a:ext>
            </a:extLst>
          </p:cNvPr>
          <p:cNvPicPr>
            <a:picLocks noChangeAspect="1"/>
          </p:cNvPicPr>
          <p:nvPr/>
        </p:nvPicPr>
        <p:blipFill>
          <a:blip r:embed="rId2"/>
          <a:stretch>
            <a:fillRect/>
          </a:stretch>
        </p:blipFill>
        <p:spPr>
          <a:xfrm>
            <a:off x="0" y="811905"/>
            <a:ext cx="12192000" cy="4395989"/>
          </a:xfrm>
          <a:prstGeom prst="rect">
            <a:avLst/>
          </a:prstGeom>
        </p:spPr>
      </p:pic>
    </p:spTree>
    <p:extLst>
      <p:ext uri="{BB962C8B-B14F-4D97-AF65-F5344CB8AC3E}">
        <p14:creationId xmlns:p14="http://schemas.microsoft.com/office/powerpoint/2010/main" val="4242504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3576-04A3-4815-A9D8-2D6D06E320FA}"/>
              </a:ext>
            </a:extLst>
          </p:cNvPr>
          <p:cNvSpPr>
            <a:spLocks noGrp="1"/>
          </p:cNvSpPr>
          <p:nvPr>
            <p:ph type="title"/>
          </p:nvPr>
        </p:nvSpPr>
        <p:spPr/>
        <p:txBody>
          <a:bodyPr/>
          <a:lstStyle/>
          <a:p>
            <a:r>
              <a:rPr lang="en-US" dirty="0"/>
              <a:t>Repositories</a:t>
            </a:r>
          </a:p>
        </p:txBody>
      </p:sp>
      <p:sp>
        <p:nvSpPr>
          <p:cNvPr id="4" name="Content Placeholder 3">
            <a:extLst>
              <a:ext uri="{FF2B5EF4-FFF2-40B4-BE49-F238E27FC236}">
                <a16:creationId xmlns:a16="http://schemas.microsoft.com/office/drawing/2014/main" id="{DC2C5A71-D25A-4DF9-8284-28849929B9DD}"/>
              </a:ext>
            </a:extLst>
          </p:cNvPr>
          <p:cNvSpPr>
            <a:spLocks noGrp="1"/>
          </p:cNvSpPr>
          <p:nvPr>
            <p:ph idx="1"/>
          </p:nvPr>
        </p:nvSpPr>
        <p:spPr>
          <a:xfrm>
            <a:off x="838200" y="1800225"/>
            <a:ext cx="10515600" cy="4376738"/>
          </a:xfrm>
        </p:spPr>
        <p:txBody>
          <a:bodyPr>
            <a:normAutofit fontScale="92500" lnSpcReduction="10000"/>
          </a:bodyPr>
          <a:lstStyle/>
          <a:p>
            <a:r>
              <a:rPr lang="en-US" dirty="0"/>
              <a:t>The proposal got a perfect score!  Just did not pull off the overall win.  </a:t>
            </a:r>
          </a:p>
          <a:p>
            <a:r>
              <a:rPr lang="en-US" dirty="0"/>
              <a:t>We could only access data on the NIDDK workbench and had issues with environments</a:t>
            </a:r>
          </a:p>
          <a:p>
            <a:r>
              <a:rPr lang="en-US" dirty="0"/>
              <a:t>Also first time we worked together on a project with all of us working on code at the same time, leading to git issues. </a:t>
            </a:r>
          </a:p>
          <a:p>
            <a:r>
              <a:rPr lang="en-US" dirty="0"/>
              <a:t>Our teams code: </a:t>
            </a:r>
          </a:p>
          <a:p>
            <a:pPr marL="0" indent="0">
              <a:buNone/>
            </a:pPr>
            <a:r>
              <a:rPr lang="en-US" dirty="0">
                <a:hlinkClick r:id="rId2"/>
              </a:rPr>
              <a:t>https://github.com/pivlab/niddk-ai-challenge/tree/main</a:t>
            </a:r>
            <a:endParaRPr lang="en-US" dirty="0"/>
          </a:p>
          <a:p>
            <a:pPr marL="0" indent="0">
              <a:buNone/>
            </a:pPr>
            <a:endParaRPr lang="en-US" dirty="0"/>
          </a:p>
          <a:p>
            <a:r>
              <a:rPr lang="en-US" dirty="0"/>
              <a:t>Winner’s code: </a:t>
            </a:r>
            <a:r>
              <a:rPr lang="en-US" dirty="0">
                <a:hlinkClick r:id="rId3"/>
              </a:rPr>
              <a:t>https://github.com/niddk-data-challenge/Beginner-Level-Challenge-AI-Ready-TEDDY-Dataset</a:t>
            </a:r>
            <a:endParaRPr lang="en-US" dirty="0"/>
          </a:p>
          <a:p>
            <a:endParaRPr lang="en-US" dirty="0"/>
          </a:p>
          <a:p>
            <a:endParaRPr lang="en-US" dirty="0"/>
          </a:p>
        </p:txBody>
      </p:sp>
    </p:spTree>
    <p:extLst>
      <p:ext uri="{BB962C8B-B14F-4D97-AF65-F5344CB8AC3E}">
        <p14:creationId xmlns:p14="http://schemas.microsoft.com/office/powerpoint/2010/main" val="275776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85B905-A337-40A3-8FF7-6FE6420C201C}"/>
              </a:ext>
            </a:extLst>
          </p:cNvPr>
          <p:cNvSpPr>
            <a:spLocks noGrp="1"/>
          </p:cNvSpPr>
          <p:nvPr>
            <p:ph type="title"/>
          </p:nvPr>
        </p:nvSpPr>
        <p:spPr/>
        <p:txBody>
          <a:bodyPr/>
          <a:lstStyle/>
          <a:p>
            <a:r>
              <a:rPr lang="en-US" dirty="0"/>
              <a:t>Univariate Summary  </a:t>
            </a:r>
          </a:p>
        </p:txBody>
      </p:sp>
      <p:sp>
        <p:nvSpPr>
          <p:cNvPr id="7" name="Content Placeholder 6">
            <a:extLst>
              <a:ext uri="{FF2B5EF4-FFF2-40B4-BE49-F238E27FC236}">
                <a16:creationId xmlns:a16="http://schemas.microsoft.com/office/drawing/2014/main" id="{42099012-C205-41A6-89FB-B5B25910B85E}"/>
              </a:ext>
            </a:extLst>
          </p:cNvPr>
          <p:cNvSpPr>
            <a:spLocks noGrp="1"/>
          </p:cNvSpPr>
          <p:nvPr>
            <p:ph idx="1"/>
          </p:nvPr>
        </p:nvSpPr>
        <p:spPr/>
        <p:txBody>
          <a:bodyPr/>
          <a:lstStyle/>
          <a:p>
            <a:r>
              <a:rPr lang="en-US" dirty="0"/>
              <a:t>Mean, median, standard deviation (and so on) for continuous measures</a:t>
            </a:r>
          </a:p>
          <a:p>
            <a:r>
              <a:rPr lang="en-US" dirty="0"/>
              <a:t>N’s and percentages for categorical variables </a:t>
            </a:r>
          </a:p>
          <a:p>
            <a:r>
              <a:rPr lang="en-US" dirty="0"/>
              <a:t>R/table1 is a great tool I use for this</a:t>
            </a:r>
          </a:p>
        </p:txBody>
      </p:sp>
      <p:pic>
        <p:nvPicPr>
          <p:cNvPr id="8" name="Picture 7">
            <a:extLst>
              <a:ext uri="{FF2B5EF4-FFF2-40B4-BE49-F238E27FC236}">
                <a16:creationId xmlns:a16="http://schemas.microsoft.com/office/drawing/2014/main" id="{2FB922DA-4CE6-4235-AF3B-A9C2506CEDCC}"/>
              </a:ext>
            </a:extLst>
          </p:cNvPr>
          <p:cNvPicPr>
            <a:picLocks noChangeAspect="1"/>
          </p:cNvPicPr>
          <p:nvPr/>
        </p:nvPicPr>
        <p:blipFill>
          <a:blip r:embed="rId2"/>
          <a:stretch>
            <a:fillRect/>
          </a:stretch>
        </p:blipFill>
        <p:spPr>
          <a:xfrm>
            <a:off x="875682" y="4200446"/>
            <a:ext cx="8859486" cy="1124107"/>
          </a:xfrm>
          <a:prstGeom prst="rect">
            <a:avLst/>
          </a:prstGeom>
        </p:spPr>
      </p:pic>
    </p:spTree>
    <p:extLst>
      <p:ext uri="{BB962C8B-B14F-4D97-AF65-F5344CB8AC3E}">
        <p14:creationId xmlns:p14="http://schemas.microsoft.com/office/powerpoint/2010/main" val="688192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3CA2-151E-498E-AA3E-4B089E80E0C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0EDAA84-BCB4-4C55-B481-874C056B7856}"/>
              </a:ext>
            </a:extLst>
          </p:cNvPr>
          <p:cNvSpPr>
            <a:spLocks noGrp="1"/>
          </p:cNvSpPr>
          <p:nvPr>
            <p:ph idx="1"/>
          </p:nvPr>
        </p:nvSpPr>
        <p:spPr/>
        <p:txBody>
          <a:bodyPr/>
          <a:lstStyle/>
          <a:p>
            <a:r>
              <a:rPr lang="en-US" dirty="0"/>
              <a:t>No standard on how to best pre-process data</a:t>
            </a:r>
          </a:p>
          <a:p>
            <a:r>
              <a:rPr lang="en-US" dirty="0"/>
              <a:t>Examine quality both visually and with summary stats </a:t>
            </a:r>
          </a:p>
          <a:p>
            <a:r>
              <a:rPr lang="en-US" dirty="0"/>
              <a:t>Missing data is an issue in ML</a:t>
            </a:r>
          </a:p>
          <a:p>
            <a:r>
              <a:rPr lang="en-US" dirty="0"/>
              <a:t>Examining and pre-processing data can take just as long or even longer than running the statistical analyses itself</a:t>
            </a:r>
          </a:p>
          <a:p>
            <a:endParaRPr lang="en-US" dirty="0"/>
          </a:p>
        </p:txBody>
      </p:sp>
    </p:spTree>
    <p:extLst>
      <p:ext uri="{BB962C8B-B14F-4D97-AF65-F5344CB8AC3E}">
        <p14:creationId xmlns:p14="http://schemas.microsoft.com/office/powerpoint/2010/main" val="254229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2FD-4D11-4A3B-B3A1-E039DAB5435C}"/>
              </a:ext>
            </a:extLst>
          </p:cNvPr>
          <p:cNvSpPr>
            <a:spLocks noGrp="1"/>
          </p:cNvSpPr>
          <p:nvPr>
            <p:ph type="title"/>
          </p:nvPr>
        </p:nvSpPr>
        <p:spPr/>
        <p:txBody>
          <a:bodyPr/>
          <a:lstStyle/>
          <a:p>
            <a:r>
              <a:rPr lang="en-US" dirty="0"/>
              <a:t>Table 1</a:t>
            </a:r>
          </a:p>
        </p:txBody>
      </p:sp>
      <p:graphicFrame>
        <p:nvGraphicFramePr>
          <p:cNvPr id="4" name="Table 3">
            <a:extLst>
              <a:ext uri="{FF2B5EF4-FFF2-40B4-BE49-F238E27FC236}">
                <a16:creationId xmlns:a16="http://schemas.microsoft.com/office/drawing/2014/main" id="{34C484C7-57A4-43AA-B853-63F86B0CCB64}"/>
              </a:ext>
            </a:extLst>
          </p:cNvPr>
          <p:cNvGraphicFramePr>
            <a:graphicFrameLocks noGrp="1"/>
          </p:cNvGraphicFramePr>
          <p:nvPr>
            <p:extLst>
              <p:ext uri="{D42A27DB-BD31-4B8C-83A1-F6EECF244321}">
                <p14:modId xmlns:p14="http://schemas.microsoft.com/office/powerpoint/2010/main" val="1270510649"/>
              </p:ext>
            </p:extLst>
          </p:nvPr>
        </p:nvGraphicFramePr>
        <p:xfrm>
          <a:off x="123824" y="1406530"/>
          <a:ext cx="6086476" cy="4586008"/>
        </p:xfrm>
        <a:graphic>
          <a:graphicData uri="http://schemas.openxmlformats.org/drawingml/2006/table">
            <a:tbl>
              <a:tblPr/>
              <a:tblGrid>
                <a:gridCol w="1521619">
                  <a:extLst>
                    <a:ext uri="{9D8B030D-6E8A-4147-A177-3AD203B41FA5}">
                      <a16:colId xmlns:a16="http://schemas.microsoft.com/office/drawing/2014/main" val="2400902134"/>
                    </a:ext>
                  </a:extLst>
                </a:gridCol>
                <a:gridCol w="1521619">
                  <a:extLst>
                    <a:ext uri="{9D8B030D-6E8A-4147-A177-3AD203B41FA5}">
                      <a16:colId xmlns:a16="http://schemas.microsoft.com/office/drawing/2014/main" val="2971030187"/>
                    </a:ext>
                  </a:extLst>
                </a:gridCol>
                <a:gridCol w="1521619">
                  <a:extLst>
                    <a:ext uri="{9D8B030D-6E8A-4147-A177-3AD203B41FA5}">
                      <a16:colId xmlns:a16="http://schemas.microsoft.com/office/drawing/2014/main" val="286284587"/>
                    </a:ext>
                  </a:extLst>
                </a:gridCol>
                <a:gridCol w="1521619">
                  <a:extLst>
                    <a:ext uri="{9D8B030D-6E8A-4147-A177-3AD203B41FA5}">
                      <a16:colId xmlns:a16="http://schemas.microsoft.com/office/drawing/2014/main" val="3725451070"/>
                    </a:ext>
                  </a:extLst>
                </a:gridCol>
              </a:tblGrid>
              <a:tr h="453867">
                <a:tc>
                  <a:txBody>
                    <a:bodyPr/>
                    <a:lstStyle/>
                    <a:p>
                      <a:pPr algn="l"/>
                      <a:endParaRPr lang="en-US" sz="1400" b="1">
                        <a:effectLst/>
                      </a:endParaRP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0</a:t>
                      </a:r>
                      <a:br>
                        <a:rPr lang="en-US" sz="1400">
                          <a:effectLst/>
                        </a:rPr>
                      </a:br>
                      <a:r>
                        <a:rPr lang="en-US" sz="1400">
                          <a:effectLst/>
                        </a:rPr>
                        <a:t>(N=67)</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1</a:t>
                      </a:r>
                      <a:br>
                        <a:rPr lang="en-US" sz="1400">
                          <a:effectLst/>
                        </a:rPr>
                      </a:br>
                      <a:r>
                        <a:rPr lang="en-US" sz="1400">
                          <a:effectLst/>
                        </a:rPr>
                        <a:t>(N=20)</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Overall</a:t>
                      </a:r>
                      <a:br>
                        <a:rPr lang="en-US" sz="1400" dirty="0">
                          <a:effectLst/>
                        </a:rPr>
                      </a:br>
                      <a:r>
                        <a:rPr lang="en-US" sz="1400" dirty="0">
                          <a:effectLst/>
                        </a:rPr>
                        <a:t>(N=87)</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5693159"/>
                  </a:ext>
                </a:extLst>
              </a:tr>
              <a:tr h="242443">
                <a:tc>
                  <a:txBody>
                    <a:bodyPr/>
                    <a:lstStyle/>
                    <a:p>
                      <a:pPr algn="l"/>
                      <a:r>
                        <a:rPr lang="en-US" sz="1400" b="1">
                          <a:effectLst/>
                        </a:rPr>
                        <a:t>Gender</a:t>
                      </a: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20352556"/>
                  </a:ext>
                </a:extLst>
              </a:tr>
              <a:tr h="242443">
                <a:tc>
                  <a:txBody>
                    <a:bodyPr/>
                    <a:lstStyle/>
                    <a:p>
                      <a:pPr algn="l"/>
                      <a:r>
                        <a:rPr lang="en-US" sz="1400">
                          <a:effectLst/>
                        </a:rPr>
                        <a:t>Female</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47 (70.1%)</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14 (70.0%)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61 (70.1%)</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382282975"/>
                  </a:ext>
                </a:extLst>
              </a:tr>
              <a:tr h="242443">
                <a:tc>
                  <a:txBody>
                    <a:bodyPr/>
                    <a:lstStyle/>
                    <a:p>
                      <a:pPr algn="l"/>
                      <a:r>
                        <a:rPr lang="en-US" sz="1400">
                          <a:effectLst/>
                        </a:rPr>
                        <a:t>Male</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20 (29.9%)</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6 (30.0%)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26 (29.9%)</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568228048"/>
                  </a:ext>
                </a:extLst>
              </a:tr>
              <a:tr h="242443">
                <a:tc>
                  <a:txBody>
                    <a:bodyPr/>
                    <a:lstStyle/>
                    <a:p>
                      <a:pPr algn="l"/>
                      <a:r>
                        <a:rPr lang="en-US" sz="1400" b="1">
                          <a:effectLst/>
                        </a:rPr>
                        <a:t>Race</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4271460830"/>
                  </a:ext>
                </a:extLst>
              </a:tr>
              <a:tr h="242443">
                <a:tc>
                  <a:txBody>
                    <a:bodyPr/>
                    <a:lstStyle/>
                    <a:p>
                      <a:pPr algn="l"/>
                      <a:r>
                        <a:rPr lang="en-US" sz="1400">
                          <a:effectLst/>
                        </a:rPr>
                        <a:t>Asian</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 (1.5%)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 (1.1%)</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835181703"/>
                  </a:ext>
                </a:extLst>
              </a:tr>
              <a:tr h="242443">
                <a:tc>
                  <a:txBody>
                    <a:bodyPr/>
                    <a:lstStyle/>
                    <a:p>
                      <a:pPr algn="l"/>
                      <a:r>
                        <a:rPr lang="en-US" sz="1400">
                          <a:effectLst/>
                        </a:rPr>
                        <a:t>Biracial</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 (4.5%)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 (20.0%)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7 (8.0%)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589437849"/>
                  </a:ext>
                </a:extLst>
              </a:tr>
              <a:tr h="242443">
                <a:tc>
                  <a:txBody>
                    <a:bodyPr/>
                    <a:lstStyle/>
                    <a:p>
                      <a:pPr algn="l"/>
                      <a:r>
                        <a:rPr lang="en-US" sz="1400">
                          <a:effectLst/>
                        </a:rPr>
                        <a:t>Black</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 (1.5%)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 (1.1%)</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508056345"/>
                  </a:ext>
                </a:extLst>
              </a:tr>
              <a:tr h="242443">
                <a:tc>
                  <a:txBody>
                    <a:bodyPr/>
                    <a:lstStyle/>
                    <a:p>
                      <a:pPr algn="l"/>
                      <a:r>
                        <a:rPr lang="en-US" sz="1400" dirty="0">
                          <a:effectLst/>
                        </a:rPr>
                        <a:t>Hispanic</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 (4.5%)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dirty="0">
                          <a:effectLst/>
                        </a:rPr>
                        <a:t>3 (3.4%)</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118095843"/>
                  </a:ext>
                </a:extLst>
              </a:tr>
              <a:tr h="242443">
                <a:tc>
                  <a:txBody>
                    <a:bodyPr/>
                    <a:lstStyle/>
                    <a:p>
                      <a:pPr algn="l"/>
                      <a:r>
                        <a:rPr lang="en-US" sz="1400">
                          <a:effectLst/>
                        </a:rPr>
                        <a:t>NHW</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59 (88.1%)</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16 (80.0%)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75 (86.2%)</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978673298"/>
                  </a:ext>
                </a:extLst>
              </a:tr>
              <a:tr h="242443">
                <a:tc>
                  <a:txBody>
                    <a:bodyPr/>
                    <a:lstStyle/>
                    <a:p>
                      <a:pPr algn="l"/>
                      <a:r>
                        <a:rPr lang="en-US" sz="1400" b="1">
                          <a:effectLst/>
                        </a:rPr>
                        <a:t>BMI</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16503931"/>
                  </a:ext>
                </a:extLst>
              </a:tr>
              <a:tr h="242443">
                <a:tc>
                  <a:txBody>
                    <a:bodyPr/>
                    <a:lstStyle/>
                    <a:p>
                      <a:pPr algn="l"/>
                      <a:r>
                        <a:rPr lang="en-US" sz="1400" dirty="0">
                          <a:effectLst/>
                        </a:rPr>
                        <a:t>Mean (SD)</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31.6 (32.8)</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27.2 (4.90)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30.6 (28.9)</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708664208"/>
                  </a:ext>
                </a:extLst>
              </a:tr>
              <a:tr h="242443">
                <a:tc>
                  <a:txBody>
                    <a:bodyPr/>
                    <a:lstStyle/>
                    <a:p>
                      <a:pPr algn="l"/>
                      <a:r>
                        <a:rPr lang="en-US" sz="1400">
                          <a:effectLst/>
                        </a:rPr>
                        <a:t>Median [Min, Max]</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26.6 [17.0, 285]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26.2 [20.7, 41.2]</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26.5 [17.0, 285]</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848181061"/>
                  </a:ext>
                </a:extLst>
              </a:tr>
              <a:tr h="242443">
                <a:tc>
                  <a:txBody>
                    <a:bodyPr/>
                    <a:lstStyle/>
                    <a:p>
                      <a:pPr algn="l"/>
                      <a:r>
                        <a:rPr lang="en-US" sz="1400">
                          <a:effectLst/>
                        </a:rPr>
                        <a:t>Missing</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 (4.5%)</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 (5.0%)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 (4.6%)</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89801038"/>
                  </a:ext>
                </a:extLst>
              </a:tr>
              <a:tr h="242443">
                <a:tc>
                  <a:txBody>
                    <a:bodyPr/>
                    <a:lstStyle/>
                    <a:p>
                      <a:pPr algn="l"/>
                      <a:r>
                        <a:rPr lang="en-US" sz="1400" b="1">
                          <a:effectLst/>
                        </a:rPr>
                        <a:t>FirstDegreeRelWithRA</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411920280"/>
                  </a:ext>
                </a:extLst>
              </a:tr>
              <a:tr h="242443">
                <a:tc>
                  <a:txBody>
                    <a:bodyPr/>
                    <a:lstStyle/>
                    <a:p>
                      <a:pPr algn="l"/>
                      <a:r>
                        <a:rPr lang="en-US" sz="1400">
                          <a:effectLst/>
                        </a:rPr>
                        <a:t>No</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18 (26.9%)</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 (50.0%)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28 (32.2%)</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70919499"/>
                  </a:ext>
                </a:extLst>
              </a:tr>
              <a:tr h="242443">
                <a:tc>
                  <a:txBody>
                    <a:bodyPr/>
                    <a:lstStyle/>
                    <a:p>
                      <a:pPr algn="l"/>
                      <a:r>
                        <a:rPr lang="en-US" sz="1400">
                          <a:effectLst/>
                        </a:rPr>
                        <a:t>Yes</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49 (73.1%)</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 (50.0%)</a:t>
                      </a:r>
                    </a:p>
                  </a:txBody>
                  <a:tcPr marL="31305" marR="31305" marT="15652" marB="15652" anchor="ctr">
                    <a:lnL>
                      <a:noFill/>
                    </a:lnL>
                    <a:lnR>
                      <a:noFill/>
                    </a:lnR>
                    <a:lnT>
                      <a:noFill/>
                    </a:lnT>
                    <a:lnB>
                      <a:noFill/>
                    </a:lnB>
                    <a:solidFill>
                      <a:srgbClr val="FFFFFF"/>
                    </a:solidFill>
                  </a:tcPr>
                </a:tc>
                <a:tc>
                  <a:txBody>
                    <a:bodyPr/>
                    <a:lstStyle/>
                    <a:p>
                      <a:pPr algn="ctr"/>
                      <a:r>
                        <a:rPr lang="en-US" sz="1400" dirty="0">
                          <a:effectLst/>
                        </a:rPr>
                        <a:t>59 (67.8%)</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898005686"/>
                  </a:ext>
                </a:extLst>
              </a:tr>
            </a:tbl>
          </a:graphicData>
        </a:graphic>
      </p:graphicFrame>
      <p:graphicFrame>
        <p:nvGraphicFramePr>
          <p:cNvPr id="5" name="Table 4">
            <a:extLst>
              <a:ext uri="{FF2B5EF4-FFF2-40B4-BE49-F238E27FC236}">
                <a16:creationId xmlns:a16="http://schemas.microsoft.com/office/drawing/2014/main" id="{1A5125FF-1619-4BAE-ADE7-D90A43209E6D}"/>
              </a:ext>
            </a:extLst>
          </p:cNvPr>
          <p:cNvGraphicFramePr>
            <a:graphicFrameLocks noGrp="1"/>
          </p:cNvGraphicFramePr>
          <p:nvPr>
            <p:extLst>
              <p:ext uri="{D42A27DB-BD31-4B8C-83A1-F6EECF244321}">
                <p14:modId xmlns:p14="http://schemas.microsoft.com/office/powerpoint/2010/main" val="808267545"/>
              </p:ext>
            </p:extLst>
          </p:nvPr>
        </p:nvGraphicFramePr>
        <p:xfrm>
          <a:off x="6334125" y="842357"/>
          <a:ext cx="5724524" cy="5470752"/>
        </p:xfrm>
        <a:graphic>
          <a:graphicData uri="http://schemas.openxmlformats.org/drawingml/2006/table">
            <a:tbl>
              <a:tblPr/>
              <a:tblGrid>
                <a:gridCol w="1431131">
                  <a:extLst>
                    <a:ext uri="{9D8B030D-6E8A-4147-A177-3AD203B41FA5}">
                      <a16:colId xmlns:a16="http://schemas.microsoft.com/office/drawing/2014/main" val="2400902134"/>
                    </a:ext>
                  </a:extLst>
                </a:gridCol>
                <a:gridCol w="1431131">
                  <a:extLst>
                    <a:ext uri="{9D8B030D-6E8A-4147-A177-3AD203B41FA5}">
                      <a16:colId xmlns:a16="http://schemas.microsoft.com/office/drawing/2014/main" val="2971030187"/>
                    </a:ext>
                  </a:extLst>
                </a:gridCol>
                <a:gridCol w="1431131">
                  <a:extLst>
                    <a:ext uri="{9D8B030D-6E8A-4147-A177-3AD203B41FA5}">
                      <a16:colId xmlns:a16="http://schemas.microsoft.com/office/drawing/2014/main" val="286284587"/>
                    </a:ext>
                  </a:extLst>
                </a:gridCol>
                <a:gridCol w="1431131">
                  <a:extLst>
                    <a:ext uri="{9D8B030D-6E8A-4147-A177-3AD203B41FA5}">
                      <a16:colId xmlns:a16="http://schemas.microsoft.com/office/drawing/2014/main" val="3725451070"/>
                    </a:ext>
                  </a:extLst>
                </a:gridCol>
              </a:tblGrid>
              <a:tr h="441172">
                <a:tc>
                  <a:txBody>
                    <a:bodyPr/>
                    <a:lstStyle/>
                    <a:p>
                      <a:pPr algn="l"/>
                      <a:endParaRPr lang="en-US" sz="1400" b="1">
                        <a:effectLst/>
                      </a:endParaRP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0</a:t>
                      </a:r>
                      <a:br>
                        <a:rPr lang="en-US" sz="1400">
                          <a:effectLst/>
                        </a:rPr>
                      </a:br>
                      <a:r>
                        <a:rPr lang="en-US" sz="1400">
                          <a:effectLst/>
                        </a:rPr>
                        <a:t>(N=67)</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1</a:t>
                      </a:r>
                      <a:br>
                        <a:rPr lang="en-US" sz="1400">
                          <a:effectLst/>
                        </a:rPr>
                      </a:br>
                      <a:r>
                        <a:rPr lang="en-US" sz="1400">
                          <a:effectLst/>
                        </a:rPr>
                        <a:t>(N=20)</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Overall</a:t>
                      </a:r>
                      <a:br>
                        <a:rPr lang="en-US" sz="1400" dirty="0">
                          <a:effectLst/>
                        </a:rPr>
                      </a:br>
                      <a:r>
                        <a:rPr lang="en-US" sz="1400" dirty="0">
                          <a:effectLst/>
                        </a:rPr>
                        <a:t>(N=87)</a:t>
                      </a:r>
                    </a:p>
                  </a:txBody>
                  <a:tcPr marL="31305" marR="31305" marT="15652" marB="15652"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5693159"/>
                  </a:ext>
                </a:extLst>
              </a:tr>
              <a:tr h="242443">
                <a:tc>
                  <a:txBody>
                    <a:bodyPr/>
                    <a:lstStyle/>
                    <a:p>
                      <a:pPr algn="l"/>
                      <a:r>
                        <a:rPr lang="en-US" sz="1400" b="1">
                          <a:effectLst/>
                        </a:rPr>
                        <a:t>smoke</a:t>
                      </a: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dirty="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endParaRPr lang="en-US" sz="1400" dirty="0">
                        <a:effectLst/>
                      </a:endParaRPr>
                    </a:p>
                  </a:txBody>
                  <a:tcPr marL="31305" marR="31305" marT="15652" marB="15652"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79342711"/>
                  </a:ext>
                </a:extLst>
              </a:tr>
              <a:tr h="242443">
                <a:tc>
                  <a:txBody>
                    <a:bodyPr/>
                    <a:lstStyle/>
                    <a:p>
                      <a:pPr algn="l"/>
                      <a:r>
                        <a:rPr lang="en-US" sz="1400">
                          <a:effectLst/>
                        </a:rPr>
                        <a:t>Mean (SD)</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0.471 (0.507)</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0.0909 (0.302)</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0.378 (0.490)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2971812961"/>
                  </a:ext>
                </a:extLst>
              </a:tr>
              <a:tr h="242443">
                <a:tc>
                  <a:txBody>
                    <a:bodyPr/>
                    <a:lstStyle/>
                    <a:p>
                      <a:pPr algn="l"/>
                      <a:r>
                        <a:rPr lang="en-US" sz="1400">
                          <a:effectLst/>
                        </a:rPr>
                        <a:t>Median [Min, Max]</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 1.00]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 1.00]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 1.00]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2991204161"/>
                  </a:ext>
                </a:extLst>
              </a:tr>
              <a:tr h="242443">
                <a:tc>
                  <a:txBody>
                    <a:bodyPr/>
                    <a:lstStyle/>
                    <a:p>
                      <a:pPr algn="l"/>
                      <a:r>
                        <a:rPr lang="en-US" sz="1400">
                          <a:effectLst/>
                        </a:rPr>
                        <a:t>Missing</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33 (49.3%)</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9 (45.0%)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42 (48.3%)</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82716119"/>
                  </a:ext>
                </a:extLst>
              </a:tr>
              <a:tr h="242443">
                <a:tc>
                  <a:txBody>
                    <a:bodyPr/>
                    <a:lstStyle/>
                    <a:p>
                      <a:pPr algn="l"/>
                      <a:r>
                        <a:rPr lang="en-US" sz="1400" b="1">
                          <a:effectLst/>
                        </a:rPr>
                        <a:t>visit</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816228837"/>
                  </a:ext>
                </a:extLst>
              </a:tr>
              <a:tr h="242443">
                <a:tc>
                  <a:txBody>
                    <a:bodyPr/>
                    <a:lstStyle/>
                    <a:p>
                      <a:pPr algn="l"/>
                      <a:r>
                        <a:rPr lang="en-US" sz="1400">
                          <a:effectLst/>
                        </a:rPr>
                        <a:t>Mean (SD)</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1.03 (0.171)</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1.10 (0.308)</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1.05 (0.211)</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305182373"/>
                  </a:ext>
                </a:extLst>
              </a:tr>
              <a:tr h="242443">
                <a:tc>
                  <a:txBody>
                    <a:bodyPr/>
                    <a:lstStyle/>
                    <a:p>
                      <a:pPr algn="l"/>
                      <a:r>
                        <a:rPr lang="en-US" sz="1400">
                          <a:effectLst/>
                        </a:rPr>
                        <a:t>Median [Min, Max]</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1.00 [1.00, 2.00]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1.00 [1.00, 2.00]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1.00 [1.00, 2.00]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724921949"/>
                  </a:ext>
                </a:extLst>
              </a:tr>
              <a:tr h="242443">
                <a:tc>
                  <a:txBody>
                    <a:bodyPr/>
                    <a:lstStyle/>
                    <a:p>
                      <a:pPr algn="l"/>
                      <a:r>
                        <a:rPr lang="en-US" sz="1400" b="1">
                          <a:effectLst/>
                        </a:rPr>
                        <a:t>IAEver</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403386685"/>
                  </a:ext>
                </a:extLst>
              </a:tr>
              <a:tr h="242443">
                <a:tc>
                  <a:txBody>
                    <a:bodyPr/>
                    <a:lstStyle/>
                    <a:p>
                      <a:pPr algn="l"/>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63 (94.0%)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63 (72.4%)</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791086144"/>
                  </a:ext>
                </a:extLst>
              </a:tr>
              <a:tr h="242443">
                <a:tc>
                  <a:txBody>
                    <a:bodyPr/>
                    <a:lstStyle/>
                    <a:p>
                      <a:pPr algn="l"/>
                      <a:r>
                        <a:rPr lang="en-US" sz="1400">
                          <a:effectLst/>
                        </a:rPr>
                        <a:t>No</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 (6.0%)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 (4.6%)</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1763629243"/>
                  </a:ext>
                </a:extLst>
              </a:tr>
              <a:tr h="242443">
                <a:tc>
                  <a:txBody>
                    <a:bodyPr/>
                    <a:lstStyle/>
                    <a:p>
                      <a:pPr algn="l"/>
                      <a:r>
                        <a:rPr lang="en-US" sz="1400">
                          <a:effectLst/>
                        </a:rPr>
                        <a:t>Yes</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0 (0%)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20 (100%)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20 (23.0%)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2110618376"/>
                  </a:ext>
                </a:extLst>
              </a:tr>
              <a:tr h="242443">
                <a:tc>
                  <a:txBody>
                    <a:bodyPr/>
                    <a:lstStyle/>
                    <a:p>
                      <a:pPr algn="l"/>
                      <a:r>
                        <a:rPr lang="en-US" sz="1400" b="1">
                          <a:effectLst/>
                        </a:rPr>
                        <a:t>lipid</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4244309901"/>
                  </a:ext>
                </a:extLst>
              </a:tr>
              <a:tr h="242443">
                <a:tc>
                  <a:txBody>
                    <a:bodyPr/>
                    <a:lstStyle/>
                    <a:p>
                      <a:pPr algn="l"/>
                      <a:r>
                        <a:rPr lang="en-US" sz="1400">
                          <a:effectLst/>
                        </a:rPr>
                        <a:t>Mean (SD)</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36200 (32100)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41000 (28400)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37300 (31200)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78105390"/>
                  </a:ext>
                </a:extLst>
              </a:tr>
              <a:tr h="453867">
                <a:tc>
                  <a:txBody>
                    <a:bodyPr/>
                    <a:lstStyle/>
                    <a:p>
                      <a:pPr algn="l"/>
                      <a:r>
                        <a:rPr lang="en-US" sz="1400">
                          <a:effectLst/>
                        </a:rPr>
                        <a:t>Median [Min, Max]</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26500 [1000, 181000]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33700 [15700, 133000]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27100 [1000, 181000]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2037893557"/>
                  </a:ext>
                </a:extLst>
              </a:tr>
              <a:tr h="242443">
                <a:tc>
                  <a:txBody>
                    <a:bodyPr/>
                    <a:lstStyle/>
                    <a:p>
                      <a:pPr algn="l"/>
                      <a:r>
                        <a:rPr lang="en-US" sz="1400" b="1">
                          <a:effectLst/>
                        </a:rPr>
                        <a:t>lipid2</a:t>
                      </a: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tc>
                  <a:txBody>
                    <a:bodyPr/>
                    <a:lstStyle/>
                    <a:p>
                      <a:pPr algn="ctr"/>
                      <a:endParaRPr lang="en-US" sz="1400">
                        <a:effectLst/>
                      </a:endParaRP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3504643243"/>
                  </a:ext>
                </a:extLst>
              </a:tr>
              <a:tr h="242443">
                <a:tc>
                  <a:txBody>
                    <a:bodyPr/>
                    <a:lstStyle/>
                    <a:p>
                      <a:pPr algn="l"/>
                      <a:r>
                        <a:rPr lang="en-US" sz="1400">
                          <a:effectLst/>
                        </a:rPr>
                        <a:t>Mean (SD)</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11000 (13700)</a:t>
                      </a:r>
                    </a:p>
                  </a:txBody>
                  <a:tcPr marL="31305" marR="31305" marT="15652" marB="15652" anchor="ctr">
                    <a:lnL>
                      <a:noFill/>
                    </a:lnL>
                    <a:lnR>
                      <a:noFill/>
                    </a:lnR>
                    <a:lnT>
                      <a:noFill/>
                    </a:lnT>
                    <a:lnB>
                      <a:noFill/>
                    </a:lnB>
                    <a:solidFill>
                      <a:srgbClr val="FFFFFF"/>
                    </a:solidFill>
                  </a:tcPr>
                </a:tc>
                <a:tc>
                  <a:txBody>
                    <a:bodyPr/>
                    <a:lstStyle/>
                    <a:p>
                      <a:pPr algn="ctr"/>
                      <a:r>
                        <a:rPr lang="en-US" sz="1400">
                          <a:effectLst/>
                        </a:rPr>
                        <a:t>11700 (12400)</a:t>
                      </a:r>
                    </a:p>
                  </a:txBody>
                  <a:tcPr marL="31305" marR="31305" marT="15652" marB="15652" anchor="ctr">
                    <a:lnL>
                      <a:noFill/>
                    </a:lnL>
                    <a:lnR>
                      <a:noFill/>
                    </a:lnR>
                    <a:lnT>
                      <a:noFill/>
                    </a:lnT>
                    <a:lnB>
                      <a:noFill/>
                    </a:lnB>
                    <a:solidFill>
                      <a:srgbClr val="FFFFFF"/>
                    </a:solidFill>
                  </a:tcPr>
                </a:tc>
                <a:tc>
                  <a:txBody>
                    <a:bodyPr/>
                    <a:lstStyle/>
                    <a:p>
                      <a:pPr algn="ctr"/>
                      <a:r>
                        <a:rPr lang="en-US" sz="1400" dirty="0">
                          <a:effectLst/>
                        </a:rPr>
                        <a:t>11100 (13300)</a:t>
                      </a:r>
                    </a:p>
                  </a:txBody>
                  <a:tcPr marL="31305" marR="31305" marT="15652" marB="15652" anchor="ctr">
                    <a:lnL>
                      <a:noFill/>
                    </a:lnL>
                    <a:lnR>
                      <a:noFill/>
                    </a:lnR>
                    <a:lnT>
                      <a:noFill/>
                    </a:lnT>
                    <a:lnB>
                      <a:noFill/>
                    </a:lnB>
                    <a:solidFill>
                      <a:srgbClr val="FFFFFF"/>
                    </a:solidFill>
                  </a:tcPr>
                </a:tc>
                <a:extLst>
                  <a:ext uri="{0D108BD9-81ED-4DB2-BD59-A6C34878D82A}">
                    <a16:rowId xmlns:a16="http://schemas.microsoft.com/office/drawing/2014/main" val="2573363617"/>
                  </a:ext>
                </a:extLst>
              </a:tr>
              <a:tr h="242443">
                <a:tc>
                  <a:txBody>
                    <a:bodyPr/>
                    <a:lstStyle/>
                    <a:p>
                      <a:pPr algn="l"/>
                      <a:r>
                        <a:rPr lang="en-US" sz="1400">
                          <a:effectLst/>
                        </a:rPr>
                        <a:t>Median [Min, Max]</a:t>
                      </a:r>
                    </a:p>
                  </a:txBody>
                  <a:tcPr marL="31305" marR="31305" marT="15652" marB="15652" anchor="ctr">
                    <a:lnL>
                      <a:noFill/>
                    </a:lnL>
                    <a:lnR>
                      <a:noFill/>
                    </a:lnR>
                    <a:lnT>
                      <a:noFill/>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5830 [1030, 80300]</a:t>
                      </a:r>
                    </a:p>
                  </a:txBody>
                  <a:tcPr marL="31305" marR="31305" marT="15652" marB="15652" anchor="ctr">
                    <a:lnL>
                      <a:noFill/>
                    </a:lnL>
                    <a:lnR>
                      <a:noFill/>
                    </a:lnR>
                    <a:lnT>
                      <a:noFill/>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a:effectLst/>
                        </a:rPr>
                        <a:t>9450 [3180, 61100]</a:t>
                      </a:r>
                    </a:p>
                  </a:txBody>
                  <a:tcPr marL="31305" marR="31305" marT="15652" marB="15652" anchor="ctr">
                    <a:lnL>
                      <a:noFill/>
                    </a:lnL>
                    <a:lnR>
                      <a:noFill/>
                    </a:lnR>
                    <a:lnT>
                      <a:noFill/>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sz="1400" dirty="0">
                          <a:effectLst/>
                        </a:rPr>
                        <a:t>6140 [1030, 80300]</a:t>
                      </a:r>
                    </a:p>
                  </a:txBody>
                  <a:tcPr marL="31305" marR="31305" marT="15652" marB="15652" anchor="ctr">
                    <a:lnL>
                      <a:noFill/>
                    </a:lnL>
                    <a:lnR>
                      <a:noFill/>
                    </a:lnR>
                    <a:lnT>
                      <a:noFill/>
                    </a:lnT>
                    <a:lnB w="254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3889577"/>
                  </a:ext>
                </a:extLst>
              </a:tr>
            </a:tbl>
          </a:graphicData>
        </a:graphic>
      </p:graphicFrame>
      <p:pic>
        <p:nvPicPr>
          <p:cNvPr id="6" name="Picture 5">
            <a:extLst>
              <a:ext uri="{FF2B5EF4-FFF2-40B4-BE49-F238E27FC236}">
                <a16:creationId xmlns:a16="http://schemas.microsoft.com/office/drawing/2014/main" id="{3D20DD2A-B772-480C-9D1B-7B021E3FBDF7}"/>
              </a:ext>
            </a:extLst>
          </p:cNvPr>
          <p:cNvPicPr>
            <a:picLocks noChangeAspect="1"/>
          </p:cNvPicPr>
          <p:nvPr/>
        </p:nvPicPr>
        <p:blipFill>
          <a:blip r:embed="rId2"/>
          <a:stretch>
            <a:fillRect/>
          </a:stretch>
        </p:blipFill>
        <p:spPr>
          <a:xfrm>
            <a:off x="5353049" y="490998"/>
            <a:ext cx="6715743" cy="852105"/>
          </a:xfrm>
          <a:prstGeom prst="rect">
            <a:avLst/>
          </a:prstGeom>
        </p:spPr>
      </p:pic>
    </p:spTree>
    <p:extLst>
      <p:ext uri="{BB962C8B-B14F-4D97-AF65-F5344CB8AC3E}">
        <p14:creationId xmlns:p14="http://schemas.microsoft.com/office/powerpoint/2010/main" val="330473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1C68A8-B484-4B82-A09D-E28625C02CF8}"/>
              </a:ext>
            </a:extLst>
          </p:cNvPr>
          <p:cNvSpPr>
            <a:spLocks noGrp="1"/>
          </p:cNvSpPr>
          <p:nvPr>
            <p:ph type="title"/>
          </p:nvPr>
        </p:nvSpPr>
        <p:spPr/>
        <p:txBody>
          <a:bodyPr/>
          <a:lstStyle/>
          <a:p>
            <a:r>
              <a:rPr lang="en-US" dirty="0"/>
              <a:t>Visuals</a:t>
            </a:r>
          </a:p>
        </p:txBody>
      </p:sp>
      <p:sp>
        <p:nvSpPr>
          <p:cNvPr id="5" name="Text Placeholder 4">
            <a:extLst>
              <a:ext uri="{FF2B5EF4-FFF2-40B4-BE49-F238E27FC236}">
                <a16:creationId xmlns:a16="http://schemas.microsoft.com/office/drawing/2014/main" id="{7832B215-8DD7-4FCB-9D54-B608314859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722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5B8C-5B57-4690-884E-A0C90221C83D}"/>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E76176DC-2286-45CC-98C5-4C683CA32514}"/>
              </a:ext>
            </a:extLst>
          </p:cNvPr>
          <p:cNvSpPr>
            <a:spLocks noGrp="1"/>
          </p:cNvSpPr>
          <p:nvPr>
            <p:ph idx="1"/>
          </p:nvPr>
        </p:nvSpPr>
        <p:spPr/>
        <p:txBody>
          <a:bodyPr/>
          <a:lstStyle/>
          <a:p>
            <a:r>
              <a:rPr lang="en-US" dirty="0"/>
              <a:t>It is a representation of a frequency distribution by means of rectangles whose widths represent class intervals and whose areas are proportional to the corresponding frequencies.</a:t>
            </a:r>
          </a:p>
          <a:p>
            <a:endParaRPr lang="en-US" dirty="0"/>
          </a:p>
        </p:txBody>
      </p:sp>
      <p:pic>
        <p:nvPicPr>
          <p:cNvPr id="1028" name="Picture 4">
            <a:extLst>
              <a:ext uri="{FF2B5EF4-FFF2-40B4-BE49-F238E27FC236}">
                <a16:creationId xmlns:a16="http://schemas.microsoft.com/office/drawing/2014/main" id="{C5DF4EF8-7C01-471D-8C6F-64C3B3BF0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49" y="3122839"/>
            <a:ext cx="5229225" cy="3735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0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F58E-A95C-4E6F-90D8-E84951E2770A}"/>
              </a:ext>
            </a:extLst>
          </p:cNvPr>
          <p:cNvSpPr>
            <a:spLocks noGrp="1"/>
          </p:cNvSpPr>
          <p:nvPr>
            <p:ph type="title"/>
          </p:nvPr>
        </p:nvSpPr>
        <p:spPr/>
        <p:txBody>
          <a:bodyPr/>
          <a:lstStyle/>
          <a:p>
            <a:r>
              <a:rPr lang="en-US" dirty="0"/>
              <a:t>Box plots</a:t>
            </a:r>
          </a:p>
        </p:txBody>
      </p:sp>
      <p:pic>
        <p:nvPicPr>
          <p:cNvPr id="9" name="Picture 8">
            <a:extLst>
              <a:ext uri="{FF2B5EF4-FFF2-40B4-BE49-F238E27FC236}">
                <a16:creationId xmlns:a16="http://schemas.microsoft.com/office/drawing/2014/main" id="{53A675D0-C550-4609-A03E-63C950E3DB4C}"/>
              </a:ext>
            </a:extLst>
          </p:cNvPr>
          <p:cNvPicPr>
            <a:picLocks noChangeAspect="1"/>
          </p:cNvPicPr>
          <p:nvPr/>
        </p:nvPicPr>
        <p:blipFill>
          <a:blip r:embed="rId2"/>
          <a:stretch>
            <a:fillRect/>
          </a:stretch>
        </p:blipFill>
        <p:spPr>
          <a:xfrm>
            <a:off x="542168" y="1857094"/>
            <a:ext cx="10840963" cy="4020111"/>
          </a:xfrm>
          <a:prstGeom prst="rect">
            <a:avLst/>
          </a:prstGeom>
        </p:spPr>
      </p:pic>
    </p:spTree>
    <p:extLst>
      <p:ext uri="{BB962C8B-B14F-4D97-AF65-F5344CB8AC3E}">
        <p14:creationId xmlns:p14="http://schemas.microsoft.com/office/powerpoint/2010/main" val="407246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2228</Words>
  <Application>Microsoft Office PowerPoint</Application>
  <PresentationFormat>Widescreen</PresentationFormat>
  <Paragraphs>335</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Calibri</vt:lpstr>
      <vt:lpstr>Calibri Light</vt:lpstr>
      <vt:lpstr>Office Theme</vt:lpstr>
      <vt:lpstr>Data Exploration &amp; Cleaning  for Machine Learning</vt:lpstr>
      <vt:lpstr>Outline</vt:lpstr>
      <vt:lpstr>Exploration Basics – Where does it fit in the process?</vt:lpstr>
      <vt:lpstr>Summary Statistics</vt:lpstr>
      <vt:lpstr>Univariate Summary  </vt:lpstr>
      <vt:lpstr>Table 1</vt:lpstr>
      <vt:lpstr>Visuals</vt:lpstr>
      <vt:lpstr>Histograms</vt:lpstr>
      <vt:lpstr>Box plots</vt:lpstr>
      <vt:lpstr>UpSet Plots</vt:lpstr>
      <vt:lpstr>Scatter plots</vt:lpstr>
      <vt:lpstr>Spaghetti plots</vt:lpstr>
      <vt:lpstr>Modifying Variables</vt:lpstr>
      <vt:lpstr>Outliers</vt:lpstr>
      <vt:lpstr>Transformation</vt:lpstr>
      <vt:lpstr>Categorical Variables &amp; ML</vt:lpstr>
      <vt:lpstr>Missingness</vt:lpstr>
      <vt:lpstr>Machine Learning &amp; Missingness</vt:lpstr>
      <vt:lpstr>Why do I have missing data?</vt:lpstr>
      <vt:lpstr>Types of missing data</vt:lpstr>
      <vt:lpstr>Missing “at random” is not really random</vt:lpstr>
      <vt:lpstr>Common approaches to missing data</vt:lpstr>
      <vt:lpstr>How to tell if my data are MCAR, MAR, MNAR</vt:lpstr>
      <vt:lpstr>Multiple imputation</vt:lpstr>
      <vt:lpstr>Notes on multiple imputation</vt:lpstr>
      <vt:lpstr>Does my treatment of missing data matter?</vt:lpstr>
      <vt:lpstr>Imputation in  Mass Spec Data</vt:lpstr>
      <vt:lpstr>Quick Note on Genetic Imputation</vt:lpstr>
      <vt:lpstr>Real World Example:  NIDDK AI Challenge</vt:lpstr>
      <vt:lpstr>         NIDDK AI Challenge</vt:lpstr>
      <vt:lpstr>Team Members</vt:lpstr>
      <vt:lpstr>Reading in Data</vt:lpstr>
      <vt:lpstr>Check if longitudinal data</vt:lpstr>
      <vt:lpstr>What type of identifier is included?</vt:lpstr>
      <vt:lpstr>Merge multiple datasets</vt:lpstr>
      <vt:lpstr>Check bad variables</vt:lpstr>
      <vt:lpstr>Longitudinal “Time” </vt:lpstr>
      <vt:lpstr>Flagging potential errors</vt:lpstr>
      <vt:lpstr>Collapsing down longitudinal </vt:lpstr>
      <vt:lpstr>PowerPoint Presentation</vt:lpstr>
      <vt:lpstr>PowerPoint Presentation</vt:lpstr>
      <vt:lpstr>PowerPoint Presentation</vt:lpstr>
      <vt:lpstr>Address Outliers</vt:lpstr>
      <vt:lpstr>Remove Repeated Variables </vt:lpstr>
      <vt:lpstr>PowerPoint Presentation</vt:lpstr>
      <vt:lpstr>Removing low frequency variables</vt:lpstr>
      <vt:lpstr>Python code for one-hot encoding</vt:lpstr>
      <vt:lpstr>PowerPoint Presentation</vt:lpstr>
      <vt:lpstr>Repositories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&amp; Cleaning  for Machine Learning</dc:title>
  <dc:creator>Vanderlinden, Lauren</dc:creator>
  <cp:lastModifiedBy>Vanderlinden, Lauren</cp:lastModifiedBy>
  <cp:revision>32</cp:revision>
  <dcterms:created xsi:type="dcterms:W3CDTF">2024-12-11T19:34:16Z</dcterms:created>
  <dcterms:modified xsi:type="dcterms:W3CDTF">2024-12-12T05:26:26Z</dcterms:modified>
</cp:coreProperties>
</file>