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62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6" autoAdjust="0"/>
    <p:restoredTop sz="84966" autoAdjust="0"/>
  </p:normalViewPr>
  <p:slideViewPr>
    <p:cSldViewPr snapToGrid="0">
      <p:cViewPr varScale="1">
        <p:scale>
          <a:sx n="69" d="100"/>
          <a:sy n="69" d="100"/>
        </p:scale>
        <p:origin x="7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13F4D-F671-4605-B754-65D3AE812243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FBC376-5244-4D17-A048-F3A60C1F7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90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3 samples that have</a:t>
            </a:r>
            <a:r>
              <a:rPr lang="en-US" baseline="0" dirty="0" smtClean="0"/>
              <a:t> high 0 counts are </a:t>
            </a:r>
          </a:p>
          <a:p>
            <a:r>
              <a:rPr lang="en-US" baseline="0" dirty="0" smtClean="0"/>
              <a:t>XXB15_1_batch4 : 259 0 counts</a:t>
            </a:r>
          </a:p>
          <a:p>
            <a:r>
              <a:rPr lang="en-US" baseline="0" dirty="0" smtClean="0"/>
              <a:t>HXB1_1_batch5: 300 0 counts</a:t>
            </a:r>
          </a:p>
          <a:p>
            <a:r>
              <a:rPr lang="en-US" baseline="0" dirty="0" smtClean="0"/>
              <a:t>SHR_1_batch4: 331 0 counts</a:t>
            </a:r>
          </a:p>
          <a:p>
            <a:endParaRPr lang="en-US" baseline="0" dirty="0" smtClean="0"/>
          </a:p>
          <a:p>
            <a:r>
              <a:rPr lang="en-US" baseline="0" dirty="0" smtClean="0"/>
              <a:t>Sample with next highest 0 counts is HXB5_3_batch8 with 113 0 counts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BC376-5244-4D17-A048-F3A60C1F7D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78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Between-sample read coverage: </a:t>
            </a:r>
          </a:p>
          <a:p>
            <a:r>
              <a:rPr lang="en-US" dirty="0" smtClean="0"/>
              <a:t>If</a:t>
            </a:r>
            <a:r>
              <a:rPr lang="en-US" baseline="0" dirty="0" smtClean="0"/>
              <a:t> 2 samples are exact sample, and 1 has 10 million depth and other 20 million, everything will have a fold-change of 2.  </a:t>
            </a:r>
          </a:p>
          <a:p>
            <a:endParaRPr lang="en-US" sz="1200" b="1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Factor Analysis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method for modeling observed variables, and their covariance structure, in terms of a smaller number of underlying unobservable (latent) “factors.” The factors typically are viewed as broad concepts or ideas that may describe an observed phenomenon.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BC376-5244-4D17-A048-F3A60C1F7DD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148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BC376-5244-4D17-A048-F3A60C1F7DD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756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BC376-5244-4D17-A048-F3A60C1F7DD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2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225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42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574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852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405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03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522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356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947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231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628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13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cs typeface="Arial" panose="020B0604020202020204" pitchFamily="34" charset="0"/>
              </a:rPr>
              <a:t>Small RNA Pre-Processing &amp; Normalization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cs typeface="Arial" panose="020B0604020202020204" pitchFamily="34" charset="0"/>
              </a:rPr>
              <a:t>Lauren Vanderlinden</a:t>
            </a:r>
          </a:p>
          <a:p>
            <a:r>
              <a:rPr lang="en-US" dirty="0" smtClean="0">
                <a:cs typeface="Arial" panose="020B0604020202020204" pitchFamily="34" charset="0"/>
              </a:rPr>
              <a:t>Saba Lab Meeting</a:t>
            </a:r>
          </a:p>
          <a:p>
            <a:r>
              <a:rPr lang="en-US" dirty="0" smtClean="0">
                <a:cs typeface="Arial" panose="020B0604020202020204" pitchFamily="34" charset="0"/>
              </a:rPr>
              <a:t>11/6/2017</a:t>
            </a:r>
            <a:endParaRPr 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85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 using RUV 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For a given </a:t>
            </a:r>
            <a:r>
              <a:rPr lang="en-US" dirty="0" smtClean="0">
                <a:latin typeface="Cambria" panose="02040503050406030204" pitchFamily="18" charset="0"/>
              </a:rPr>
              <a:t>k</a:t>
            </a:r>
            <a:r>
              <a:rPr lang="en-US" dirty="0" smtClean="0"/>
              <a:t>, use negative control genes which we </a:t>
            </a:r>
            <a:r>
              <a:rPr lang="en-US" b="1" dirty="0" smtClean="0"/>
              <a:t>assume have constant expression across all samples </a:t>
            </a:r>
            <a:r>
              <a:rPr lang="en-US" dirty="0" smtClean="0"/>
              <a:t>to estimate the factors of unwanted variation </a:t>
            </a:r>
            <a:r>
              <a:rPr lang="en-US" dirty="0" smtClean="0">
                <a:latin typeface="Cambria" panose="02040503050406030204" pitchFamily="18" charset="0"/>
              </a:rPr>
              <a:t>W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We generate a list of “in-silico empirical” negative control genes by taking the least significant differentially expressed genes based on a first-pass analysis</a:t>
            </a:r>
          </a:p>
          <a:p>
            <a:r>
              <a:rPr lang="en-US" dirty="0" smtClean="0"/>
              <a:t>First, get control genes </a:t>
            </a:r>
          </a:p>
          <a:p>
            <a:pPr lvl="1"/>
            <a:r>
              <a:rPr lang="en-US" dirty="0" smtClean="0"/>
              <a:t>I used the lowest quintile of results, 175 genes</a:t>
            </a:r>
          </a:p>
          <a:p>
            <a:pPr lvl="1"/>
            <a:r>
              <a:rPr lang="en-US" dirty="0" smtClean="0"/>
              <a:t>lowest unadjusted p-value = 0.505 &amp; FDR = 0.631</a:t>
            </a:r>
          </a:p>
          <a:p>
            <a:r>
              <a:rPr lang="en-US" dirty="0" smtClean="0"/>
              <a:t>Second, find what </a:t>
            </a:r>
            <a:r>
              <a:rPr lang="en-US" dirty="0" smtClean="0">
                <a:latin typeface="Cambria" panose="02040503050406030204" pitchFamily="18" charset="0"/>
              </a:rPr>
              <a:t>k</a:t>
            </a:r>
            <a:r>
              <a:rPr lang="en-US" dirty="0" smtClean="0"/>
              <a:t> we want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50723"/>
            <a:ext cx="5181600" cy="370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57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Dendrogram pre- and post-RUV (k=5)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14916" y="1825625"/>
            <a:ext cx="4428167" cy="4351338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48916" y="1825625"/>
            <a:ext cx="442816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15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Density plots pre- and post- RUV (k=5)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48916" y="1825625"/>
            <a:ext cx="4428167" cy="4351338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214916" y="1825625"/>
            <a:ext cx="442816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0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RLE plots pre- and post- RUV (k=5)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150723"/>
            <a:ext cx="5181600" cy="3701142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150723"/>
            <a:ext cx="5181600" cy="370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95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happening to the 0 counts heavy samples?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93771505"/>
              </p:ext>
            </p:extLst>
          </p:nvPr>
        </p:nvGraphicFramePr>
        <p:xfrm>
          <a:off x="313507" y="1825625"/>
          <a:ext cx="10816045" cy="434848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163209"/>
                <a:gridCol w="2163209"/>
                <a:gridCol w="2163209"/>
                <a:gridCol w="2163209"/>
                <a:gridCol w="21632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Sample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Features with 0 Counts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 Features</a:t>
                      </a:r>
                      <a:r>
                        <a:rPr lang="en-US" baseline="0" dirty="0" smtClean="0"/>
                        <a:t> with 0 Counts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RUV</a:t>
                      </a:r>
                      <a:r>
                        <a:rPr lang="en-US" baseline="0" dirty="0" smtClean="0"/>
                        <a:t> Features with 0 Counts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</a:t>
                      </a:r>
                      <a:r>
                        <a:rPr lang="en-US" baseline="0" dirty="0" smtClean="0"/>
                        <a:t> RUV Features with 0 Counts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SHR1_1_batch4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37.83%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0.11%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HXB1_1_batch5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34.29%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0.11%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XXB15_1_batch4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29.60%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0.23%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HXB5_3_batch8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12.91%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0.34%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HXB23_1_batch4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11.77%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0.11%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…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BXH13_1_batch3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1.37%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0.91%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BXH9_2_batch9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1.14%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1.14%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HXB13_2_batch1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1.14%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HXB7_1_batch1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1.14%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1.03%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042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Examine Nuisance Factors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80107" y="1825625"/>
            <a:ext cx="4897785" cy="4351338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14107" y="1825625"/>
            <a:ext cx="489778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80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Counts Pre- and Post- RUV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514634" y="1669214"/>
            <a:ext cx="4897785" cy="4351338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84118" y="1669214"/>
            <a:ext cx="489778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45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Concerning?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Only 1 sample did not change rank.</a:t>
            </a:r>
          </a:p>
          <a:p>
            <a:r>
              <a:rPr lang="en-US" dirty="0" smtClean="0"/>
              <a:t>Largest change in rank was sample HXB21_2_batch8 went from rank 88 to 5!</a:t>
            </a:r>
          </a:p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2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Low Total Count Samples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Remove any sample &lt; 3 million</a:t>
            </a:r>
          </a:p>
          <a:p>
            <a:pPr lvl="1"/>
            <a:r>
              <a:rPr lang="en-US" dirty="0" smtClean="0"/>
              <a:t>Removes 6 samples</a:t>
            </a:r>
          </a:p>
          <a:p>
            <a:r>
              <a:rPr lang="en-US" dirty="0" smtClean="0"/>
              <a:t>Remove any sample &lt; 10 million </a:t>
            </a:r>
          </a:p>
          <a:p>
            <a:pPr lvl="1"/>
            <a:r>
              <a:rPr lang="en-US" dirty="0" smtClean="0"/>
              <a:t>Removes 12 samples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7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Arial" panose="020B0604020202020204" pitchFamily="34" charset="0"/>
              </a:rPr>
              <a:t>Data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68824"/>
            <a:ext cx="5181600" cy="460813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cs typeface="Arial" panose="020B0604020202020204" pitchFamily="34" charset="0"/>
              </a:rPr>
              <a:t>Currently HXB/BXH panel</a:t>
            </a:r>
          </a:p>
          <a:p>
            <a:pPr lvl="1"/>
            <a:r>
              <a:rPr lang="en-US" dirty="0" smtClean="0">
                <a:cs typeface="Arial" panose="020B0604020202020204" pitchFamily="34" charset="0"/>
              </a:rPr>
              <a:t>Will get HDRP 11/17</a:t>
            </a:r>
          </a:p>
          <a:p>
            <a:r>
              <a:rPr lang="en-US" dirty="0" smtClean="0">
                <a:cs typeface="Arial" panose="020B0604020202020204" pitchFamily="34" charset="0"/>
              </a:rPr>
              <a:t>GOAL: Normalize for </a:t>
            </a:r>
            <a:r>
              <a:rPr lang="en-US" dirty="0" err="1" smtClean="0">
                <a:cs typeface="Arial" panose="020B0604020202020204" pitchFamily="34" charset="0"/>
              </a:rPr>
              <a:t>PhenoGen</a:t>
            </a:r>
            <a:r>
              <a:rPr lang="en-US" dirty="0" smtClean="0">
                <a:cs typeface="Arial" panose="020B0604020202020204" pitchFamily="34" charset="0"/>
              </a:rPr>
              <a:t> 2</a:t>
            </a:r>
            <a:r>
              <a:rPr lang="en-US" baseline="30000" dirty="0" smtClean="0">
                <a:cs typeface="Arial" panose="020B0604020202020204" pitchFamily="34" charset="0"/>
              </a:rPr>
              <a:t>nd</a:t>
            </a:r>
            <a:r>
              <a:rPr lang="en-US" dirty="0" smtClean="0">
                <a:cs typeface="Arial" panose="020B0604020202020204" pitchFamily="34" charset="0"/>
              </a:rPr>
              <a:t> week of December (12/11).</a:t>
            </a:r>
          </a:p>
          <a:p>
            <a:r>
              <a:rPr lang="en-US" dirty="0" smtClean="0">
                <a:cs typeface="Arial" panose="020B0604020202020204" pitchFamily="34" charset="0"/>
              </a:rPr>
              <a:t>3 types</a:t>
            </a:r>
          </a:p>
          <a:p>
            <a:pPr lvl="1"/>
            <a:r>
              <a:rPr lang="en-US" dirty="0" smtClean="0">
                <a:cs typeface="Arial" panose="020B0604020202020204" pitchFamily="34" charset="0"/>
              </a:rPr>
              <a:t>microRNA: about </a:t>
            </a:r>
            <a:r>
              <a:rPr lang="en-US" dirty="0">
                <a:cs typeface="Arial" panose="020B0604020202020204" pitchFamily="34" charset="0"/>
              </a:rPr>
              <a:t>22 </a:t>
            </a:r>
            <a:r>
              <a:rPr lang="en-US" dirty="0" smtClean="0">
                <a:cs typeface="Arial" panose="020B0604020202020204" pitchFamily="34" charset="0"/>
              </a:rPr>
              <a:t>nucleotides, that </a:t>
            </a:r>
            <a:r>
              <a:rPr lang="en-US" dirty="0">
                <a:cs typeface="Arial" panose="020B0604020202020204" pitchFamily="34" charset="0"/>
              </a:rPr>
              <a:t>functions in RNA silencing and post-transcriptional regulation of gene expression</a:t>
            </a:r>
            <a:endParaRPr lang="en-US" dirty="0" smtClean="0"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cs typeface="Arial" panose="020B0604020202020204" pitchFamily="34" charset="0"/>
              </a:rPr>
              <a:t>Small nucleolar RNA: guide chemical modifications (e.g. methylation) to other RNAs (mainly </a:t>
            </a:r>
            <a:r>
              <a:rPr lang="en-US" dirty="0" err="1" smtClean="0">
                <a:cs typeface="Arial" panose="020B0604020202020204" pitchFamily="34" charset="0"/>
              </a:rPr>
              <a:t>rRNA</a:t>
            </a:r>
            <a:r>
              <a:rPr lang="en-US" dirty="0" smtClean="0">
                <a:cs typeface="Arial" panose="020B0604020202020204" pitchFamily="34" charset="0"/>
              </a:rPr>
              <a:t>, </a:t>
            </a:r>
            <a:r>
              <a:rPr lang="en-US" dirty="0" err="1" smtClean="0">
                <a:cs typeface="Arial" panose="020B0604020202020204" pitchFamily="34" charset="0"/>
              </a:rPr>
              <a:t>tRNA</a:t>
            </a:r>
            <a:r>
              <a:rPr lang="en-US" dirty="0" smtClean="0">
                <a:cs typeface="Arial" panose="020B0604020202020204" pitchFamily="34" charset="0"/>
              </a:rPr>
              <a:t>, and snRNA)</a:t>
            </a:r>
          </a:p>
          <a:p>
            <a:pPr lvl="1"/>
            <a:r>
              <a:rPr lang="en-US" dirty="0" smtClean="0">
                <a:cs typeface="Arial" panose="020B0604020202020204" pitchFamily="34" charset="0"/>
              </a:rPr>
              <a:t>Miscellaneous Small RNA</a:t>
            </a:r>
          </a:p>
          <a:p>
            <a:r>
              <a:rPr lang="en-US" dirty="0" smtClean="0">
                <a:cs typeface="Arial" panose="020B0604020202020204" pitchFamily="34" charset="0"/>
              </a:rPr>
              <a:t>Quantitation: median counts/ base</a:t>
            </a:r>
          </a:p>
          <a:p>
            <a:pPr lvl="1"/>
            <a:r>
              <a:rPr lang="en-US" dirty="0" smtClean="0">
                <a:cs typeface="Arial" panose="020B0604020202020204" pitchFamily="34" charset="0"/>
              </a:rPr>
              <a:t>For the total RNA, we use the expected counts from RSEM algorithm </a:t>
            </a:r>
          </a:p>
          <a:p>
            <a:r>
              <a:rPr lang="en-US" dirty="0" smtClean="0">
                <a:cs typeface="Arial" panose="020B0604020202020204" pitchFamily="34" charset="0"/>
              </a:rPr>
              <a:t>Focusing on Liver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7224" y="6131859"/>
            <a:ext cx="1754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https://en.wikipedia.org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349235"/>
              </p:ext>
            </p:extLst>
          </p:nvPr>
        </p:nvGraphicFramePr>
        <p:xfrm>
          <a:off x="6624917" y="3247023"/>
          <a:ext cx="5065059" cy="2992416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688353"/>
                <a:gridCol w="1688353"/>
                <a:gridCol w="1688353"/>
              </a:tblGrid>
              <a:tr h="5880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Features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of Total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smallRNA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5880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miRNA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1,538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73.98%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5880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snoRNA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378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18.18%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5880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miscRNA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7.84%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58808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endParaRPr 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2,079</a:t>
                      </a:r>
                      <a:endParaRPr 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052" name="Picture 4" descr="1.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732" y="286868"/>
            <a:ext cx="5029200" cy="22143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7351059" y="246934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http://www.arraystar.com/reviews/arraystar-small-rna-profiling/</a:t>
            </a:r>
          </a:p>
        </p:txBody>
      </p:sp>
    </p:spTree>
    <p:extLst>
      <p:ext uri="{BB962C8B-B14F-4D97-AF65-F5344CB8AC3E}">
        <p14:creationId xmlns:p14="http://schemas.microsoft.com/office/powerpoint/2010/main" val="1463498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13765"/>
            <a:ext cx="5181600" cy="622150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9 batches</a:t>
            </a:r>
          </a:p>
          <a:p>
            <a:r>
              <a:rPr lang="en-US" dirty="0" smtClean="0"/>
              <a:t>31 HXB/BXH strains plus parental strains</a:t>
            </a:r>
          </a:p>
          <a:p>
            <a:pPr lvl="1"/>
            <a:r>
              <a:rPr lang="en-US" dirty="0" smtClean="0"/>
              <a:t>Only changed 1 strain ID XXB15 to HXB15</a:t>
            </a:r>
          </a:p>
          <a:p>
            <a:r>
              <a:rPr lang="en-US" dirty="0" smtClean="0"/>
              <a:t>113 unique </a:t>
            </a:r>
            <a:r>
              <a:rPr lang="en-US" dirty="0" err="1" smtClean="0"/>
              <a:t>RNAseq</a:t>
            </a:r>
            <a:r>
              <a:rPr lang="en-US" dirty="0" smtClean="0"/>
              <a:t> runs</a:t>
            </a:r>
          </a:p>
          <a:p>
            <a:r>
              <a:rPr lang="en-US" dirty="0" smtClean="0"/>
              <a:t>87 unique samples</a:t>
            </a:r>
          </a:p>
          <a:p>
            <a:r>
              <a:rPr lang="en-US" dirty="0" smtClean="0"/>
              <a:t>17 samples with at least 1 technical replicate</a:t>
            </a:r>
          </a:p>
          <a:p>
            <a:r>
              <a:rPr lang="en-US" dirty="0" smtClean="0"/>
              <a:t>Initial Feature Filter (SM):</a:t>
            </a:r>
          </a:p>
          <a:p>
            <a:pPr lvl="1"/>
            <a:r>
              <a:rPr lang="en-US" dirty="0" smtClean="0"/>
              <a:t>At least 1 sample needed ≥ 10 median counts</a:t>
            </a:r>
          </a:p>
          <a:p>
            <a:r>
              <a:rPr lang="en-US" dirty="0" smtClean="0"/>
              <a:t>Total Counts Range 0 to ~40 million</a:t>
            </a:r>
          </a:p>
          <a:p>
            <a:r>
              <a:rPr lang="en-US" dirty="0" smtClean="0"/>
              <a:t>Batches 4 &amp; 5 don’t look so great</a:t>
            </a:r>
          </a:p>
          <a:p>
            <a:r>
              <a:rPr lang="en-US" dirty="0" smtClean="0"/>
              <a:t>Decided to remove all technical replicates and only keep the one with the largest library size in the dataset (except for SHR_1)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588" y="345791"/>
            <a:ext cx="6038095" cy="5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51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Density Plots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Lots of 0 counts</a:t>
            </a:r>
          </a:p>
          <a:p>
            <a:r>
              <a:rPr lang="en-US" dirty="0" smtClean="0"/>
              <a:t>Ugly…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9893" y="838851"/>
            <a:ext cx="6038095" cy="5933333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50924" y="3021105"/>
            <a:ext cx="4279751" cy="3836895"/>
            <a:chOff x="450924" y="3021105"/>
            <a:chExt cx="4279751" cy="383689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0924" y="3021105"/>
              <a:ext cx="4279751" cy="305696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008528" y="5934670"/>
              <a:ext cx="316454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Comparison: this is the HDRP liver total RNA prior to any cleaning for bad samples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1527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counts coming from few highly expressed features?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223349"/>
              </p:ext>
            </p:extLst>
          </p:nvPr>
        </p:nvGraphicFramePr>
        <p:xfrm>
          <a:off x="215152" y="2043955"/>
          <a:ext cx="11734800" cy="4721811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052919"/>
                <a:gridCol w="1858681"/>
                <a:gridCol w="1955800"/>
                <a:gridCol w="1955800"/>
                <a:gridCol w="1955800"/>
                <a:gridCol w="1955800"/>
              </a:tblGrid>
              <a:tr h="6425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Sample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 Median Counts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Top</a:t>
                      </a:r>
                      <a:r>
                        <a:rPr lang="en-US" baseline="0" dirty="0" smtClean="0"/>
                        <a:t> 5 Feature Counts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Top 5 Feature</a:t>
                      </a:r>
                      <a:r>
                        <a:rPr lang="en-US" baseline="0" dirty="0" smtClean="0"/>
                        <a:t> 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Features</a:t>
                      </a:r>
                      <a:r>
                        <a:rPr lang="en-US" baseline="0" dirty="0" smtClean="0"/>
                        <a:t> with 0 Counts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 Features with 0 Counts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HXB9_1_batch5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NA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NA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2,079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100%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HXB8_1_batch5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NA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NA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2,079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100%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SHR1_1_batch4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198,875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89,068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44.79%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1,451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69.79%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XXB15_1_batch4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392,090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199,911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50.99%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1,322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63.59%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HXB10_1_batch4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1,389,538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610,791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43.96%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946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45.50%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HXB1_1_batch5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2,946,665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2,768,424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93.95%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1,266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60.89%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BXH6_2_batch2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33,650,888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17,351,645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51.56%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528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25.40%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HXB31_1_batch6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34,690,140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15,905,370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45.85%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26.70%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BXH2_1_batch6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41,983,932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19,329,199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46.04%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532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25.59%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601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Examine 0 counts &amp; top 5 features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14916" y="1825625"/>
            <a:ext cx="4428167" cy="4351338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48916" y="1825625"/>
            <a:ext cx="4428167" cy="43513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88824" y="2124669"/>
            <a:ext cx="1739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are 21 unique Top5 features for the 89 samples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60376" y="2034987"/>
            <a:ext cx="20708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Should we be doing more sample filtering? Already went from 113 to 89 with technical reps and those 2 bad samples with 0 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36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Detection Above Background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Spencer already performed each filter needed at least 1 sample ≥ 10 median counts</a:t>
            </a:r>
          </a:p>
          <a:p>
            <a:r>
              <a:rPr lang="en-US" dirty="0" smtClean="0"/>
              <a:t>To consider a feature “present”, it needs at least a median count ≥ 10 </a:t>
            </a:r>
          </a:p>
          <a:p>
            <a:r>
              <a:rPr lang="en-US" dirty="0" smtClean="0"/>
              <a:t>But we removed some samples, so need to re-evaluate</a:t>
            </a:r>
          </a:p>
          <a:p>
            <a:r>
              <a:rPr lang="en-US" dirty="0" smtClean="0"/>
              <a:t>Decided to go with a 50% of samples need to be present to keep the feature in the dataset</a:t>
            </a:r>
          </a:p>
          <a:p>
            <a:r>
              <a:rPr lang="en-US" dirty="0" smtClean="0"/>
              <a:t>Leaves us with 875 features </a:t>
            </a:r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50723"/>
            <a:ext cx="5181600" cy="370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58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Visualize Data After Cleaning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214916" y="1825625"/>
            <a:ext cx="4428167" cy="4351338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548916" y="1825625"/>
            <a:ext cx="4428167" cy="435133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17966" y="1854926"/>
            <a:ext cx="5775940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Thought about removing the 3 that have high 0 counts: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Not clear outliers on </a:t>
            </a:r>
            <a:r>
              <a:rPr lang="en-US" dirty="0" err="1" smtClean="0"/>
              <a:t>dendrogram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Not all on the bottom of total median counts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Is number of features with 0 counts good enough?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Keeping in for now </a:t>
            </a:r>
          </a:p>
        </p:txBody>
      </p:sp>
    </p:spTree>
    <p:extLst>
      <p:ext uri="{BB962C8B-B14F-4D97-AF65-F5344CB8AC3E}">
        <p14:creationId xmlns:p14="http://schemas.microsoft.com/office/powerpoint/2010/main" val="2318471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 using RUV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22831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Why not use raw data?</a:t>
            </a:r>
          </a:p>
          <a:p>
            <a:r>
              <a:rPr lang="en-US" dirty="0" smtClean="0"/>
              <a:t>Between-sample distribution differences</a:t>
            </a:r>
          </a:p>
          <a:p>
            <a:pPr lvl="1"/>
            <a:r>
              <a:rPr lang="en-US" dirty="0" smtClean="0"/>
              <a:t>Total counts</a:t>
            </a:r>
          </a:p>
          <a:p>
            <a:r>
              <a:rPr lang="en-US" dirty="0" smtClean="0"/>
              <a:t>Within-sample gene-specific effects</a:t>
            </a:r>
          </a:p>
          <a:p>
            <a:pPr lvl="1"/>
            <a:r>
              <a:rPr lang="en-US" dirty="0" smtClean="0"/>
              <a:t>Gene length</a:t>
            </a:r>
          </a:p>
          <a:p>
            <a:pPr lvl="1"/>
            <a:r>
              <a:rPr lang="en-US" dirty="0" smtClean="0"/>
              <a:t>GC-content</a:t>
            </a:r>
          </a:p>
          <a:p>
            <a:r>
              <a:rPr lang="en-US" dirty="0" smtClean="0"/>
              <a:t>Batch effects</a:t>
            </a:r>
          </a:p>
          <a:p>
            <a:endParaRPr lang="en-US" dirty="0" smtClean="0"/>
          </a:p>
          <a:p>
            <a:r>
              <a:rPr lang="en-US" dirty="0" smtClean="0"/>
              <a:t>RUV using empirical control genes</a:t>
            </a:r>
          </a:p>
          <a:p>
            <a:r>
              <a:rPr lang="en-US" dirty="0" smtClean="0"/>
              <a:t>Type of factor analysis</a:t>
            </a:r>
          </a:p>
          <a:p>
            <a:r>
              <a:rPr lang="en-US" dirty="0" smtClean="0"/>
              <a:t>GLM where RNA-</a:t>
            </a:r>
            <a:r>
              <a:rPr lang="en-US" dirty="0" err="1" smtClean="0"/>
              <a:t>Seq</a:t>
            </a:r>
            <a:r>
              <a:rPr lang="en-US" dirty="0" smtClean="0"/>
              <a:t> counts regressed on both known covariates (strain) and unknown factors (technical issues) </a:t>
            </a:r>
          </a:p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68278"/>
            <a:ext cx="5181600" cy="503237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l-GR" b="1" dirty="0" smtClean="0">
                <a:latin typeface="Cambria" panose="02040503050406030204" pitchFamily="18" charset="0"/>
              </a:rPr>
              <a:t>μ</a:t>
            </a:r>
            <a:r>
              <a:rPr lang="en-US" dirty="0" smtClean="0"/>
              <a:t> = </a:t>
            </a:r>
            <a:r>
              <a:rPr lang="en-US" dirty="0" smtClean="0">
                <a:latin typeface="Cambria" panose="02040503050406030204" pitchFamily="18" charset="0"/>
              </a:rPr>
              <a:t>n x J </a:t>
            </a:r>
            <a:r>
              <a:rPr lang="en-US" dirty="0" smtClean="0"/>
              <a:t>matrix of observed counts</a:t>
            </a:r>
          </a:p>
          <a:p>
            <a:pPr marL="0" indent="0">
              <a:buNone/>
            </a:pPr>
            <a:r>
              <a:rPr lang="en-US" b="1" dirty="0" smtClean="0">
                <a:latin typeface="Cambria" panose="02040503050406030204" pitchFamily="18" charset="0"/>
              </a:rPr>
              <a:t>W</a:t>
            </a:r>
            <a:r>
              <a:rPr lang="en-US" dirty="0" smtClean="0"/>
              <a:t> =  </a:t>
            </a:r>
            <a:r>
              <a:rPr lang="en-US" dirty="0" smtClean="0">
                <a:latin typeface="Cambria" panose="02040503050406030204" pitchFamily="18" charset="0"/>
              </a:rPr>
              <a:t>n x k </a:t>
            </a:r>
            <a:r>
              <a:rPr lang="en-US" dirty="0" smtClean="0"/>
              <a:t>matrix of factors corresponding to “unwanted variation”</a:t>
            </a:r>
          </a:p>
          <a:p>
            <a:pPr marL="0" indent="0">
              <a:buNone/>
            </a:pPr>
            <a:r>
              <a:rPr lang="en-US" b="1" dirty="0" smtClean="0">
                <a:latin typeface="Cambria" panose="02040503050406030204" pitchFamily="18" charset="0"/>
                <a:ea typeface="Gulim" panose="020B0600000101010101" pitchFamily="34" charset="-127"/>
              </a:rPr>
              <a:t>α</a:t>
            </a:r>
            <a:r>
              <a:rPr lang="en-US" dirty="0" smtClean="0">
                <a:ea typeface="Gulim" panose="020B0600000101010101" pitchFamily="34" charset="-127"/>
              </a:rPr>
              <a:t> = </a:t>
            </a:r>
            <a:r>
              <a:rPr lang="en-US" dirty="0" smtClean="0">
                <a:latin typeface="Cambria" panose="02040503050406030204" pitchFamily="18" charset="0"/>
                <a:ea typeface="Gulim" panose="020B0600000101010101" pitchFamily="34" charset="-127"/>
              </a:rPr>
              <a:t>k x J </a:t>
            </a:r>
            <a:r>
              <a:rPr lang="en-US" dirty="0" smtClean="0">
                <a:ea typeface="Gulim" panose="020B0600000101010101" pitchFamily="34" charset="-127"/>
              </a:rPr>
              <a:t>matrix of nuisance parameters</a:t>
            </a:r>
          </a:p>
          <a:p>
            <a:pPr marL="0" indent="0">
              <a:buNone/>
            </a:pPr>
            <a:r>
              <a:rPr lang="en-US" b="1" dirty="0" smtClean="0">
                <a:latin typeface="Cambria" panose="02040503050406030204" pitchFamily="18" charset="0"/>
                <a:ea typeface="Gulim" panose="020B0600000101010101" pitchFamily="34" charset="-127"/>
              </a:rPr>
              <a:t>X</a:t>
            </a:r>
            <a:r>
              <a:rPr lang="en-US" dirty="0" smtClean="0">
                <a:ea typeface="Gulim" panose="020B0600000101010101" pitchFamily="34" charset="-127"/>
              </a:rPr>
              <a:t> = </a:t>
            </a:r>
            <a:r>
              <a:rPr lang="en-US" dirty="0" smtClean="0">
                <a:latin typeface="Cambria" panose="02040503050406030204" pitchFamily="18" charset="0"/>
                <a:ea typeface="Gulim" panose="020B0600000101010101" pitchFamily="34" charset="-127"/>
              </a:rPr>
              <a:t>n x p </a:t>
            </a:r>
            <a:r>
              <a:rPr lang="en-US" dirty="0" smtClean="0">
                <a:ea typeface="Gulim" panose="020B0600000101010101" pitchFamily="34" charset="-127"/>
              </a:rPr>
              <a:t>matrix of p covariates of interest</a:t>
            </a:r>
          </a:p>
          <a:p>
            <a:pPr marL="0" indent="0">
              <a:buNone/>
            </a:pPr>
            <a:r>
              <a:rPr lang="en-US" b="1" dirty="0" smtClean="0">
                <a:latin typeface="Cambria" panose="02040503050406030204" pitchFamily="18" charset="0"/>
                <a:ea typeface="Gulim" panose="020B0600000101010101" pitchFamily="34" charset="-127"/>
              </a:rPr>
              <a:t>β</a:t>
            </a:r>
            <a:r>
              <a:rPr lang="en-US" dirty="0" smtClean="0">
                <a:ea typeface="Gulim" panose="020B0600000101010101" pitchFamily="34" charset="-127"/>
              </a:rPr>
              <a:t> = </a:t>
            </a:r>
            <a:r>
              <a:rPr lang="en-US" dirty="0" smtClean="0">
                <a:latin typeface="Cambria" panose="02040503050406030204" pitchFamily="18" charset="0"/>
                <a:ea typeface="Gulim" panose="020B0600000101010101" pitchFamily="34" charset="-127"/>
              </a:rPr>
              <a:t>p x J </a:t>
            </a:r>
            <a:r>
              <a:rPr lang="en-US" dirty="0" smtClean="0">
                <a:ea typeface="Gulim" panose="020B0600000101010101" pitchFamily="34" charset="-127"/>
              </a:rPr>
              <a:t>matrix of parameters of interest</a:t>
            </a:r>
            <a:endParaRPr lang="en-US" dirty="0">
              <a:ea typeface="Gulim" panose="020B0600000101010101" pitchFamily="34" charset="-127"/>
            </a:endParaRPr>
          </a:p>
          <a:p>
            <a:pPr marL="0" indent="0">
              <a:buNone/>
            </a:pPr>
            <a:r>
              <a:rPr lang="en-US" b="1" dirty="0" smtClean="0">
                <a:latin typeface="Cambria" panose="02040503050406030204" pitchFamily="18" charset="0"/>
                <a:ea typeface="Gulim" panose="020B0600000101010101" pitchFamily="34" charset="-127"/>
              </a:rPr>
              <a:t>O</a:t>
            </a:r>
            <a:r>
              <a:rPr lang="en-US" dirty="0" smtClean="0">
                <a:ea typeface="Gulim" panose="020B0600000101010101" pitchFamily="34" charset="-127"/>
              </a:rPr>
              <a:t> = </a:t>
            </a:r>
            <a:r>
              <a:rPr lang="en-US" dirty="0" smtClean="0">
                <a:latin typeface="Cambria" panose="02040503050406030204" pitchFamily="18" charset="0"/>
                <a:ea typeface="Gulim" panose="020B0600000101010101" pitchFamily="34" charset="-127"/>
              </a:rPr>
              <a:t>n x J </a:t>
            </a:r>
            <a:r>
              <a:rPr lang="en-US" dirty="0" smtClean="0">
                <a:ea typeface="Gulim" panose="020B0600000101010101" pitchFamily="34" charset="-127"/>
              </a:rPr>
              <a:t>matrix of offsets </a:t>
            </a:r>
          </a:p>
          <a:p>
            <a:pPr marL="0" indent="0">
              <a:buNone/>
            </a:pPr>
            <a:endParaRPr lang="en-US" dirty="0">
              <a:ea typeface="Gulim" panose="020B0600000101010101" pitchFamily="34" charset="-127"/>
            </a:endParaRPr>
          </a:p>
          <a:p>
            <a:r>
              <a:rPr lang="en-US" dirty="0" smtClean="0"/>
              <a:t>The simultaneous estimation of </a:t>
            </a:r>
            <a:r>
              <a:rPr lang="en-US" dirty="0" smtClean="0">
                <a:latin typeface="Cambria" panose="02040503050406030204" pitchFamily="18" charset="0"/>
              </a:rPr>
              <a:t>W, α, β, </a:t>
            </a:r>
            <a:r>
              <a:rPr lang="en-US" dirty="0" smtClean="0"/>
              <a:t>and </a:t>
            </a:r>
            <a:r>
              <a:rPr lang="en-US" dirty="0" smtClean="0">
                <a:latin typeface="Cambria" panose="02040503050406030204" pitchFamily="18" charset="0"/>
              </a:rPr>
              <a:t>k</a:t>
            </a:r>
            <a:r>
              <a:rPr lang="en-US" dirty="0" smtClean="0"/>
              <a:t> is infeasible.</a:t>
            </a:r>
            <a:endParaRPr lang="en-US" dirty="0" smtClean="0">
              <a:ea typeface="Gulim" panose="020B0600000101010101" pitchFamily="34" charset="-127"/>
            </a:endParaRPr>
          </a:p>
          <a:p>
            <a:r>
              <a:rPr lang="en-US" dirty="0" smtClean="0">
                <a:ea typeface="Gulim" panose="020B0600000101010101" pitchFamily="34" charset="-127"/>
              </a:rPr>
              <a:t>You set the number of nuisance parameters (</a:t>
            </a:r>
            <a:r>
              <a:rPr lang="en-US" dirty="0" smtClean="0">
                <a:latin typeface="Cambria" panose="02040503050406030204" pitchFamily="18" charset="0"/>
                <a:ea typeface="Gulim" panose="020B0600000101010101" pitchFamily="34" charset="-127"/>
              </a:rPr>
              <a:t>k</a:t>
            </a:r>
            <a:r>
              <a:rPr lang="en-US" dirty="0" smtClean="0">
                <a:ea typeface="Gulim" panose="020B0600000101010101" pitchFamily="34" charset="-127"/>
              </a:rPr>
              <a:t>) you want to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753497" y="1702529"/>
                <a:ext cx="3760517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𝑶</m:t>
                        </m:r>
                      </m:e>
                    </m:func>
                  </m:oMath>
                </a14:m>
                <a:r>
                  <a:rPr lang="en-US" sz="3000" dirty="0" smtClean="0"/>
                  <a:t> </a:t>
                </a:r>
                <a:endParaRPr lang="en-US" sz="3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3497" y="1702529"/>
                <a:ext cx="3760517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29704" t="14035" r="31513" b="58070"/>
          <a:stretch/>
        </p:blipFill>
        <p:spPr>
          <a:xfrm>
            <a:off x="8109284" y="146766"/>
            <a:ext cx="3681663" cy="14895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1214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3697</TotalTime>
  <Words>985</Words>
  <Application>Microsoft Office PowerPoint</Application>
  <PresentationFormat>Widescreen</PresentationFormat>
  <Paragraphs>250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Gulim</vt:lpstr>
      <vt:lpstr>Arial</vt:lpstr>
      <vt:lpstr>Calibri</vt:lpstr>
      <vt:lpstr>Cambria</vt:lpstr>
      <vt:lpstr>Cambria Math</vt:lpstr>
      <vt:lpstr>Office Theme</vt:lpstr>
      <vt:lpstr>Small RNA Pre-Processing &amp; Normalization</vt:lpstr>
      <vt:lpstr>Data</vt:lpstr>
      <vt:lpstr>PowerPoint Presentation</vt:lpstr>
      <vt:lpstr>Density Plots</vt:lpstr>
      <vt:lpstr>Are counts coming from few highly expressed features?</vt:lpstr>
      <vt:lpstr>Examine 0 counts &amp; top 5 features</vt:lpstr>
      <vt:lpstr>Detection Above Background Filtering</vt:lpstr>
      <vt:lpstr>Visualize Data After Cleaning</vt:lpstr>
      <vt:lpstr>Normalization using RUV</vt:lpstr>
      <vt:lpstr>Normalization using RUV continued…</vt:lpstr>
      <vt:lpstr>Dendrogram pre- and post-RUV (k=5)</vt:lpstr>
      <vt:lpstr>Density plots pre- and post- RUV (k=5)</vt:lpstr>
      <vt:lpstr>RLE plots pre- and post- RUV (k=5)</vt:lpstr>
      <vt:lpstr>What is happening to the 0 counts heavy samples?</vt:lpstr>
      <vt:lpstr>Examine Nuisance Factors</vt:lpstr>
      <vt:lpstr>Total Counts Pre- and Post- RUV</vt:lpstr>
      <vt:lpstr>Concerning?</vt:lpstr>
      <vt:lpstr>Remove Low Total Count Samples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Small RNA Normalization</dc:title>
  <dc:creator>Vanderlinden, Lauren</dc:creator>
  <cp:lastModifiedBy>Vanderlinden, Lauren</cp:lastModifiedBy>
  <cp:revision>44</cp:revision>
  <dcterms:created xsi:type="dcterms:W3CDTF">2017-11-03T15:25:39Z</dcterms:created>
  <dcterms:modified xsi:type="dcterms:W3CDTF">2018-04-30T15:57:43Z</dcterms:modified>
</cp:coreProperties>
</file>