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1321" autoAdjust="0"/>
  </p:normalViewPr>
  <p:slideViewPr>
    <p:cSldViewPr snapToGrid="0">
      <p:cViewPr varScale="1">
        <p:scale>
          <a:sx n="95" d="100"/>
          <a:sy n="95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3E7C-766F-4CD8-81DE-4E4C5F43BF45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5EB20-B3EB-431D-87F2-37528CBF5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5EB20-B3EB-431D-87F2-37528CBF51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5EB20-B3EB-431D-87F2-37528CBF51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5EB20-B3EB-431D-87F2-37528CBF51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2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CDA-2E69-466E-8247-3865EE2D90B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F22-EF97-4B2C-AAC9-5AC513315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8LQSvtjcE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Testing Correction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CIDA Project Meeting</a:t>
            </a:r>
            <a:endParaRPr lang="en-US" dirty="0" smtClean="0"/>
          </a:p>
          <a:p>
            <a:r>
              <a:rPr lang="en-US" dirty="0" smtClean="0"/>
              <a:t>January 30,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DESeq2 is a package to analyze </a:t>
            </a:r>
            <a:r>
              <a:rPr lang="en-US" dirty="0" err="1" smtClean="0"/>
              <a:t>RNASeq</a:t>
            </a:r>
            <a:r>
              <a:rPr lang="en-US" dirty="0" smtClean="0"/>
              <a:t> data.</a:t>
            </a:r>
          </a:p>
          <a:p>
            <a:pPr lvl="1"/>
            <a:r>
              <a:rPr lang="en-US" dirty="0" smtClean="0"/>
              <a:t>Uses negative binomial GLM </a:t>
            </a:r>
          </a:p>
          <a:p>
            <a:r>
              <a:rPr lang="en-US" dirty="0" smtClean="0"/>
              <a:t>Default method in their analysis is to use this independent filtering</a:t>
            </a:r>
            <a:endParaRPr lang="en-US" dirty="0"/>
          </a:p>
          <a:p>
            <a:r>
              <a:rPr lang="en-US" dirty="0" smtClean="0"/>
              <a:t>Example of 2x2 design:</a:t>
            </a:r>
          </a:p>
          <a:p>
            <a:pPr lvl="1"/>
            <a:r>
              <a:rPr lang="en-US" dirty="0" smtClean="0"/>
              <a:t>15,127 genes </a:t>
            </a:r>
          </a:p>
          <a:p>
            <a:pPr lvl="1"/>
            <a:r>
              <a:rPr lang="en-US" dirty="0" smtClean="0"/>
              <a:t>4,681 filtered out prior to multiple testing correction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6979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</a:t>
            </a:r>
            <a:r>
              <a:rPr lang="en-US" sz="2200" dirty="0" smtClean="0"/>
              <a:t>uppose </a:t>
            </a:r>
            <a:r>
              <a:rPr lang="en-US" sz="2200" dirty="0"/>
              <a:t>to optimize the number of adjusted p-value less than a critical alpha level (default = 0.1).  In the DESeq2 manual it says the mean (regardless of group) of the normalized counts is used as a filter, but the paper mentions also filtering on overall variance as if you used just the mean you would loose a lot of significant results. 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83" t="23165" r="29923" b="56094"/>
          <a:stretch/>
        </p:blipFill>
        <p:spPr>
          <a:xfrm>
            <a:off x="6395220" y="132150"/>
            <a:ext cx="5205119" cy="1422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593" t="19048" r="43049" b="46666"/>
          <a:stretch/>
        </p:blipFill>
        <p:spPr>
          <a:xfrm>
            <a:off x="7862316" y="4631232"/>
            <a:ext cx="2270927" cy="21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www.youtube.com/watch?v=K8LQSvtjcEo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1" descr="nrgast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481" y="1222513"/>
            <a:ext cx="2871649" cy="174142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Throughput Technologies (-</a:t>
            </a:r>
            <a:r>
              <a:rPr lang="en-US" dirty="0" err="1" smtClean="0"/>
              <a:t>omics</a:t>
            </a:r>
            <a:r>
              <a:rPr lang="en-US" dirty="0" smtClean="0"/>
              <a:t> data) &amp; Multiple Testing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44" y="1825625"/>
            <a:ext cx="7171267" cy="47360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throughput technologies produce a large amount of data</a:t>
            </a:r>
          </a:p>
          <a:p>
            <a:pPr lvl="1"/>
            <a:r>
              <a:rPr lang="en-US" dirty="0" smtClean="0"/>
              <a:t>DNA SNP array: 1 million markers</a:t>
            </a:r>
          </a:p>
          <a:p>
            <a:pPr lvl="1"/>
            <a:r>
              <a:rPr lang="en-US" dirty="0" smtClean="0"/>
              <a:t>Gene </a:t>
            </a:r>
            <a:r>
              <a:rPr lang="en-US" dirty="0" smtClean="0"/>
              <a:t>Expression: </a:t>
            </a:r>
            <a:r>
              <a:rPr lang="en-US" dirty="0" smtClean="0"/>
              <a:t>45,000 </a:t>
            </a:r>
            <a:r>
              <a:rPr lang="en-US" dirty="0" err="1" smtClean="0"/>
              <a:t>probesets</a:t>
            </a:r>
            <a:r>
              <a:rPr lang="en-US" dirty="0" smtClean="0"/>
              <a:t> or transcripts</a:t>
            </a:r>
            <a:endParaRPr lang="en-US" dirty="0" smtClean="0"/>
          </a:p>
          <a:p>
            <a:pPr lvl="1"/>
            <a:r>
              <a:rPr lang="en-US" dirty="0" smtClean="0"/>
              <a:t>Methylation Array: 850,000 probes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If you test </a:t>
            </a:r>
            <a:r>
              <a:rPr lang="en-US" dirty="0"/>
              <a:t>several independent null hypotheses and leave the threshold at 0.05 for each comparison, the chance of obtaining at least one “statistically significant” result is greater than 5% (even if all null hypotheses are true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10,000 </a:t>
            </a:r>
            <a:r>
              <a:rPr lang="en-US" dirty="0" smtClean="0"/>
              <a:t>tests and leave alpha = 0.05 you would expect </a:t>
            </a:r>
            <a:r>
              <a:rPr lang="en-US" dirty="0" smtClean="0"/>
              <a:t>500 </a:t>
            </a:r>
            <a:r>
              <a:rPr lang="en-US" dirty="0" smtClean="0"/>
              <a:t>false positive </a:t>
            </a:r>
            <a:r>
              <a:rPr lang="en-US" dirty="0" smtClean="0"/>
              <a:t>results (Yikes!)</a:t>
            </a:r>
          </a:p>
          <a:p>
            <a:pPr lvl="1"/>
            <a:r>
              <a:rPr lang="en-US" dirty="0" smtClean="0"/>
              <a:t>Normally False Positives aren’t an issue, but with omics data this is a huge issue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971327" y="293401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 smtClean="0"/>
              <a:t>http://www.nature.com/nrgastro/journal/v11/n1/fig_tab/nrgastro.2013.150_F2.html</a:t>
            </a:r>
            <a:endParaRPr lang="en-US" sz="800" dirty="0"/>
          </a:p>
        </p:txBody>
      </p:sp>
      <p:pic>
        <p:nvPicPr>
          <p:cNvPr id="7" name="Picture 2" descr="http://www.graphpad.com/guides/prism/6/statistics/embim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91" y="3588026"/>
            <a:ext cx="4063250" cy="26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Testing Correction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Bonferroni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Take the p-value and multiple by n total tests</a:t>
            </a:r>
            <a:endParaRPr lang="en-US" dirty="0" smtClean="0"/>
          </a:p>
          <a:p>
            <a:pPr lvl="1"/>
            <a:r>
              <a:rPr lang="en-US" dirty="0" smtClean="0"/>
              <a:t>Most conservative and considered too conservative </a:t>
            </a:r>
            <a:endParaRPr lang="en-US" dirty="0" smtClean="0"/>
          </a:p>
          <a:p>
            <a:r>
              <a:rPr lang="en-US" dirty="0" smtClean="0"/>
              <a:t>False Discovery Rate (FDR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Benjamini</a:t>
            </a:r>
            <a:r>
              <a:rPr lang="en-US" dirty="0" smtClean="0"/>
              <a:t>-Hochberg Method</a:t>
            </a:r>
            <a:r>
              <a:rPr lang="en-US" baseline="30000" dirty="0"/>
              <a:t>2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 smtClean="0"/>
              <a:t>Both methods “adjust” p-values (i.e. make them larger)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Assuming</a:t>
            </a:r>
            <a:r>
              <a:rPr lang="en-US" dirty="0" smtClean="0"/>
              <a:t> </a:t>
            </a:r>
            <a:r>
              <a:rPr lang="en-US" dirty="0" smtClean="0"/>
              <a:t>all tests are independent</a:t>
            </a:r>
          </a:p>
          <a:p>
            <a:pPr lvl="1"/>
            <a:r>
              <a:rPr lang="en-US" dirty="0" smtClean="0"/>
              <a:t>We know this is not true in a biological </a:t>
            </a:r>
            <a:r>
              <a:rPr lang="en-US" dirty="0" smtClean="0"/>
              <a:t>system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6042992"/>
            <a:ext cx="10778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400" dirty="0" smtClean="0"/>
              <a:t>Bonferroni</a:t>
            </a:r>
            <a:r>
              <a:rPr lang="it-IT" sz="1400" dirty="0"/>
              <a:t>, C. E., </a:t>
            </a:r>
            <a:r>
              <a:rPr lang="it-IT" sz="1400" dirty="0" smtClean="0"/>
              <a:t>(1936) Teoria </a:t>
            </a:r>
            <a:r>
              <a:rPr lang="it-IT" sz="1400" dirty="0"/>
              <a:t>statistica delle classi e calcolo delle probabilità, Pubblicazioni del R Istituto Superiore di Scienze Economiche e Commerciali di </a:t>
            </a:r>
            <a:r>
              <a:rPr lang="it-IT" sz="1400" dirty="0" smtClean="0"/>
              <a:t>Firenze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2. </a:t>
            </a:r>
            <a:r>
              <a:rPr lang="en-US" sz="1400" dirty="0" err="1" smtClean="0"/>
              <a:t>Benjamini</a:t>
            </a:r>
            <a:r>
              <a:rPr lang="en-US" sz="1400" dirty="0" smtClean="0"/>
              <a:t>, </a:t>
            </a:r>
            <a:r>
              <a:rPr lang="en-US" sz="1400" dirty="0" err="1" smtClean="0"/>
              <a:t>Yoav</a:t>
            </a:r>
            <a:r>
              <a:rPr lang="en-US" sz="1400" dirty="0" smtClean="0"/>
              <a:t>; Hochberg, Yosef (1995). "Controlling the false discovery rate: a practical and powerful approach to multiple testing". Journal of the Royal Statistical Society, Series B. 57 (1): 289–300.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2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p-values in Null Hypothesis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2-group comparison</a:t>
            </a:r>
          </a:p>
          <a:p>
            <a:pPr lvl="1"/>
            <a:r>
              <a:rPr lang="en-US" dirty="0" smtClean="0"/>
              <a:t>T-test</a:t>
            </a:r>
          </a:p>
          <a:p>
            <a:r>
              <a:rPr lang="en-US" dirty="0" smtClean="0"/>
              <a:t>Took random 4 samples from same distribution</a:t>
            </a:r>
          </a:p>
          <a:p>
            <a:pPr lvl="1"/>
            <a:r>
              <a:rPr lang="en-US" dirty="0" smtClean="0"/>
              <a:t>Normal (mean = 1,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  <a:p>
            <a:r>
              <a:rPr lang="en-US" dirty="0"/>
              <a:t>Looking at 1,000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Histogram of p-values:  Looks very uniform</a:t>
            </a:r>
          </a:p>
          <a:p>
            <a:r>
              <a:rPr lang="en-US" dirty="0" smtClean="0"/>
              <a:t>Equal probability a test p-value falls into any 1 of these bins</a:t>
            </a:r>
          </a:p>
          <a:p>
            <a:r>
              <a:rPr lang="en-US" dirty="0" smtClean="0"/>
              <a:t>Expect 50 false positives by chance</a:t>
            </a:r>
          </a:p>
          <a:p>
            <a:pPr lvl="1"/>
            <a:r>
              <a:rPr lang="en-US" dirty="0" smtClean="0"/>
              <a:t>My example got 40 false positives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0" y="1349216"/>
            <a:ext cx="6044184" cy="426025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245240" y="1400749"/>
            <a:ext cx="6707711" cy="4260253"/>
            <a:chOff x="5245240" y="1400749"/>
            <a:chExt cx="6707711" cy="42602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8767" y="1400749"/>
              <a:ext cx="6044184" cy="426025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45240" y="1557494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False Positives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059156" y="1949380"/>
              <a:ext cx="663191" cy="10550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7598" cy="1325563"/>
          </a:xfrm>
        </p:spPr>
        <p:txBody>
          <a:bodyPr/>
          <a:lstStyle/>
          <a:p>
            <a:r>
              <a:rPr lang="en-US" dirty="0" smtClean="0"/>
              <a:t>Distribution of p-values from different distributions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2-group comparison</a:t>
            </a:r>
          </a:p>
          <a:p>
            <a:pPr lvl="1"/>
            <a:r>
              <a:rPr lang="en-US" dirty="0" smtClean="0"/>
              <a:t>T-test</a:t>
            </a:r>
          </a:p>
          <a:p>
            <a:r>
              <a:rPr lang="en-US" dirty="0" smtClean="0"/>
              <a:t>Took random 4 samples from 2 different distributions</a:t>
            </a:r>
          </a:p>
          <a:p>
            <a:pPr lvl="1"/>
            <a:r>
              <a:rPr lang="en-US" dirty="0" smtClean="0"/>
              <a:t>Normal (mean = 1,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  <a:p>
            <a:pPr lvl="1"/>
            <a:r>
              <a:rPr lang="en-US" dirty="0" smtClean="0"/>
              <a:t>Normal (mean = 3,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  <a:p>
            <a:r>
              <a:rPr lang="en-US" dirty="0"/>
              <a:t>Looking at </a:t>
            </a:r>
            <a:r>
              <a:rPr lang="en-US" dirty="0" smtClean="0"/>
              <a:t>1,000 tests</a:t>
            </a:r>
          </a:p>
          <a:p>
            <a:r>
              <a:rPr lang="en-US" dirty="0" smtClean="0"/>
              <a:t>Histogram of p-values:  Heavily skewed towards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51" y="2019301"/>
            <a:ext cx="6044184" cy="38540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075851" y="2019301"/>
            <a:ext cx="6044184" cy="3854056"/>
            <a:chOff x="6075851" y="2019301"/>
            <a:chExt cx="6044184" cy="3854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5851" y="2019301"/>
              <a:ext cx="6044184" cy="385405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870004" y="3339101"/>
              <a:ext cx="1648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False Negatives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551506" y="3739793"/>
              <a:ext cx="297950" cy="84248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2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9" y="1865710"/>
            <a:ext cx="4722725" cy="3011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481835" cy="1325563"/>
          </a:xfrm>
        </p:spPr>
        <p:txBody>
          <a:bodyPr/>
          <a:lstStyle/>
          <a:p>
            <a:r>
              <a:rPr lang="en-US" dirty="0" smtClean="0"/>
              <a:t>Realistic Distribution of p-values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study, you will have some features effected and some not</a:t>
            </a:r>
          </a:p>
          <a:p>
            <a:r>
              <a:rPr lang="en-US" dirty="0" smtClean="0"/>
              <a:t>For example, you are testing 10,000 genes in a treated vs control study</a:t>
            </a:r>
          </a:p>
          <a:p>
            <a:pPr lvl="1"/>
            <a:r>
              <a:rPr lang="en-US" dirty="0" smtClean="0"/>
              <a:t>9,000 genes are not effected by treatment</a:t>
            </a:r>
          </a:p>
          <a:p>
            <a:pPr lvl="2"/>
            <a:r>
              <a:rPr lang="en-US" dirty="0" smtClean="0"/>
              <a:t>9,000 p-values coming from same distribution </a:t>
            </a:r>
          </a:p>
          <a:p>
            <a:pPr lvl="1"/>
            <a:r>
              <a:rPr lang="en-US" dirty="0" smtClean="0"/>
              <a:t>1,000 genes are effected by treatment</a:t>
            </a:r>
          </a:p>
          <a:p>
            <a:pPr lvl="2"/>
            <a:r>
              <a:rPr lang="en-US" dirty="0" smtClean="0"/>
              <a:t>1,000 p-values coming from 2 different distributions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416" y="4671508"/>
            <a:ext cx="3429000" cy="2186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002" y="98033"/>
            <a:ext cx="3200400" cy="20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Estimates Uniform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248" y="1617785"/>
            <a:ext cx="4587910" cy="486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Tries to estimate a uniform background based on high p-values</a:t>
            </a:r>
          </a:p>
          <a:p>
            <a:pPr lvl="1"/>
            <a:r>
              <a:rPr lang="en-US" dirty="0" smtClean="0"/>
              <a:t>For our example here, about 450</a:t>
            </a:r>
          </a:p>
          <a:p>
            <a:r>
              <a:rPr lang="en-US" dirty="0" smtClean="0"/>
              <a:t>Extend this line out to the lower p-values</a:t>
            </a:r>
          </a:p>
          <a:p>
            <a:pPr lvl="1"/>
            <a:r>
              <a:rPr lang="en-US" dirty="0" smtClean="0"/>
              <a:t>At the &lt;0.05 bin, we have about 550 above the dotted line</a:t>
            </a:r>
          </a:p>
          <a:p>
            <a:r>
              <a:rPr lang="en-US" dirty="0" smtClean="0"/>
              <a:t>How to sort out significant bin?</a:t>
            </a:r>
          </a:p>
          <a:p>
            <a:pPr lvl="1"/>
            <a:r>
              <a:rPr lang="en-US" dirty="0" smtClean="0"/>
              <a:t>Take the smallest 550 p-values</a:t>
            </a:r>
          </a:p>
          <a:p>
            <a:pPr lvl="1"/>
            <a:r>
              <a:rPr lang="en-US" dirty="0" smtClean="0"/>
              <a:t>Makes sense because of skewness seen in the true different p-value histogram</a:t>
            </a:r>
          </a:p>
          <a:p>
            <a:pPr lvl="1"/>
            <a:r>
              <a:rPr lang="en-US" dirty="0" smtClean="0"/>
              <a:t>Still will expect 5% false positives because not all true positive will be extremely small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30" y="2066675"/>
            <a:ext cx="6387334" cy="40728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415683" y="4093060"/>
            <a:ext cx="41148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48141" y="4084687"/>
            <a:ext cx="5673965" cy="150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873824"/>
            <a:ext cx="321548" cy="15876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0515" y="1557265"/>
            <a:ext cx="5181600" cy="1370157"/>
          </a:xfrm>
        </p:spPr>
        <p:txBody>
          <a:bodyPr/>
          <a:lstStyle/>
          <a:p>
            <a:pPr lvl="1"/>
            <a:r>
              <a:rPr lang="en-US" dirty="0" smtClean="0"/>
              <a:t>For the 9</a:t>
            </a:r>
            <a:r>
              <a:rPr lang="en-US" baseline="30000" dirty="0" smtClean="0"/>
              <a:t>th</a:t>
            </a:r>
            <a:r>
              <a:rPr lang="en-US" dirty="0" smtClean="0"/>
              <a:t> rank p-value:</a:t>
            </a:r>
          </a:p>
          <a:p>
            <a:pPr marL="457200" lvl="1" indent="0">
              <a:buNone/>
            </a:pPr>
            <a:r>
              <a:rPr lang="en-US" dirty="0" smtClean="0"/>
              <a:t>0.81 * (10/9) = 0.90</a:t>
            </a:r>
          </a:p>
          <a:p>
            <a:pPr marL="457200" lvl="1" indent="0">
              <a:buNone/>
            </a:pPr>
            <a:r>
              <a:rPr lang="en-US" dirty="0" smtClean="0"/>
              <a:t>Since 0.90 &lt; 0.91, the FDR = 0.90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49783"/>
              </p:ext>
            </p:extLst>
          </p:nvPr>
        </p:nvGraphicFramePr>
        <p:xfrm>
          <a:off x="886687" y="4784437"/>
          <a:ext cx="10446337" cy="183803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</a:tblGrid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p-value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FDR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60764" y="1557265"/>
                <a:ext cx="5181600" cy="4351338"/>
              </a:xfrm>
            </p:spPr>
            <p:txBody>
              <a:bodyPr/>
              <a:lstStyle/>
              <a:p>
                <a:r>
                  <a:rPr lang="en-US" dirty="0" smtClean="0"/>
                  <a:t>Rank p-values (say 10 from uniform distribution of p-values)</a:t>
                </a:r>
              </a:p>
              <a:p>
                <a:r>
                  <a:rPr lang="en-US" dirty="0" smtClean="0"/>
                  <a:t>Largest p-value is the same</a:t>
                </a:r>
              </a:p>
              <a:p>
                <a:r>
                  <a:rPr lang="en-US" dirty="0" smtClean="0"/>
                  <a:t>Moving down in descending rank, FDR the smallest option of  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𝑇𝑒𝑠𝑡𝑠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FDR for previous rank (rank + 1)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60764" y="1557265"/>
                <a:ext cx="5181600" cy="4351338"/>
              </a:xfrm>
              <a:blipFill rotWithShape="0">
                <a:blip r:embed="rId2"/>
                <a:stretch>
                  <a:fillRect l="-2118" t="-2241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30471"/>
              </p:ext>
            </p:extLst>
          </p:nvPr>
        </p:nvGraphicFramePr>
        <p:xfrm>
          <a:off x="891306" y="4789059"/>
          <a:ext cx="10446337" cy="183803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</a:tblGrid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p-value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FDR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490515" y="3271115"/>
            <a:ext cx="5181600" cy="1370157"/>
          </a:xfrm>
        </p:spPr>
        <p:txBody>
          <a:bodyPr/>
          <a:lstStyle/>
          <a:p>
            <a:pPr lvl="1"/>
            <a:r>
              <a:rPr lang="en-US" dirty="0" smtClean="0"/>
              <a:t>Keep moving down the rank….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24082"/>
              </p:ext>
            </p:extLst>
          </p:nvPr>
        </p:nvGraphicFramePr>
        <p:xfrm>
          <a:off x="905163" y="4784442"/>
          <a:ext cx="10446337" cy="183803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  <a:gridCol w="949667"/>
              </a:tblGrid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p-value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FDR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0.77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0.82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0.87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60612"/>
            <a:ext cx="11021291" cy="4351338"/>
          </a:xfrm>
        </p:spPr>
        <p:txBody>
          <a:bodyPr/>
          <a:lstStyle/>
          <a:p>
            <a:r>
              <a:rPr lang="en-US" dirty="0" smtClean="0"/>
              <a:t>Even though less conservative than Bonferroni, still considering all tests are independent from one another.  In biological system we know this is not the case.</a:t>
            </a:r>
          </a:p>
          <a:p>
            <a:r>
              <a:rPr lang="en-US" dirty="0" smtClean="0"/>
              <a:t>Makes power calculations difficult.  Most times in grants we say “using an alpha level of 5e-06, which is a 0.05 p-value Bonferroni adjusted for 10K tests…” and mention that this is a conservative estimate of power since we will be doing FDR, not Bonferroni in the analysis plan.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07300"/>
              </p:ext>
            </p:extLst>
          </p:nvPr>
        </p:nvGraphicFramePr>
        <p:xfrm>
          <a:off x="221060" y="4122469"/>
          <a:ext cx="11605847" cy="2450716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055077"/>
                <a:gridCol w="1055077"/>
                <a:gridCol w="1055077"/>
                <a:gridCol w="1055077"/>
                <a:gridCol w="1055077"/>
                <a:gridCol w="1055077"/>
                <a:gridCol w="1055077"/>
                <a:gridCol w="1055077"/>
                <a:gridCol w="1055077"/>
                <a:gridCol w="1055077"/>
                <a:gridCol w="1055077"/>
              </a:tblGrid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p-value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0.41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0.71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rank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FDR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0.77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0.82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0.85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0.87</a:t>
                      </a:r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smtClean="0">
                          <a:effectLst/>
                        </a:rPr>
                        <a:t>0.89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0.90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12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Bonferroni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767</Words>
  <Application>Microsoft Office PowerPoint</Application>
  <PresentationFormat>Widescreen</PresentationFormat>
  <Paragraphs>229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Multiple Testing Correction</vt:lpstr>
      <vt:lpstr>High Throughput Technologies (-omics data) &amp; Multiple Testing Issue</vt:lpstr>
      <vt:lpstr>Multiple Testing Correction Methods</vt:lpstr>
      <vt:lpstr>Distribution of p-values in Null Hypothesis</vt:lpstr>
      <vt:lpstr>Distribution of p-values from different distributions</vt:lpstr>
      <vt:lpstr>Realistic Distribution of p-values</vt:lpstr>
      <vt:lpstr>FDR Estimates Uniform Background</vt:lpstr>
      <vt:lpstr>Mathematical Model</vt:lpstr>
      <vt:lpstr>Challenges</vt:lpstr>
      <vt:lpstr>Independent Filtering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Vanderlinden, Lauren</dc:creator>
  <cp:lastModifiedBy>Vanderlinden, Lauren</cp:lastModifiedBy>
  <cp:revision>45</cp:revision>
  <dcterms:created xsi:type="dcterms:W3CDTF">2015-10-05T18:20:41Z</dcterms:created>
  <dcterms:modified xsi:type="dcterms:W3CDTF">2018-01-30T07:55:43Z</dcterms:modified>
</cp:coreProperties>
</file>