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5327" autoAdjust="0"/>
  </p:normalViewPr>
  <p:slideViewPr>
    <p:cSldViewPr snapToGrid="0">
      <p:cViewPr varScale="1">
        <p:scale>
          <a:sx n="88" d="100"/>
          <a:sy n="8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37819-BF72-4637-A577-9CCE258163E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1656D412-2F1E-42A0-8EA6-3D9D6097D22C}">
      <dgm:prSet phldrT="[Text]"/>
      <dgm:spPr/>
      <dgm:t>
        <a:bodyPr/>
        <a:lstStyle/>
        <a:p>
          <a:r>
            <a:rPr lang="en-US" dirty="0" smtClean="0"/>
            <a:t>RSEM Expected Counts</a:t>
          </a:r>
          <a:endParaRPr lang="en-US" dirty="0"/>
        </a:p>
      </dgm:t>
    </dgm:pt>
    <dgm:pt modelId="{3FD88492-220C-4EB8-ABEA-44E200B131B1}" type="parTrans" cxnId="{A18C621F-C86B-407A-97EA-86B1BCB97D99}">
      <dgm:prSet/>
      <dgm:spPr/>
      <dgm:t>
        <a:bodyPr/>
        <a:lstStyle/>
        <a:p>
          <a:endParaRPr lang="en-US"/>
        </a:p>
      </dgm:t>
    </dgm:pt>
    <dgm:pt modelId="{9CCAB769-9A99-46D5-BBB9-80ECF7D5E553}" type="sibTrans" cxnId="{A18C621F-C86B-407A-97EA-86B1BCB97D99}">
      <dgm:prSet/>
      <dgm:spPr/>
      <dgm:t>
        <a:bodyPr/>
        <a:lstStyle/>
        <a:p>
          <a:endParaRPr lang="en-US"/>
        </a:p>
      </dgm:t>
    </dgm:pt>
    <dgm:pt modelId="{AA13F1EF-D05B-4721-BE36-770F2ECC01CC}">
      <dgm:prSet phldrT="[Text]"/>
      <dgm:spPr/>
      <dgm:t>
        <a:bodyPr/>
        <a:lstStyle/>
        <a:p>
          <a:r>
            <a:rPr lang="en-US" dirty="0" smtClean="0"/>
            <a:t>Filter Low Quality Features &amp; Samples</a:t>
          </a:r>
        </a:p>
      </dgm:t>
    </dgm:pt>
    <dgm:pt modelId="{D3AD1ABA-D23B-4298-A44F-1BC728DE2B66}" type="parTrans" cxnId="{37C77D6A-B1A3-438F-8060-D7E6DAEDFB84}">
      <dgm:prSet/>
      <dgm:spPr/>
      <dgm:t>
        <a:bodyPr/>
        <a:lstStyle/>
        <a:p>
          <a:endParaRPr lang="en-US"/>
        </a:p>
      </dgm:t>
    </dgm:pt>
    <dgm:pt modelId="{B2FEB2A4-C6BA-491A-AC17-98404FCC7079}" type="sibTrans" cxnId="{37C77D6A-B1A3-438F-8060-D7E6DAEDFB84}">
      <dgm:prSet/>
      <dgm:spPr/>
      <dgm:t>
        <a:bodyPr/>
        <a:lstStyle/>
        <a:p>
          <a:endParaRPr lang="en-US"/>
        </a:p>
      </dgm:t>
    </dgm:pt>
    <dgm:pt modelId="{93E25F44-F29D-4697-B93D-3918F9C5351B}">
      <dgm:prSet phldrT="[Text]"/>
      <dgm:spPr/>
      <dgm:t>
        <a:bodyPr/>
        <a:lstStyle/>
        <a:p>
          <a:r>
            <a:rPr lang="en-US" dirty="0" smtClean="0"/>
            <a:t>RUV Normalization</a:t>
          </a:r>
          <a:endParaRPr lang="en-US" dirty="0"/>
        </a:p>
      </dgm:t>
    </dgm:pt>
    <dgm:pt modelId="{C1185C02-1A18-4879-9DA7-89E298F9BE30}" type="parTrans" cxnId="{CBA07F04-FA14-4AED-A70A-DAB59947615B}">
      <dgm:prSet/>
      <dgm:spPr/>
      <dgm:t>
        <a:bodyPr/>
        <a:lstStyle/>
        <a:p>
          <a:endParaRPr lang="en-US"/>
        </a:p>
      </dgm:t>
    </dgm:pt>
    <dgm:pt modelId="{6BA876A1-5A32-42EE-8157-3980E087191E}" type="sibTrans" cxnId="{CBA07F04-FA14-4AED-A70A-DAB59947615B}">
      <dgm:prSet/>
      <dgm:spPr/>
      <dgm:t>
        <a:bodyPr/>
        <a:lstStyle/>
        <a:p>
          <a:endParaRPr lang="en-US"/>
        </a:p>
      </dgm:t>
    </dgm:pt>
    <dgm:pt modelId="{224A698B-F027-418A-A567-FE0041D44F43}">
      <dgm:prSet phldrT="[Text]"/>
      <dgm:spPr/>
      <dgm:t>
        <a:bodyPr/>
        <a:lstStyle/>
        <a:p>
          <a:r>
            <a:rPr lang="en-US" dirty="0" err="1" smtClean="0"/>
            <a:t>rlog</a:t>
          </a:r>
          <a:r>
            <a:rPr lang="en-US" dirty="0" smtClean="0"/>
            <a:t> transformation</a:t>
          </a:r>
          <a:endParaRPr lang="en-US" dirty="0"/>
        </a:p>
      </dgm:t>
    </dgm:pt>
    <dgm:pt modelId="{625EFA63-F9C9-436F-83BB-D244E1F21A31}" type="parTrans" cxnId="{2DB5B775-C585-465D-ACEA-F4F3B9AA235A}">
      <dgm:prSet/>
      <dgm:spPr/>
      <dgm:t>
        <a:bodyPr/>
        <a:lstStyle/>
        <a:p>
          <a:endParaRPr lang="en-US"/>
        </a:p>
      </dgm:t>
    </dgm:pt>
    <dgm:pt modelId="{6439AC47-6F87-4819-B5C9-2B7091429863}" type="sibTrans" cxnId="{2DB5B775-C585-465D-ACEA-F4F3B9AA235A}">
      <dgm:prSet/>
      <dgm:spPr/>
      <dgm:t>
        <a:bodyPr/>
        <a:lstStyle/>
        <a:p>
          <a:endParaRPr lang="en-US"/>
        </a:p>
      </dgm:t>
    </dgm:pt>
    <dgm:pt modelId="{955D5B53-0584-4650-A80B-23C000409526}">
      <dgm:prSet phldrT="[Text]"/>
      <dgm:spPr/>
      <dgm:t>
        <a:bodyPr/>
        <a:lstStyle/>
        <a:p>
          <a:r>
            <a:rPr lang="en-US" dirty="0" smtClean="0"/>
            <a:t>Upper Quartile Normalization  </a:t>
          </a:r>
          <a:endParaRPr lang="en-US" dirty="0"/>
        </a:p>
      </dgm:t>
    </dgm:pt>
    <dgm:pt modelId="{0D222F2F-8025-48B7-A1FA-37FF14BC41F3}" type="parTrans" cxnId="{0B51D5D3-AC96-4B30-A027-A5F445AFBFE4}">
      <dgm:prSet/>
      <dgm:spPr/>
      <dgm:t>
        <a:bodyPr/>
        <a:lstStyle/>
        <a:p>
          <a:endParaRPr lang="en-US"/>
        </a:p>
      </dgm:t>
    </dgm:pt>
    <dgm:pt modelId="{E6F0EFEF-448B-4D56-8FF6-D70FFC28AE29}" type="sibTrans" cxnId="{0B51D5D3-AC96-4B30-A027-A5F445AFBFE4}">
      <dgm:prSet/>
      <dgm:spPr/>
      <dgm:t>
        <a:bodyPr/>
        <a:lstStyle/>
        <a:p>
          <a:endParaRPr lang="en-US"/>
        </a:p>
      </dgm:t>
    </dgm:pt>
    <dgm:pt modelId="{6EB837A8-8592-47AB-B9E2-DA5B44831F05}" type="pres">
      <dgm:prSet presAssocID="{71F37819-BF72-4637-A577-9CCE258163EA}" presName="CompostProcess" presStyleCnt="0">
        <dgm:presLayoutVars>
          <dgm:dir/>
          <dgm:resizeHandles val="exact"/>
        </dgm:presLayoutVars>
      </dgm:prSet>
      <dgm:spPr/>
    </dgm:pt>
    <dgm:pt modelId="{3B2937A9-F896-465A-AA39-37875A35B2CE}" type="pres">
      <dgm:prSet presAssocID="{71F37819-BF72-4637-A577-9CCE258163EA}" presName="arrow" presStyleLbl="bgShp" presStyleIdx="0" presStyleCnt="1"/>
      <dgm:spPr/>
    </dgm:pt>
    <dgm:pt modelId="{B85698B7-4AFA-47B1-B224-00BFCA6A5BCB}" type="pres">
      <dgm:prSet presAssocID="{71F37819-BF72-4637-A577-9CCE258163EA}" presName="linearProcess" presStyleCnt="0"/>
      <dgm:spPr/>
    </dgm:pt>
    <dgm:pt modelId="{E5720C50-7164-4A51-BE12-BF1C02CF1FA6}" type="pres">
      <dgm:prSet presAssocID="{1656D412-2F1E-42A0-8EA6-3D9D6097D22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D4B23-3473-4CAA-B7F1-640C99B87D13}" type="pres">
      <dgm:prSet presAssocID="{9CCAB769-9A99-46D5-BBB9-80ECF7D5E553}" presName="sibTrans" presStyleCnt="0"/>
      <dgm:spPr/>
    </dgm:pt>
    <dgm:pt modelId="{F74CFC8F-7606-4403-9A9E-AF43A883BD3D}" type="pres">
      <dgm:prSet presAssocID="{AA13F1EF-D05B-4721-BE36-770F2ECC01C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FADA3-44A2-4FFE-B91D-4A041ED8ACA9}" type="pres">
      <dgm:prSet presAssocID="{B2FEB2A4-C6BA-491A-AC17-98404FCC7079}" presName="sibTrans" presStyleCnt="0"/>
      <dgm:spPr/>
    </dgm:pt>
    <dgm:pt modelId="{881A8412-5E34-4E7D-90F9-96926D934A9C}" type="pres">
      <dgm:prSet presAssocID="{955D5B53-0584-4650-A80B-23C00040952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AEE79-435C-4A68-9BAF-2C2EB3D8B852}" type="pres">
      <dgm:prSet presAssocID="{E6F0EFEF-448B-4D56-8FF6-D70FFC28AE29}" presName="sibTrans" presStyleCnt="0"/>
      <dgm:spPr/>
    </dgm:pt>
    <dgm:pt modelId="{0089976A-46AB-4C18-B89A-D75CBCAF3B08}" type="pres">
      <dgm:prSet presAssocID="{93E25F44-F29D-4697-B93D-3918F9C5351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DD658-4790-416F-9067-1431F19D80FF}" type="pres">
      <dgm:prSet presAssocID="{6BA876A1-5A32-42EE-8157-3980E087191E}" presName="sibTrans" presStyleCnt="0"/>
      <dgm:spPr/>
    </dgm:pt>
    <dgm:pt modelId="{293F0DAE-AD72-4433-91C5-DCCD2127F5A9}" type="pres">
      <dgm:prSet presAssocID="{224A698B-F027-418A-A567-FE0041D44F4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E497A-950F-409C-96EA-26CE3192D202}" type="presOf" srcId="{71F37819-BF72-4637-A577-9CCE258163EA}" destId="{6EB837A8-8592-47AB-B9E2-DA5B44831F05}" srcOrd="0" destOrd="0" presId="urn:microsoft.com/office/officeart/2005/8/layout/hProcess9"/>
    <dgm:cxn modelId="{A18C621F-C86B-407A-97EA-86B1BCB97D99}" srcId="{71F37819-BF72-4637-A577-9CCE258163EA}" destId="{1656D412-2F1E-42A0-8EA6-3D9D6097D22C}" srcOrd="0" destOrd="0" parTransId="{3FD88492-220C-4EB8-ABEA-44E200B131B1}" sibTransId="{9CCAB769-9A99-46D5-BBB9-80ECF7D5E553}"/>
    <dgm:cxn modelId="{A043CE91-1574-4724-A3D6-E9874EF49EE9}" type="presOf" srcId="{1656D412-2F1E-42A0-8EA6-3D9D6097D22C}" destId="{E5720C50-7164-4A51-BE12-BF1C02CF1FA6}" srcOrd="0" destOrd="0" presId="urn:microsoft.com/office/officeart/2005/8/layout/hProcess9"/>
    <dgm:cxn modelId="{CBA07F04-FA14-4AED-A70A-DAB59947615B}" srcId="{71F37819-BF72-4637-A577-9CCE258163EA}" destId="{93E25F44-F29D-4697-B93D-3918F9C5351B}" srcOrd="3" destOrd="0" parTransId="{C1185C02-1A18-4879-9DA7-89E298F9BE30}" sibTransId="{6BA876A1-5A32-42EE-8157-3980E087191E}"/>
    <dgm:cxn modelId="{13075081-8FB4-4E50-A0FA-F4D67E11D50E}" type="presOf" srcId="{93E25F44-F29D-4697-B93D-3918F9C5351B}" destId="{0089976A-46AB-4C18-B89A-D75CBCAF3B08}" srcOrd="0" destOrd="0" presId="urn:microsoft.com/office/officeart/2005/8/layout/hProcess9"/>
    <dgm:cxn modelId="{FA52C23B-780C-4E31-8D00-909BE8D165C6}" type="presOf" srcId="{955D5B53-0584-4650-A80B-23C000409526}" destId="{881A8412-5E34-4E7D-90F9-96926D934A9C}" srcOrd="0" destOrd="0" presId="urn:microsoft.com/office/officeart/2005/8/layout/hProcess9"/>
    <dgm:cxn modelId="{0B51D5D3-AC96-4B30-A027-A5F445AFBFE4}" srcId="{71F37819-BF72-4637-A577-9CCE258163EA}" destId="{955D5B53-0584-4650-A80B-23C000409526}" srcOrd="2" destOrd="0" parTransId="{0D222F2F-8025-48B7-A1FA-37FF14BC41F3}" sibTransId="{E6F0EFEF-448B-4D56-8FF6-D70FFC28AE29}"/>
    <dgm:cxn modelId="{F13B3362-DFF2-4610-B4C2-014F13B2DD81}" type="presOf" srcId="{AA13F1EF-D05B-4721-BE36-770F2ECC01CC}" destId="{F74CFC8F-7606-4403-9A9E-AF43A883BD3D}" srcOrd="0" destOrd="0" presId="urn:microsoft.com/office/officeart/2005/8/layout/hProcess9"/>
    <dgm:cxn modelId="{2DB5B775-C585-465D-ACEA-F4F3B9AA235A}" srcId="{71F37819-BF72-4637-A577-9CCE258163EA}" destId="{224A698B-F027-418A-A567-FE0041D44F43}" srcOrd="4" destOrd="0" parTransId="{625EFA63-F9C9-436F-83BB-D244E1F21A31}" sibTransId="{6439AC47-6F87-4819-B5C9-2B7091429863}"/>
    <dgm:cxn modelId="{37C77D6A-B1A3-438F-8060-D7E6DAEDFB84}" srcId="{71F37819-BF72-4637-A577-9CCE258163EA}" destId="{AA13F1EF-D05B-4721-BE36-770F2ECC01CC}" srcOrd="1" destOrd="0" parTransId="{D3AD1ABA-D23B-4298-A44F-1BC728DE2B66}" sibTransId="{B2FEB2A4-C6BA-491A-AC17-98404FCC7079}"/>
    <dgm:cxn modelId="{F44FC029-1A8E-4B32-9B90-9B52367CEED2}" type="presOf" srcId="{224A698B-F027-418A-A567-FE0041D44F43}" destId="{293F0DAE-AD72-4433-91C5-DCCD2127F5A9}" srcOrd="0" destOrd="0" presId="urn:microsoft.com/office/officeart/2005/8/layout/hProcess9"/>
    <dgm:cxn modelId="{8A5D533E-05FE-4508-989A-3EB031D39628}" type="presParOf" srcId="{6EB837A8-8592-47AB-B9E2-DA5B44831F05}" destId="{3B2937A9-F896-465A-AA39-37875A35B2CE}" srcOrd="0" destOrd="0" presId="urn:microsoft.com/office/officeart/2005/8/layout/hProcess9"/>
    <dgm:cxn modelId="{EDDD31B2-D827-4F3D-B4A7-5EC36AC2A119}" type="presParOf" srcId="{6EB837A8-8592-47AB-B9E2-DA5B44831F05}" destId="{B85698B7-4AFA-47B1-B224-00BFCA6A5BCB}" srcOrd="1" destOrd="0" presId="urn:microsoft.com/office/officeart/2005/8/layout/hProcess9"/>
    <dgm:cxn modelId="{F91E20BB-A4E0-443D-BB95-E1DBDF92FE58}" type="presParOf" srcId="{B85698B7-4AFA-47B1-B224-00BFCA6A5BCB}" destId="{E5720C50-7164-4A51-BE12-BF1C02CF1FA6}" srcOrd="0" destOrd="0" presId="urn:microsoft.com/office/officeart/2005/8/layout/hProcess9"/>
    <dgm:cxn modelId="{D13E2AEA-AC39-4EBC-A9BD-05C2A8BC43B0}" type="presParOf" srcId="{B85698B7-4AFA-47B1-B224-00BFCA6A5BCB}" destId="{2D9D4B23-3473-4CAA-B7F1-640C99B87D13}" srcOrd="1" destOrd="0" presId="urn:microsoft.com/office/officeart/2005/8/layout/hProcess9"/>
    <dgm:cxn modelId="{0F477707-587D-4CA2-9952-80392F07AB94}" type="presParOf" srcId="{B85698B7-4AFA-47B1-B224-00BFCA6A5BCB}" destId="{F74CFC8F-7606-4403-9A9E-AF43A883BD3D}" srcOrd="2" destOrd="0" presId="urn:microsoft.com/office/officeart/2005/8/layout/hProcess9"/>
    <dgm:cxn modelId="{CD245592-A33D-4317-A493-12C9183F8A99}" type="presParOf" srcId="{B85698B7-4AFA-47B1-B224-00BFCA6A5BCB}" destId="{2C7FADA3-44A2-4FFE-B91D-4A041ED8ACA9}" srcOrd="3" destOrd="0" presId="urn:microsoft.com/office/officeart/2005/8/layout/hProcess9"/>
    <dgm:cxn modelId="{0F8745FE-EF05-4822-B945-B30107DB33F5}" type="presParOf" srcId="{B85698B7-4AFA-47B1-B224-00BFCA6A5BCB}" destId="{881A8412-5E34-4E7D-90F9-96926D934A9C}" srcOrd="4" destOrd="0" presId="urn:microsoft.com/office/officeart/2005/8/layout/hProcess9"/>
    <dgm:cxn modelId="{9C377224-1DB5-4C00-BD34-9B18AB0EAF5E}" type="presParOf" srcId="{B85698B7-4AFA-47B1-B224-00BFCA6A5BCB}" destId="{8EAAEE79-435C-4A68-9BAF-2C2EB3D8B852}" srcOrd="5" destOrd="0" presId="urn:microsoft.com/office/officeart/2005/8/layout/hProcess9"/>
    <dgm:cxn modelId="{6391CC80-41AF-4507-83CC-887CB4117441}" type="presParOf" srcId="{B85698B7-4AFA-47B1-B224-00BFCA6A5BCB}" destId="{0089976A-46AB-4C18-B89A-D75CBCAF3B08}" srcOrd="6" destOrd="0" presId="urn:microsoft.com/office/officeart/2005/8/layout/hProcess9"/>
    <dgm:cxn modelId="{22D369FB-B80D-49E2-8FED-5FFF95DF31A5}" type="presParOf" srcId="{B85698B7-4AFA-47B1-B224-00BFCA6A5BCB}" destId="{BDBDD658-4790-416F-9067-1431F19D80FF}" srcOrd="7" destOrd="0" presId="urn:microsoft.com/office/officeart/2005/8/layout/hProcess9"/>
    <dgm:cxn modelId="{39A1C218-7058-45E6-ACDD-EDE7ABCBDDF8}" type="presParOf" srcId="{B85698B7-4AFA-47B1-B224-00BFCA6A5BCB}" destId="{293F0DAE-AD72-4433-91C5-DCCD2127F5A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EA04D-79DD-4BCF-9C3B-0838394C62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F7C22-70B9-4010-BD5D-DD3CFF72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Confounding by ethnicity</a:t>
            </a:r>
          </a:p>
          <a:p>
            <a:pPr lvl="1"/>
            <a:r>
              <a:rPr lang="en-US" dirty="0" smtClean="0"/>
              <a:t>Differences in allele frequencies due to differences in ancestry rather than association of genes with disease</a:t>
            </a:r>
          </a:p>
          <a:p>
            <a:r>
              <a:rPr lang="en-US" dirty="0" smtClean="0"/>
              <a:t>Non-random mating between groups</a:t>
            </a:r>
          </a:p>
          <a:p>
            <a:pPr lvl="1"/>
            <a:r>
              <a:rPr lang="en-US" dirty="0" smtClean="0"/>
              <a:t>Different relationships between each combination of strain (admixture)</a:t>
            </a:r>
          </a:p>
          <a:p>
            <a:pPr lvl="2"/>
            <a:r>
              <a:rPr lang="en-US" dirty="0" smtClean="0"/>
              <a:t>True for the HRDP </a:t>
            </a:r>
          </a:p>
          <a:p>
            <a:pPr lvl="1"/>
            <a:r>
              <a:rPr lang="en-US" dirty="0" smtClean="0"/>
              <a:t>In humans, physical separation (say African vs European descent) </a:t>
            </a:r>
          </a:p>
          <a:p>
            <a:pPr lvl="1"/>
            <a:r>
              <a:rPr lang="en-US" dirty="0" smtClean="0"/>
              <a:t> Genetic drift of allele frequencies in each group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</a:t>
            </a:r>
            <a:r>
              <a:rPr lang="en-US" baseline="0" dirty="0" smtClean="0"/>
              <a:t> HXB/BXH RI panel in R/</a:t>
            </a:r>
            <a:r>
              <a:rPr lang="en-US" baseline="0" dirty="0" err="1" smtClean="0"/>
              <a:t>qtl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haven’t seen this jump in IQR before.  Harry has</a:t>
            </a:r>
            <a:r>
              <a:rPr lang="en-US" baseline="0" dirty="0" smtClean="0"/>
              <a:t> and said no good solution.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tried </a:t>
            </a:r>
            <a:r>
              <a:rPr lang="en-US" baseline="0" dirty="0" err="1" smtClean="0"/>
              <a:t>svaseq</a:t>
            </a:r>
            <a:r>
              <a:rPr lang="en-US" baseline="0" dirty="0" smtClean="0"/>
              <a:t> which is a similar method  and actually estimates the best k for you.  This was k=8.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baseline="0" dirty="0" smtClean="0"/>
              <a:t> 2 in the 5 step process..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7C22-70B9-4010-BD5D-DD3CFF7214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0A52-561E-4304-BE59-AF7D054962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D9AB-79B7-48C5-9CAC-29266B52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P30 Work On HRDP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Saba Lab Meeting</a:t>
            </a:r>
          </a:p>
          <a:p>
            <a:r>
              <a:rPr lang="en-US" dirty="0" smtClean="0"/>
              <a:t>April 16,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0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from RSEM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RUV k=8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RUV k=2 (where things fall apart)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6092" y="6019799"/>
            <a:ext cx="477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Maybe we are too lenient on poor quality samples (corresponds to LEW-Crl_3_batch10)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825343" y="5431971"/>
            <a:ext cx="3810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2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QTLs </a:t>
            </a:r>
            <a:br>
              <a:rPr lang="en-US" dirty="0" smtClean="0"/>
            </a:br>
            <a:r>
              <a:rPr lang="en-US" dirty="0" smtClean="0"/>
              <a:t>Using GEMMA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 looking for new method for calculating </a:t>
            </a:r>
            <a:r>
              <a:rPr lang="en-US" dirty="0" err="1" smtClean="0"/>
              <a:t>qtl’s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GEMMA is what people in TN using</a:t>
            </a:r>
          </a:p>
          <a:p>
            <a:r>
              <a:rPr lang="en-US" dirty="0" smtClean="0"/>
              <a:t>Solves Population Stratification:</a:t>
            </a:r>
          </a:p>
          <a:p>
            <a:pPr lvl="1"/>
            <a:r>
              <a:rPr lang="en-US" dirty="0" smtClean="0"/>
              <a:t>Confounding </a:t>
            </a:r>
            <a:r>
              <a:rPr lang="en-US" dirty="0"/>
              <a:t>by ethnicity</a:t>
            </a:r>
          </a:p>
          <a:p>
            <a:pPr lvl="1"/>
            <a:r>
              <a:rPr lang="en-US" dirty="0" smtClean="0"/>
              <a:t>Non-random </a:t>
            </a:r>
            <a:r>
              <a:rPr lang="en-US" dirty="0"/>
              <a:t>mating between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Can run multivariate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a mixed model with a kinship matrix is used as a random effect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inputted as PLINK or BIMBAM format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340" t="73175" r="49464" b="14762"/>
          <a:stretch/>
        </p:blipFill>
        <p:spPr>
          <a:xfrm>
            <a:off x="6901117" y="195942"/>
            <a:ext cx="4890836" cy="1371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59254" y="3569294"/>
                <a:ext cx="3882035" cy="724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sz="36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  <m:sup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54" y="3569294"/>
                <a:ext cx="3882035" cy="724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71486" y="4206772"/>
            <a:ext cx="492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the t x t kinship matrix inferred from genotypes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86550" y="2975130"/>
                <a:ext cx="38820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36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US" sz="36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50" y="2975130"/>
                <a:ext cx="3882035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3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Going to Few Transcripts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2431"/>
            <a:ext cx="5181600" cy="370114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Currently poor quality samples are those defined as samples with &lt; 10 million reads (based on RSEM expected counts)</a:t>
            </a:r>
          </a:p>
          <a:p>
            <a:r>
              <a:rPr lang="en-US" dirty="0" smtClean="0"/>
              <a:t>What if there is a sample where there is a extremely high proportion of reads going to only a few genes?</a:t>
            </a:r>
          </a:p>
          <a:p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4"/>
          <a:srcRect l="19331" t="28275" r="38268" b="54545"/>
          <a:stretch/>
        </p:blipFill>
        <p:spPr>
          <a:xfrm>
            <a:off x="815008" y="5287616"/>
            <a:ext cx="5538304" cy="1262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20266" y="3594651"/>
            <a:ext cx="21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LEW-Crl_3_batch10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042374" y="3945835"/>
            <a:ext cx="9939" cy="844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9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Sample QC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Try to make this histogram less skewed. </a:t>
            </a:r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/>
              <a:t>those samples with &gt;65% of their reads going to the top 10 expressed transcripts.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removes 4 </a:t>
            </a:r>
            <a:r>
              <a:rPr lang="en-US" dirty="0" smtClean="0"/>
              <a:t>samples: SHRSP_2_batch8</a:t>
            </a:r>
            <a:r>
              <a:rPr lang="en-US" dirty="0"/>
              <a:t>, </a:t>
            </a:r>
            <a:r>
              <a:rPr lang="en-US" dirty="0" smtClean="0"/>
              <a:t> SS_2_batch10</a:t>
            </a:r>
            <a:r>
              <a:rPr lang="en-US" dirty="0"/>
              <a:t>, </a:t>
            </a:r>
            <a:r>
              <a:rPr lang="en-US" dirty="0" smtClean="0"/>
              <a:t> SS_3_batch10</a:t>
            </a:r>
            <a:r>
              <a:rPr lang="en-US" dirty="0"/>
              <a:t>, </a:t>
            </a:r>
            <a:r>
              <a:rPr lang="en-US" dirty="0" smtClean="0"/>
              <a:t> LEW-Crl_3_batch10</a:t>
            </a:r>
            <a:endParaRPr lang="en-US" dirty="0"/>
          </a:p>
          <a:p>
            <a:r>
              <a:rPr lang="en-US" dirty="0" smtClean="0"/>
              <a:t>This leaves </a:t>
            </a:r>
            <a:r>
              <a:rPr lang="en-US" dirty="0"/>
              <a:t>the SS strain with 1 sample. All other strains still have 2-3 biological replicates</a:t>
            </a:r>
            <a:r>
              <a:rPr lang="en-US" dirty="0" smtClean="0"/>
              <a:t>.</a:t>
            </a:r>
          </a:p>
          <a:p>
            <a:r>
              <a:rPr lang="en-US" dirty="0"/>
              <a:t>ENSRNOT00000069133 shows up in the top 10 list 119 </a:t>
            </a:r>
            <a:r>
              <a:rPr lang="en-US" dirty="0" smtClean="0"/>
              <a:t>times (121 samples total). </a:t>
            </a:r>
            <a:r>
              <a:rPr lang="en-US" dirty="0"/>
              <a:t>It’s for AY172581.24, which is a mitochondrial transcript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19" y="1727790"/>
            <a:ext cx="5182049" cy="37005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631017" y="1997765"/>
            <a:ext cx="9940" cy="2941983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2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QC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in the sample QC of proportion of top 10 reads &lt; 65%</a:t>
            </a:r>
          </a:p>
          <a:p>
            <a:pPr lvl="1"/>
            <a:r>
              <a:rPr lang="en-US" dirty="0" smtClean="0"/>
              <a:t>117 samples</a:t>
            </a:r>
          </a:p>
          <a:p>
            <a:r>
              <a:rPr lang="en-US" dirty="0" smtClean="0"/>
              <a:t>Add harsher feature level no more than 1/3 samples have 0’s</a:t>
            </a:r>
          </a:p>
          <a:p>
            <a:pPr lvl="1"/>
            <a:r>
              <a:rPr lang="en-US" dirty="0" smtClean="0"/>
              <a:t>79,921 transcripts</a:t>
            </a:r>
          </a:p>
          <a:p>
            <a:r>
              <a:rPr lang="en-US" dirty="0" smtClean="0"/>
              <a:t>The elbow plot looks almost the exact same.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New Filters…Same Issue at k=2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Thoughts &amp; Suggestions?</a:t>
            </a:r>
          </a:p>
          <a:p>
            <a:endParaRPr lang="en-US" dirty="0"/>
          </a:p>
          <a:p>
            <a:r>
              <a:rPr lang="en-US" dirty="0" smtClean="0"/>
              <a:t>Look into k=2 with this new filter</a:t>
            </a:r>
          </a:p>
          <a:p>
            <a:r>
              <a:rPr lang="en-US" dirty="0" smtClean="0"/>
              <a:t>Do a comparison with </a:t>
            </a:r>
            <a:r>
              <a:rPr lang="en-US" dirty="0" err="1" smtClean="0"/>
              <a:t>svaseq</a:t>
            </a:r>
            <a:endParaRPr lang="en-US" dirty="0" smtClean="0"/>
          </a:p>
          <a:p>
            <a:r>
              <a:rPr lang="en-US" dirty="0" smtClean="0"/>
              <a:t>Once happy with a pre-processing pipeline go back to GEMMA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Consortium Marker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/>
          <a:lstStyle/>
          <a:p>
            <a:r>
              <a:rPr lang="en-US" dirty="0" smtClean="0"/>
              <a:t>SNP information on 20,283 markers &amp; 466 strains</a:t>
            </a:r>
          </a:p>
          <a:p>
            <a:r>
              <a:rPr lang="en-US" dirty="0" err="1" smtClean="0"/>
              <a:t>BLATed</a:t>
            </a:r>
            <a:r>
              <a:rPr lang="en-US" dirty="0" smtClean="0"/>
              <a:t> probes and those with 100% match to RN6 and unique kept</a:t>
            </a:r>
          </a:p>
          <a:p>
            <a:r>
              <a:rPr lang="en-US" dirty="0" smtClean="0"/>
              <a:t>19,391 markers</a:t>
            </a:r>
          </a:p>
          <a:p>
            <a:r>
              <a:rPr lang="en-US" dirty="0" smtClean="0"/>
              <a:t>Kinship matrix calculated on the cleaned 19,391  markers</a:t>
            </a:r>
          </a:p>
          <a:p>
            <a:r>
              <a:rPr lang="en-US" dirty="0" smtClean="0"/>
              <a:t>For BIMBAM format, your genotype needs to be a continuous number  between 0 and 2 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88936"/>
              </p:ext>
            </p:extLst>
          </p:nvPr>
        </p:nvGraphicFramePr>
        <p:xfrm>
          <a:off x="1229566" y="4399039"/>
          <a:ext cx="84929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268"/>
                <a:gridCol w="2627331"/>
                <a:gridCol w="2627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On Missing and Heterozygous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Markers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Markers</a:t>
                      </a:r>
                      <a:r>
                        <a:rPr lang="en-US" baseline="0" dirty="0" smtClean="0"/>
                        <a:t> If F344-NHsd is removed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markers missing or heterozygous 5% strains (3 or more strains for HRDP)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17,675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markers with any</a:t>
                      </a:r>
                      <a:r>
                        <a:rPr lang="en-US" baseline="0" dirty="0" smtClean="0"/>
                        <a:t> missing or heterozygous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11,407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6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Adh4 </a:t>
            </a:r>
            <a:r>
              <a:rPr lang="en-US" dirty="0" err="1" smtClean="0"/>
              <a:t>eQTL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095" y="2006056"/>
            <a:ext cx="8123809" cy="39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2" y="48985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Expecting a HUGE peak on chromosome 2.  What happened?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RUV adjustment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Raw Counts from RSEM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84582" y="2505075"/>
            <a:ext cx="515842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69" y="87084"/>
            <a:ext cx="7556712" cy="379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81" y="3254830"/>
            <a:ext cx="7543800" cy="34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Flowchart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160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4813" y="1551450"/>
            <a:ext cx="615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Re-evaluating since previous version was optimized on first reconstruction on the gene level (72,095) and now working on a transcript level with the Harry’s reconstruction (328,188).  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0316" y="5003759"/>
            <a:ext cx="2020453" cy="1740535"/>
            <a:chOff x="4621" y="1305401"/>
            <a:chExt cx="2020453" cy="1740535"/>
          </a:xfrm>
        </p:grpSpPr>
        <p:sp>
          <p:nvSpPr>
            <p:cNvPr id="21" name="Rounded Rectangle 20"/>
            <p:cNvSpPr/>
            <p:nvPr/>
          </p:nvSpPr>
          <p:spPr>
            <a:xfrm>
              <a:off x="4621" y="1305401"/>
              <a:ext cx="2020453" cy="17405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89587" y="1390367"/>
              <a:ext cx="1850521" cy="1570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148 samples &amp; 328,188 transcripts </a:t>
              </a:r>
              <a:endParaRPr lang="en-US" sz="21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1792" y="5003759"/>
            <a:ext cx="2020453" cy="1740535"/>
            <a:chOff x="2126097" y="1305401"/>
            <a:chExt cx="2020453" cy="1740535"/>
          </a:xfrm>
        </p:grpSpPr>
        <p:sp>
          <p:nvSpPr>
            <p:cNvPr id="19" name="Rounded Rectangle 18"/>
            <p:cNvSpPr/>
            <p:nvPr/>
          </p:nvSpPr>
          <p:spPr>
            <a:xfrm>
              <a:off x="2126097" y="1305401"/>
              <a:ext cx="2020453" cy="17405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Rounded Rectangle 6"/>
            <p:cNvSpPr/>
            <p:nvPr/>
          </p:nvSpPr>
          <p:spPr>
            <a:xfrm>
              <a:off x="2211063" y="1390367"/>
              <a:ext cx="1850521" cy="157060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Samples &lt; 10 million reads and features average 1 count/sample 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(121 samples and 178,974 transcripts)</a:t>
              </a:r>
              <a:endParaRPr lang="en-US" sz="1400" kern="1200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43268" y="5003759"/>
            <a:ext cx="2020453" cy="1740535"/>
            <a:chOff x="4247573" y="1305401"/>
            <a:chExt cx="2020453" cy="1740535"/>
          </a:xfrm>
        </p:grpSpPr>
        <p:sp>
          <p:nvSpPr>
            <p:cNvPr id="17" name="Rounded Rectangle 16"/>
            <p:cNvSpPr/>
            <p:nvPr/>
          </p:nvSpPr>
          <p:spPr>
            <a:xfrm>
              <a:off x="4247573" y="1305401"/>
              <a:ext cx="2020453" cy="17405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8" name="Rounded Rectangle 8"/>
            <p:cNvSpPr/>
            <p:nvPr/>
          </p:nvSpPr>
          <p:spPr>
            <a:xfrm>
              <a:off x="4332539" y="1390367"/>
              <a:ext cx="1850521" cy="157060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121 </a:t>
              </a:r>
              <a:r>
                <a:rPr lang="en-US" sz="2000" dirty="0"/>
                <a:t>samples </a:t>
              </a:r>
              <a:r>
                <a:rPr lang="en-US" sz="2000" dirty="0" smtClean="0"/>
                <a:t>&amp; 178,974 </a:t>
              </a:r>
              <a:r>
                <a:rPr lang="en-US" sz="2000" dirty="0"/>
                <a:t>transcripts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64744" y="5003759"/>
            <a:ext cx="2020453" cy="1740535"/>
            <a:chOff x="6369049" y="1305401"/>
            <a:chExt cx="2020453" cy="1740535"/>
          </a:xfrm>
        </p:grpSpPr>
        <p:sp>
          <p:nvSpPr>
            <p:cNvPr id="15" name="Rounded Rectangle 14"/>
            <p:cNvSpPr/>
            <p:nvPr/>
          </p:nvSpPr>
          <p:spPr>
            <a:xfrm>
              <a:off x="6369049" y="1305401"/>
              <a:ext cx="2020453" cy="174053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6" name="Rounded Rectangle 10"/>
            <p:cNvSpPr/>
            <p:nvPr/>
          </p:nvSpPr>
          <p:spPr>
            <a:xfrm>
              <a:off x="6454015" y="1390367"/>
              <a:ext cx="1850521" cy="157060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K=7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k for RUV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694996"/>
            <a:ext cx="3581400" cy="49235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subjective part of the process.  No good rule on what to select</a:t>
            </a:r>
          </a:p>
          <a:p>
            <a:r>
              <a:rPr lang="en-US" dirty="0" smtClean="0"/>
              <a:t>Elbow plot: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ooking </a:t>
            </a:r>
            <a:r>
              <a:rPr lang="en-US" dirty="0"/>
              <a:t>at the standard deviations of both the median value and interquartile range (IQR) across samples. Where the line inflects, that should be the best 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Dendrograms</a:t>
            </a:r>
            <a:r>
              <a:rPr lang="en-US" dirty="0" smtClean="0"/>
              <a:t> with technical replicates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03" y="1317170"/>
            <a:ext cx="6644639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Adh4 &amp; Sample Sums (Library Size) Through k’s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712</Words>
  <Application>Microsoft Office PowerPoint</Application>
  <PresentationFormat>Widescreen</PresentationFormat>
  <Paragraphs>112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P30 Work On HRDP</vt:lpstr>
      <vt:lpstr>Expression QTLs  Using GEMMA</vt:lpstr>
      <vt:lpstr>STAR Consortium Marker Set</vt:lpstr>
      <vt:lpstr>Adh4 eQTL</vt:lpstr>
      <vt:lpstr>Looking at Data</vt:lpstr>
      <vt:lpstr>PowerPoint Presentation</vt:lpstr>
      <vt:lpstr>Preprocessing Flowchart</vt:lpstr>
      <vt:lpstr>Selecting k for RUV</vt:lpstr>
      <vt:lpstr>Follow Adh4 &amp; Sample Sums (Library Size) Through k’s</vt:lpstr>
      <vt:lpstr>TPM from RSEM</vt:lpstr>
      <vt:lpstr>RUV k=1</vt:lpstr>
      <vt:lpstr>RUV k=2</vt:lpstr>
      <vt:lpstr>RUV k=3</vt:lpstr>
      <vt:lpstr>RUV k=4</vt:lpstr>
      <vt:lpstr>RUV k=5</vt:lpstr>
      <vt:lpstr>RUV k=6</vt:lpstr>
      <vt:lpstr>RUV k=7</vt:lpstr>
      <vt:lpstr>RUV k=8</vt:lpstr>
      <vt:lpstr>Examine RUV k=2 (where things fall apart)</vt:lpstr>
      <vt:lpstr>Reads Going to Few Transcripts</vt:lpstr>
      <vt:lpstr>Another Sample QC Filter</vt:lpstr>
      <vt:lpstr>More QC Filters</vt:lpstr>
      <vt:lpstr>With New Filters…Same Issue at k=2</vt:lpstr>
      <vt:lpstr>Future 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QTL Analysis</dc:title>
  <dc:creator>Vanderlinden, Lauren</dc:creator>
  <cp:lastModifiedBy>Vanderlinden, Lauren</cp:lastModifiedBy>
  <cp:revision>29</cp:revision>
  <dcterms:created xsi:type="dcterms:W3CDTF">2018-03-26T21:00:49Z</dcterms:created>
  <dcterms:modified xsi:type="dcterms:W3CDTF">2018-04-30T15:51:51Z</dcterms:modified>
</cp:coreProperties>
</file>