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g" ContentType="image/unknown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74" r:id="rId6"/>
    <p:sldId id="261" r:id="rId7"/>
    <p:sldId id="264" r:id="rId8"/>
    <p:sldId id="276" r:id="rId9"/>
    <p:sldId id="277" r:id="rId10"/>
    <p:sldId id="270" r:id="rId11"/>
    <p:sldId id="271" r:id="rId12"/>
    <p:sldId id="263" r:id="rId13"/>
    <p:sldId id="278" r:id="rId14"/>
    <p:sldId id="266" r:id="rId15"/>
    <p:sldId id="267" r:id="rId16"/>
    <p:sldId id="268" r:id="rId17"/>
    <p:sldId id="272" r:id="rId18"/>
    <p:sldId id="269" r:id="rId19"/>
  </p:sldIdLst>
  <p:sldSz cx="12192000" cy="6858000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Ra/b2L7jssDw5yWGYLVKFUv7r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A71054B6-40C8-708E-8CAB-3A90ABDA9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>
            <a:extLst>
              <a:ext uri="{FF2B5EF4-FFF2-40B4-BE49-F238E27FC236}">
                <a16:creationId xmlns:a16="http://schemas.microsoft.com/office/drawing/2014/main" id="{AED9AB3B-4D24-9845-2D0F-5CC60D2AB7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27:notes">
            <a:extLst>
              <a:ext uri="{FF2B5EF4-FFF2-40B4-BE49-F238E27FC236}">
                <a16:creationId xmlns:a16="http://schemas.microsoft.com/office/drawing/2014/main" id="{7312F9D2-3F64-06AE-6FB2-1BC826DCE3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27:notes">
            <a:extLst>
              <a:ext uri="{FF2B5EF4-FFF2-40B4-BE49-F238E27FC236}">
                <a16:creationId xmlns:a16="http://schemas.microsoft.com/office/drawing/2014/main" id="{2393D575-C514-9409-151C-6662877492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74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24CCFD2D-8970-A7A8-DE41-CDD48CA9E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>
            <a:extLst>
              <a:ext uri="{FF2B5EF4-FFF2-40B4-BE49-F238E27FC236}">
                <a16:creationId xmlns:a16="http://schemas.microsoft.com/office/drawing/2014/main" id="{19B605C4-FDE0-5640-6F68-B197C6AF3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27:notes">
            <a:extLst>
              <a:ext uri="{FF2B5EF4-FFF2-40B4-BE49-F238E27FC236}">
                <a16:creationId xmlns:a16="http://schemas.microsoft.com/office/drawing/2014/main" id="{7D157F93-930C-8A6C-6E44-B3F8390FB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27:notes">
            <a:extLst>
              <a:ext uri="{FF2B5EF4-FFF2-40B4-BE49-F238E27FC236}">
                <a16:creationId xmlns:a16="http://schemas.microsoft.com/office/drawing/2014/main" id="{A2132B44-120B-557D-4EA6-1156877E24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4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FF3BB08E-B7BC-845D-B7B9-B601E2FE0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:notes">
            <a:extLst>
              <a:ext uri="{FF2B5EF4-FFF2-40B4-BE49-F238E27FC236}">
                <a16:creationId xmlns:a16="http://schemas.microsoft.com/office/drawing/2014/main" id="{40DEF1DD-010B-7A49-D9CA-B30DAD69B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30:notes">
            <a:extLst>
              <a:ext uri="{FF2B5EF4-FFF2-40B4-BE49-F238E27FC236}">
                <a16:creationId xmlns:a16="http://schemas.microsoft.com/office/drawing/2014/main" id="{115EBE26-127D-C850-978B-B3DB03E15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30:notes">
            <a:extLst>
              <a:ext uri="{FF2B5EF4-FFF2-40B4-BE49-F238E27FC236}">
                <a16:creationId xmlns:a16="http://schemas.microsoft.com/office/drawing/2014/main" id="{DE940EE3-2933-6839-A332-1B2C251747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94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>
          <a:extLst>
            <a:ext uri="{FF2B5EF4-FFF2-40B4-BE49-F238E27FC236}">
              <a16:creationId xmlns:a16="http://schemas.microsoft.com/office/drawing/2014/main" id="{0D4F0891-5EB9-B4DF-982A-796BCEFEC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>
            <a:extLst>
              <a:ext uri="{FF2B5EF4-FFF2-40B4-BE49-F238E27FC236}">
                <a16:creationId xmlns:a16="http://schemas.microsoft.com/office/drawing/2014/main" id="{689EF261-8579-6C82-897E-8B135F63E1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:notes">
            <a:extLst>
              <a:ext uri="{FF2B5EF4-FFF2-40B4-BE49-F238E27FC236}">
                <a16:creationId xmlns:a16="http://schemas.microsoft.com/office/drawing/2014/main" id="{2DABD21C-549D-E9D2-74B3-3D19E03D57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2:notes">
            <a:extLst>
              <a:ext uri="{FF2B5EF4-FFF2-40B4-BE49-F238E27FC236}">
                <a16:creationId xmlns:a16="http://schemas.microsoft.com/office/drawing/2014/main" id="{CEDBA1C2-2678-0D0C-7E01-C517BAA116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1200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3C5AA911-B70B-2DFA-C468-7C72B4198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:notes">
            <a:extLst>
              <a:ext uri="{FF2B5EF4-FFF2-40B4-BE49-F238E27FC236}">
                <a16:creationId xmlns:a16="http://schemas.microsoft.com/office/drawing/2014/main" id="{AFBF135A-6CCE-3893-3BDD-298D3EA240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4:notes">
            <a:extLst>
              <a:ext uri="{FF2B5EF4-FFF2-40B4-BE49-F238E27FC236}">
                <a16:creationId xmlns:a16="http://schemas.microsoft.com/office/drawing/2014/main" id="{C2FF2F5C-4A7D-0FD1-D514-2FE00BAB0F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4:notes">
            <a:extLst>
              <a:ext uri="{FF2B5EF4-FFF2-40B4-BE49-F238E27FC236}">
                <a16:creationId xmlns:a16="http://schemas.microsoft.com/office/drawing/2014/main" id="{D30B4F59-FF80-B532-EB92-1A65A147B8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96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6FD13218-F351-EA25-498C-933DB652C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:notes">
            <a:extLst>
              <a:ext uri="{FF2B5EF4-FFF2-40B4-BE49-F238E27FC236}">
                <a16:creationId xmlns:a16="http://schemas.microsoft.com/office/drawing/2014/main" id="{56BE6170-F2A3-46C5-1881-E2EB485AB5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3:notes">
            <a:extLst>
              <a:ext uri="{FF2B5EF4-FFF2-40B4-BE49-F238E27FC236}">
                <a16:creationId xmlns:a16="http://schemas.microsoft.com/office/drawing/2014/main" id="{7C6366D5-A73B-C5C7-049E-AF6C81436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23:notes">
            <a:extLst>
              <a:ext uri="{FF2B5EF4-FFF2-40B4-BE49-F238E27FC236}">
                <a16:creationId xmlns:a16="http://schemas.microsoft.com/office/drawing/2014/main" id="{481F1A82-4492-1082-4E09-710471E1CB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142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E844AAD3-28EF-C6BC-95A0-D546E3765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:notes">
            <a:extLst>
              <a:ext uri="{FF2B5EF4-FFF2-40B4-BE49-F238E27FC236}">
                <a16:creationId xmlns:a16="http://schemas.microsoft.com/office/drawing/2014/main" id="{EE7B0B5A-70E5-4324-EDB6-F7A83A3DCB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5:notes">
            <a:extLst>
              <a:ext uri="{FF2B5EF4-FFF2-40B4-BE49-F238E27FC236}">
                <a16:creationId xmlns:a16="http://schemas.microsoft.com/office/drawing/2014/main" id="{90C394A3-F689-C190-4EC3-29E0EE061F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25:notes">
            <a:extLst>
              <a:ext uri="{FF2B5EF4-FFF2-40B4-BE49-F238E27FC236}">
                <a16:creationId xmlns:a16="http://schemas.microsoft.com/office/drawing/2014/main" id="{FEF4FD1B-494B-EF2B-9E62-4840FA8D40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075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>
          <a:extLst>
            <a:ext uri="{FF2B5EF4-FFF2-40B4-BE49-F238E27FC236}">
              <a16:creationId xmlns:a16="http://schemas.microsoft.com/office/drawing/2014/main" id="{E8D09FA0-B678-F74E-C9A8-74E7C497A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:notes">
            <a:extLst>
              <a:ext uri="{FF2B5EF4-FFF2-40B4-BE49-F238E27FC236}">
                <a16:creationId xmlns:a16="http://schemas.microsoft.com/office/drawing/2014/main" id="{E03BC014-29ED-30D7-EEDE-FD79ACC534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6:notes">
            <a:extLst>
              <a:ext uri="{FF2B5EF4-FFF2-40B4-BE49-F238E27FC236}">
                <a16:creationId xmlns:a16="http://schemas.microsoft.com/office/drawing/2014/main" id="{A6F8F2BD-4021-C588-0472-0BE669807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26:notes">
            <a:extLst>
              <a:ext uri="{FF2B5EF4-FFF2-40B4-BE49-F238E27FC236}">
                <a16:creationId xmlns:a16="http://schemas.microsoft.com/office/drawing/2014/main" id="{5D26A081-F276-B629-26E5-55C493C409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62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>
  <p:cSld name="Foto Panorâmica com Legenda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>
            <a:spLocks noGrp="1"/>
          </p:cNvSpPr>
          <p:nvPr>
            <p:ph type="pic" idx="2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1"/>
          <p:cNvSpPr txBox="1">
            <a:spLocks noGrp="1"/>
          </p:cNvSpPr>
          <p:nvPr>
            <p:ph type="body" idx="1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>
  <p:cSld name="Título e Legend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>
  <p:cSld name="Citação com Legenda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pt-BR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pt-BR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3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>
  <p:cSld name="Cartão de Nom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4"/>
          <p:cNvSpPr txBox="1"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o Cartão de Nome">
  <p:cSld name="Citar o Cartão de Nom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pt-BR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pt-BR" sz="8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5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iro ou Falso">
  <p:cSld name="Verdadeiro ou Fals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6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body" idx="1"/>
          </p:nvPr>
        </p:nvSpPr>
        <p:spPr>
          <a:xfrm rot="5400000">
            <a:off x="4532312" y="-723899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8"/>
          <p:cNvSpPr txBox="1">
            <a:spLocks noGrp="1"/>
          </p:cNvSpPr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body" idx="1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4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900"/>
              <a:buFont typeface="Century Gothic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tile tx="19050000" ty="-19050000" sx="100000" sy="100000" flip="none" algn="tl"/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355804" y="2909828"/>
            <a:ext cx="5480393" cy="1038344"/>
          </a:xfrm>
          <a:prstGeom prst="rect">
            <a:avLst/>
          </a:prstGeom>
          <a:noFill/>
          <a:ln>
            <a:noFill/>
          </a:ln>
          <a:effectLst>
            <a:outerShdw blurRad="635000" dist="12700" dir="2700000" algn="tl" rotWithShape="0">
              <a:srgbClr val="000000">
                <a:alpha val="89803"/>
              </a:srgbClr>
            </a:outerShdw>
          </a:effectLst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pt-BR" sz="66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BOA NOITE</a:t>
            </a:r>
            <a:endParaRPr sz="6600" b="0" i="0" u="none" strike="noStrike" cap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-16262350" ty="-1054100" sx="94500" sy="79000" flip="xy" algn="tl"/>
        </a:blipFill>
        <a:effectLst/>
      </p:bgPr>
    </p:bg>
    <p:spTree>
      <p:nvGrpSpPr>
        <p:cNvPr id="1" name="Shape 209">
          <a:extLst>
            <a:ext uri="{FF2B5EF4-FFF2-40B4-BE49-F238E27FC236}">
              <a16:creationId xmlns:a16="http://schemas.microsoft.com/office/drawing/2014/main" id="{A2B764AF-5D8F-7D56-46B5-CC4B1F706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27">
            <a:extLst>
              <a:ext uri="{FF2B5EF4-FFF2-40B4-BE49-F238E27FC236}">
                <a16:creationId xmlns:a16="http://schemas.microsoft.com/office/drawing/2014/main" id="{65955143-4C72-EB93-75D4-5674B949C9D5}"/>
              </a:ext>
            </a:extLst>
          </p:cNvPr>
          <p:cNvCxnSpPr/>
          <p:nvPr/>
        </p:nvCxnSpPr>
        <p:spPr>
          <a:xfrm>
            <a:off x="1225125" y="1229927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Google Shape;260;p1">
            <a:extLst>
              <a:ext uri="{FF2B5EF4-FFF2-40B4-BE49-F238E27FC236}">
                <a16:creationId xmlns:a16="http://schemas.microsoft.com/office/drawing/2014/main" id="{83C19944-85E9-F02E-C0E4-DB817EC807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326" r="17948"/>
          <a:stretch/>
        </p:blipFill>
        <p:spPr>
          <a:xfrm>
            <a:off x="3772035" y="1422662"/>
            <a:ext cx="4647929" cy="45478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2F2F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145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762000" ty="762000" sx="81000" sy="40000" flip="xy" algn="tr"/>
        </a:blipFill>
        <a:effectLst/>
      </p:bgPr>
    </p:bg>
    <p:spTree>
      <p:nvGrpSpPr>
        <p:cNvPr id="1" name="Shape 209">
          <a:extLst>
            <a:ext uri="{FF2B5EF4-FFF2-40B4-BE49-F238E27FC236}">
              <a16:creationId xmlns:a16="http://schemas.microsoft.com/office/drawing/2014/main" id="{0A8FC0C2-3DA7-ED35-90B7-96FD25ECA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>
            <a:extLst>
              <a:ext uri="{FF2B5EF4-FFF2-40B4-BE49-F238E27FC236}">
                <a16:creationId xmlns:a16="http://schemas.microsoft.com/office/drawing/2014/main" id="{C3C70EA1-3D97-16B7-9026-1393386635D6}"/>
              </a:ext>
            </a:extLst>
          </p:cNvPr>
          <p:cNvSpPr txBox="1"/>
          <p:nvPr/>
        </p:nvSpPr>
        <p:spPr>
          <a:xfrm>
            <a:off x="1225124" y="554185"/>
            <a:ext cx="9741751" cy="655779"/>
          </a:xfrm>
          <a:prstGeom prst="rect">
            <a:avLst/>
          </a:prstGeom>
          <a:noFill/>
          <a:ln>
            <a:noFill/>
          </a:ln>
          <a:effectLst>
            <a:outerShdw blurRad="38100" dist="50800" dir="2700000" algn="tl" rotWithShape="0">
              <a:schemeClr val="dk1"/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JáPedidos</a:t>
            </a:r>
            <a:endParaRPr sz="3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7">
            <a:extLst>
              <a:ext uri="{FF2B5EF4-FFF2-40B4-BE49-F238E27FC236}">
                <a16:creationId xmlns:a16="http://schemas.microsoft.com/office/drawing/2014/main" id="{5955D13D-4149-EF21-B6EB-06CC0D91F8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1321" y="1301669"/>
            <a:ext cx="8769733" cy="5196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7">
            <a:extLst>
              <a:ext uri="{FF2B5EF4-FFF2-40B4-BE49-F238E27FC236}">
                <a16:creationId xmlns:a16="http://schemas.microsoft.com/office/drawing/2014/main" id="{3DDE1215-4747-B2FC-9947-D1F46DFCFD9B}"/>
              </a:ext>
            </a:extLst>
          </p:cNvPr>
          <p:cNvCxnSpPr/>
          <p:nvPr/>
        </p:nvCxnSpPr>
        <p:spPr>
          <a:xfrm>
            <a:off x="1225125" y="1229927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137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0" ty="0" sx="100000" sy="45000" flip="none" algn="tl"/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996876" y="667585"/>
            <a:ext cx="10198249" cy="569545"/>
          </a:xfrm>
          <a:prstGeom prst="rect">
            <a:avLst/>
          </a:prstGeom>
          <a:noFill/>
          <a:ln>
            <a:noFill/>
          </a:ln>
          <a:effectLst>
            <a:outerShdw blurRad="38100" dist="50800" dir="2700000" algn="tl" rotWithShape="0">
              <a:schemeClr val="dk1"/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Black"/>
              <a:buNone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SEGURANÇA, CONTROLE, PRATICIDADE</a:t>
            </a:r>
            <a:endParaRPr lang="pt-BR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5644" y="2661065"/>
            <a:ext cx="6452544" cy="382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7417" y="1903661"/>
            <a:ext cx="6772918" cy="401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5125" y="1312420"/>
            <a:ext cx="3911392" cy="3119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8"/>
          <p:cNvCxnSpPr/>
          <p:nvPr/>
        </p:nvCxnSpPr>
        <p:spPr>
          <a:xfrm>
            <a:off x="1225125" y="1229927"/>
            <a:ext cx="9741750" cy="7203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0" ty="0" sx="60000" sy="12000" flip="xy" algn="tl"/>
        </a:blipFill>
        <a:effectLst/>
      </p:bgPr>
    </p:bg>
    <p:spTree>
      <p:nvGrpSpPr>
        <p:cNvPr id="1" name="Shape 237">
          <a:extLst>
            <a:ext uri="{FF2B5EF4-FFF2-40B4-BE49-F238E27FC236}">
              <a16:creationId xmlns:a16="http://schemas.microsoft.com/office/drawing/2014/main" id="{A4775DBA-EF86-6CDB-899D-168550E00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>
            <a:extLst>
              <a:ext uri="{FF2B5EF4-FFF2-40B4-BE49-F238E27FC236}">
                <a16:creationId xmlns:a16="http://schemas.microsoft.com/office/drawing/2014/main" id="{2700F359-3518-CE93-CDF4-0056DD5FFA19}"/>
              </a:ext>
            </a:extLst>
          </p:cNvPr>
          <p:cNvSpPr txBox="1"/>
          <p:nvPr/>
        </p:nvSpPr>
        <p:spPr>
          <a:xfrm>
            <a:off x="1217991" y="1378800"/>
            <a:ext cx="3987172" cy="59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GANHOS PREVISTOS </a:t>
            </a:r>
            <a:endParaRPr lang="pt-BR" sz="24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p30">
            <a:extLst>
              <a:ext uri="{FF2B5EF4-FFF2-40B4-BE49-F238E27FC236}">
                <a16:creationId xmlns:a16="http://schemas.microsoft.com/office/drawing/2014/main" id="{E5BE8CC0-CFED-A1EF-408F-954B4E4D8E19}"/>
              </a:ext>
            </a:extLst>
          </p:cNvPr>
          <p:cNvSpPr/>
          <p:nvPr/>
        </p:nvSpPr>
        <p:spPr>
          <a:xfrm>
            <a:off x="1225124" y="2818822"/>
            <a:ext cx="7100169" cy="2410689"/>
          </a:xfrm>
          <a:prstGeom prst="rightArrowCallout">
            <a:avLst>
              <a:gd name="adj1" fmla="val 23698"/>
              <a:gd name="adj2" fmla="val 29349"/>
              <a:gd name="adj3" fmla="val 37044"/>
              <a:gd name="adj4" fmla="val 76657"/>
            </a:avLst>
          </a:prstGeom>
          <a:solidFill>
            <a:srgbClr val="031927">
              <a:alpha val="47450"/>
            </a:srgbClr>
          </a:solidFill>
          <a:ln w="38100" cap="rnd" cmpd="sng">
            <a:solidFill>
              <a:srgbClr val="9B53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Visibilidade de tarefas futuras.</a:t>
            </a:r>
            <a:endParaRPr lang="pt-BR" sz="20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Previsibilidade para alocar recursos.</a:t>
            </a:r>
            <a:endParaRPr lang="pt-BR" sz="20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Eficiência no atendimento.</a:t>
            </a:r>
            <a:endParaRPr lang="pt-BR" sz="20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sym typeface="Arial"/>
            </a:endParaRPr>
          </a:p>
        </p:txBody>
      </p:sp>
      <p:cxnSp>
        <p:nvCxnSpPr>
          <p:cNvPr id="240" name="Google Shape;240;p30">
            <a:extLst>
              <a:ext uri="{FF2B5EF4-FFF2-40B4-BE49-F238E27FC236}">
                <a16:creationId xmlns:a16="http://schemas.microsoft.com/office/drawing/2014/main" id="{B103176D-2829-9233-DCB5-E3ED7B903630}"/>
              </a:ext>
            </a:extLst>
          </p:cNvPr>
          <p:cNvCxnSpPr/>
          <p:nvPr/>
        </p:nvCxnSpPr>
        <p:spPr>
          <a:xfrm>
            <a:off x="1225125" y="1966527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1" name="Google Shape;241;p30">
            <a:extLst>
              <a:ext uri="{FF2B5EF4-FFF2-40B4-BE49-F238E27FC236}">
                <a16:creationId xmlns:a16="http://schemas.microsoft.com/office/drawing/2014/main" id="{556FBCCE-B019-74C7-B42F-53365A76504F}"/>
              </a:ext>
            </a:extLst>
          </p:cNvPr>
          <p:cNvSpPr/>
          <p:nvPr/>
        </p:nvSpPr>
        <p:spPr>
          <a:xfrm>
            <a:off x="8478982" y="2818822"/>
            <a:ext cx="2487893" cy="2453543"/>
          </a:xfrm>
          <a:prstGeom prst="roundRect">
            <a:avLst>
              <a:gd name="adj" fmla="val 16667"/>
            </a:avLst>
          </a:prstGeom>
          <a:solidFill>
            <a:schemeClr val="dk1">
              <a:alpha val="47450"/>
            </a:schemeClr>
          </a:solidFill>
          <a:ln w="38100" cap="rnd" cmpd="sng">
            <a:solidFill>
              <a:srgbClr val="9B53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Aumento da capacidade de atendimento.</a:t>
            </a:r>
            <a:endParaRPr lang="pt-BR" sz="20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13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14:flythrough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0" ty="0" sx="85000" sy="45000" flip="none" algn="tl"/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"/>
          <p:cNvPicPr preferRelativeResize="0"/>
          <p:nvPr/>
        </p:nvPicPr>
        <p:blipFill rotWithShape="1">
          <a:blip r:embed="rId4">
            <a:alphaModFix/>
          </a:blip>
          <a:srcRect l="8960" r="16754"/>
          <a:stretch/>
        </p:blipFill>
        <p:spPr>
          <a:xfrm>
            <a:off x="7257853" y="2067953"/>
            <a:ext cx="3757956" cy="3657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dk1"/>
            </a:outerShdw>
          </a:effectLst>
        </p:spPr>
      </p:pic>
      <p:grpSp>
        <p:nvGrpSpPr>
          <p:cNvPr id="248" name="Google Shape;248;p4"/>
          <p:cNvGrpSpPr/>
          <p:nvPr/>
        </p:nvGrpSpPr>
        <p:grpSpPr>
          <a:xfrm>
            <a:off x="1217991" y="970388"/>
            <a:ext cx="9748885" cy="4917224"/>
            <a:chOff x="1217991" y="988275"/>
            <a:chExt cx="9748885" cy="4917224"/>
          </a:xfrm>
        </p:grpSpPr>
        <p:sp>
          <p:nvSpPr>
            <p:cNvPr id="249" name="Google Shape;249;p4"/>
            <p:cNvSpPr txBox="1"/>
            <p:nvPr/>
          </p:nvSpPr>
          <p:spPr>
            <a:xfrm>
              <a:off x="1217991" y="988275"/>
              <a:ext cx="3987172" cy="590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ECONOMIA DE TEMPO</a:t>
              </a:r>
              <a:endParaRPr sz="24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</p:txBody>
        </p:sp>
        <p:cxnSp>
          <p:nvCxnSpPr>
            <p:cNvPr id="250" name="Google Shape;250;p4"/>
            <p:cNvCxnSpPr/>
            <p:nvPr/>
          </p:nvCxnSpPr>
          <p:spPr>
            <a:xfrm>
              <a:off x="1225125" y="1576002"/>
              <a:ext cx="974175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" name="Google Shape;251;p4"/>
            <p:cNvSpPr/>
            <p:nvPr/>
          </p:nvSpPr>
          <p:spPr>
            <a:xfrm>
              <a:off x="1224969" y="1922444"/>
              <a:ext cx="5456488" cy="3983055"/>
            </a:xfrm>
            <a:prstGeom prst="roundRect">
              <a:avLst>
                <a:gd name="adj" fmla="val 12847"/>
              </a:avLst>
            </a:prstGeom>
            <a:solidFill>
              <a:schemeClr val="dk1">
                <a:alpha val="47450"/>
              </a:schemeClr>
            </a:solidFill>
            <a:ln w="38100" cap="rnd" cmpd="sng">
              <a:solidFill>
                <a:srgbClr val="9B53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SEM O</a:t>
              </a:r>
              <a:r>
                <a:rPr lang="pt-BR" sz="12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 </a:t>
              </a:r>
              <a:r>
                <a:rPr lang="pt-BR" sz="2800" b="1" i="0" u="none" strike="noStrike" cap="none" dirty="0" err="1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JáPedidos</a:t>
              </a:r>
              <a:endParaRPr lang="pt-BR" sz="28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Clientes novos e recorrentes:</a:t>
              </a:r>
              <a:endParaRPr sz="1600" dirty="0">
                <a:latin typeface="Century Gothic" panose="020B0502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Aproximadamente 2 min.</a:t>
              </a:r>
              <a:endParaRPr sz="1600" dirty="0">
                <a:latin typeface="Century Gothic" panose="020B0502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COM O </a:t>
              </a:r>
              <a:r>
                <a:rPr lang="pt-BR" sz="2800" b="1" i="0" u="none" strike="noStrike" cap="none" dirty="0" err="1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JáPedidos</a:t>
              </a:r>
              <a:endParaRPr sz="28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Atendimento a Clientes novos:</a:t>
              </a:r>
              <a:endParaRPr sz="1600" dirty="0">
                <a:latin typeface="Century Gothic" panose="020B0502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Aproximadamente  1m10 seg. (- 41,6%)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Century Gothic" panose="020B0502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Atendimento a Clientes recorrentes:</a:t>
              </a:r>
              <a:endParaRPr sz="1600" dirty="0">
                <a:latin typeface="Century Gothic" panose="020B0502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Aproximadamente 30 seg. (- 66,6%)</a:t>
              </a:r>
              <a:endParaRPr sz="20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6089650" ty="16510000" sx="100000" sy="100000" flip="xy" algn="tl"/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"/>
          <p:cNvGrpSpPr/>
          <p:nvPr/>
        </p:nvGrpSpPr>
        <p:grpSpPr>
          <a:xfrm>
            <a:off x="1217991" y="970388"/>
            <a:ext cx="9748885" cy="4917224"/>
            <a:chOff x="1217991" y="988275"/>
            <a:chExt cx="9748885" cy="4917224"/>
          </a:xfrm>
        </p:grpSpPr>
        <p:sp>
          <p:nvSpPr>
            <p:cNvPr id="258" name="Google Shape;258;p1"/>
            <p:cNvSpPr txBox="1"/>
            <p:nvPr/>
          </p:nvSpPr>
          <p:spPr>
            <a:xfrm>
              <a:off x="1217991" y="988275"/>
              <a:ext cx="3987172" cy="590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MODELO DE NEGÓCIO</a:t>
              </a:r>
              <a:endParaRPr sz="24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</p:txBody>
        </p:sp>
        <p:cxnSp>
          <p:nvCxnSpPr>
            <p:cNvPr id="259" name="Google Shape;259;p1"/>
            <p:cNvCxnSpPr/>
            <p:nvPr/>
          </p:nvCxnSpPr>
          <p:spPr>
            <a:xfrm>
              <a:off x="1225125" y="1576002"/>
              <a:ext cx="974175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60" name="Google Shape;260;p1"/>
            <p:cNvPicPr preferRelativeResize="0"/>
            <p:nvPr/>
          </p:nvPicPr>
          <p:blipFill rotWithShape="1">
            <a:blip r:embed="rId4">
              <a:alphaModFix/>
            </a:blip>
            <a:srcRect l="8326" r="17948"/>
            <a:stretch/>
          </p:blipFill>
          <p:spPr>
            <a:xfrm>
              <a:off x="7230140" y="2085840"/>
              <a:ext cx="3736736" cy="365626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2F2F2"/>
              </a:outerShdw>
            </a:effectLst>
          </p:spPr>
        </p:pic>
        <p:sp>
          <p:nvSpPr>
            <p:cNvPr id="261" name="Google Shape;261;p1"/>
            <p:cNvSpPr/>
            <p:nvPr/>
          </p:nvSpPr>
          <p:spPr>
            <a:xfrm>
              <a:off x="1224969" y="1922444"/>
              <a:ext cx="5292634" cy="3983055"/>
            </a:xfrm>
            <a:prstGeom prst="roundRect">
              <a:avLst>
                <a:gd name="adj" fmla="val 12847"/>
              </a:avLst>
            </a:prstGeom>
            <a:solidFill>
              <a:schemeClr val="dk1">
                <a:alpha val="47450"/>
              </a:schemeClr>
            </a:solidFill>
            <a:ln w="38100" cap="rnd" cmpd="sng">
              <a:solidFill>
                <a:srgbClr val="9B530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Century Gothic"/>
                  <a:cs typeface="Century Gothic"/>
                  <a:sym typeface="Century Gothic"/>
                </a:rPr>
                <a:t>LOCAL:</a:t>
              </a:r>
              <a:endParaRPr dirty="0">
                <a:latin typeface="Century Gothic" panose="020B0502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Century Gothic"/>
                  <a:cs typeface="Century Gothic"/>
                  <a:sym typeface="Century Gothic"/>
                </a:rPr>
                <a:t>- LICENÇA ÚNICA DE R$ 5.000,00.</a:t>
              </a:r>
              <a:endParaRPr dirty="0">
                <a:latin typeface="Century Gothic" panose="020B0502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Century Gothic"/>
                  <a:cs typeface="Century Gothic"/>
                  <a:sym typeface="Century Gothic"/>
                </a:rPr>
                <a:t>- INSTALAÇÃO DE R$ 500,00.</a:t>
              </a:r>
            </a:p>
            <a:p>
              <a:r>
                <a:rPr lang="pt-BR" sz="18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Century Gothic"/>
                  <a:cs typeface="Century Gothic"/>
                  <a:sym typeface="Century Gothic"/>
                </a:rPr>
                <a:t>- CLIENTE FORNECE TODA INFRAESTRUTURA.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Century Gothic"/>
                  <a:cs typeface="Century Gothic"/>
                  <a:sym typeface="Century Gothic"/>
                </a:rPr>
                <a:t>HIBRIDO:</a:t>
              </a:r>
              <a:endParaRPr dirty="0">
                <a:latin typeface="Century Gothic" panose="020B0502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Century Gothic"/>
                  <a:cs typeface="Century Gothic"/>
                  <a:sym typeface="Century Gothic"/>
                </a:rPr>
                <a:t>- LICENÇA MENSAL DE R$ 250,00.</a:t>
              </a:r>
            </a:p>
            <a:p>
              <a:r>
                <a:rPr lang="pt-BR" sz="18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Century Gothic"/>
                  <a:cs typeface="Century Gothic"/>
                  <a:sym typeface="Century Gothic"/>
                </a:rPr>
                <a:t>- INSTALAÇÃO DE R$ 250,00.</a:t>
              </a:r>
            </a:p>
            <a:p>
              <a:r>
                <a:rPr lang="pt-BR" sz="18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Century Gothic"/>
                  <a:cs typeface="Century Gothic"/>
                  <a:sym typeface="Century Gothic"/>
                </a:rPr>
                <a:t>- FORNECEMOS A INFRAESTRUTURA DE BANCO.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-13341350" ty="0" sx="95000" sy="86000" flip="xy" algn="tl"/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"/>
          <p:cNvSpPr txBox="1"/>
          <p:nvPr/>
        </p:nvSpPr>
        <p:spPr>
          <a:xfrm>
            <a:off x="1063255" y="766618"/>
            <a:ext cx="10037135" cy="80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ESTIMATIVA DE IMPLANTAÇÃO</a:t>
            </a:r>
            <a:endParaRPr sz="24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68" name="Google Shape;268;p2"/>
          <p:cNvCxnSpPr/>
          <p:nvPr/>
        </p:nvCxnSpPr>
        <p:spPr>
          <a:xfrm>
            <a:off x="1225125" y="1566477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9" name="Google Shape;269;p2"/>
          <p:cNvPicPr preferRelativeResize="0"/>
          <p:nvPr/>
        </p:nvPicPr>
        <p:blipFill rotWithShape="1">
          <a:blip r:embed="rId4">
            <a:alphaModFix/>
          </a:blip>
          <a:srcRect l="8163" r="17550"/>
          <a:stretch/>
        </p:blipFill>
        <p:spPr>
          <a:xfrm>
            <a:off x="7230141" y="2075646"/>
            <a:ext cx="3766481" cy="3657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/>
            </a:outerShdw>
          </a:effectLst>
        </p:spPr>
      </p:pic>
      <p:sp>
        <p:nvSpPr>
          <p:cNvPr id="270" name="Google Shape;270;p2"/>
          <p:cNvSpPr/>
          <p:nvPr/>
        </p:nvSpPr>
        <p:spPr>
          <a:xfrm>
            <a:off x="1225125" y="1912919"/>
            <a:ext cx="5292634" cy="3983055"/>
          </a:xfrm>
          <a:prstGeom prst="roundRect">
            <a:avLst>
              <a:gd name="adj" fmla="val 12847"/>
            </a:avLst>
          </a:prstGeom>
          <a:solidFill>
            <a:schemeClr val="dk1">
              <a:alpha val="47450"/>
            </a:schemeClr>
          </a:solidFill>
          <a:ln w="38100" cap="rnd" cmpd="sng">
            <a:solidFill>
              <a:srgbClr val="9B53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Desenvolvedores.</a:t>
            </a:r>
          </a:p>
          <a:p>
            <a:endParaRPr lang="pt-BR" sz="2000" b="1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Arial"/>
            </a:endParaRPr>
          </a:p>
          <a:p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Designer.</a:t>
            </a:r>
          </a:p>
          <a:p>
            <a:endParaRPr lang="pt-BR" sz="2000" b="1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Arial"/>
            </a:endParaRPr>
          </a:p>
          <a:p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</a:t>
            </a:r>
            <a:r>
              <a:rPr lang="pt-BR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Tester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 / QA.</a:t>
            </a:r>
          </a:p>
          <a:p>
            <a:endParaRPr lang="pt-BR" sz="2000" b="1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Arial"/>
            </a:endParaRPr>
          </a:p>
          <a:p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Gerente de Projeto.</a:t>
            </a:r>
          </a:p>
          <a:p>
            <a:endParaRPr lang="pt-BR" sz="2000" b="1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Arial"/>
            </a:endParaRPr>
          </a:p>
          <a:p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</a:t>
            </a:r>
            <a:r>
              <a:rPr lang="pt-BR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DevOps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.</a:t>
            </a:r>
          </a:p>
          <a:p>
            <a:pPr algn="r"/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R$ 45.000,00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0" ty="-7810500" sx="99000" sy="76000" flip="xy" algn="tl"/>
        </a:blip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8DE2F511-B9FC-BAA8-8948-732E187F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47;p4">
            <a:extLst>
              <a:ext uri="{FF2B5EF4-FFF2-40B4-BE49-F238E27FC236}">
                <a16:creationId xmlns:a16="http://schemas.microsoft.com/office/drawing/2014/main" id="{344339AA-469E-467C-9647-E2A8EB4DD2E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960" r="16754"/>
          <a:stretch/>
        </p:blipFill>
        <p:spPr>
          <a:xfrm>
            <a:off x="7257853" y="2067953"/>
            <a:ext cx="3757956" cy="3657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dk1"/>
            </a:outerShdw>
          </a:effectLst>
        </p:spPr>
      </p:pic>
      <p:sp>
        <p:nvSpPr>
          <p:cNvPr id="267" name="Google Shape;267;p2">
            <a:extLst>
              <a:ext uri="{FF2B5EF4-FFF2-40B4-BE49-F238E27FC236}">
                <a16:creationId xmlns:a16="http://schemas.microsoft.com/office/drawing/2014/main" id="{ADE133BC-4053-EEE3-281B-0D2247E4F90F}"/>
              </a:ext>
            </a:extLst>
          </p:cNvPr>
          <p:cNvSpPr txBox="1"/>
          <p:nvPr/>
        </p:nvSpPr>
        <p:spPr>
          <a:xfrm>
            <a:off x="1063255" y="766618"/>
            <a:ext cx="10037135" cy="80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ESTIMATIVA DE CUSTO DE MANUTENÇÃO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(</a:t>
            </a:r>
            <a:r>
              <a:rPr lang="pt-BR" sz="2400" b="1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ATÉ </a:t>
            </a:r>
            <a:r>
              <a:rPr lang="pt-BR" sz="2400" b="1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20 CLIENTES SIMULTÂNEOS)</a:t>
            </a:r>
            <a:endParaRPr sz="24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68" name="Google Shape;268;p2">
            <a:extLst>
              <a:ext uri="{FF2B5EF4-FFF2-40B4-BE49-F238E27FC236}">
                <a16:creationId xmlns:a16="http://schemas.microsoft.com/office/drawing/2014/main" id="{9DC8E0C5-DCAC-041B-EA95-F175F097E480}"/>
              </a:ext>
            </a:extLst>
          </p:cNvPr>
          <p:cNvCxnSpPr/>
          <p:nvPr/>
        </p:nvCxnSpPr>
        <p:spPr>
          <a:xfrm>
            <a:off x="1225125" y="1566477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2">
            <a:extLst>
              <a:ext uri="{FF2B5EF4-FFF2-40B4-BE49-F238E27FC236}">
                <a16:creationId xmlns:a16="http://schemas.microsoft.com/office/drawing/2014/main" id="{7F19A9F2-A12D-FC8A-941A-B0A6C2551490}"/>
              </a:ext>
            </a:extLst>
          </p:cNvPr>
          <p:cNvSpPr/>
          <p:nvPr/>
        </p:nvSpPr>
        <p:spPr>
          <a:xfrm>
            <a:off x="1225125" y="1912919"/>
            <a:ext cx="5292634" cy="3983055"/>
          </a:xfrm>
          <a:prstGeom prst="roundRect">
            <a:avLst>
              <a:gd name="adj" fmla="val 12847"/>
            </a:avLst>
          </a:prstGeom>
          <a:solidFill>
            <a:schemeClr val="dk1">
              <a:alpha val="47450"/>
            </a:schemeClr>
          </a:solidFill>
          <a:ln w="38100" cap="rnd" cmpd="sng">
            <a:solidFill>
              <a:srgbClr val="9B53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INFRA-ESTRUTURA</a:t>
            </a:r>
          </a:p>
          <a:p>
            <a:endParaRPr lang="pt-BR" sz="2000" b="1" dirty="0">
              <a:solidFill>
                <a:schemeClr val="lt1"/>
              </a:solidFill>
              <a:latin typeface="Century Gothic" panose="020B0502020202020204" pitchFamily="34" charset="0"/>
            </a:endParaRPr>
          </a:p>
          <a:p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Servidores de dados.</a:t>
            </a:r>
          </a:p>
          <a:p>
            <a:endParaRPr lang="pt-BR" sz="2000" b="1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Arial"/>
            </a:endParaRPr>
          </a:p>
          <a:p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Landing Page.</a:t>
            </a:r>
          </a:p>
          <a:p>
            <a:endParaRPr lang="pt-BR" sz="2000" b="1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Arial"/>
            </a:endParaRPr>
          </a:p>
          <a:p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Certificados.</a:t>
            </a:r>
          </a:p>
          <a:p>
            <a:endParaRPr lang="pt-BR" sz="2000" b="1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R$ 800,00 / Mês </a:t>
            </a:r>
          </a:p>
        </p:txBody>
      </p:sp>
    </p:spTree>
    <p:extLst>
      <p:ext uri="{BB962C8B-B14F-4D97-AF65-F5344CB8AC3E}">
        <p14:creationId xmlns:p14="http://schemas.microsoft.com/office/powerpoint/2010/main" val="209298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0" ty="0" sx="94000" sy="29000" flip="y" algn="tl"/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0534" y="2349505"/>
            <a:ext cx="6772918" cy="401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548" y="494914"/>
            <a:ext cx="6452544" cy="3823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1217992" y="1512000"/>
            <a:ext cx="9741750" cy="59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DESENVOLVEDORES</a:t>
            </a:r>
            <a:endParaRPr lang="pt-BR" sz="24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40" name="Google Shape;140;p3"/>
          <p:cNvCxnSpPr/>
          <p:nvPr/>
        </p:nvCxnSpPr>
        <p:spPr>
          <a:xfrm>
            <a:off x="1225124" y="1966527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1" name="Google Shape;141;p3"/>
          <p:cNvGrpSpPr/>
          <p:nvPr/>
        </p:nvGrpSpPr>
        <p:grpSpPr>
          <a:xfrm>
            <a:off x="6319693" y="2324122"/>
            <a:ext cx="2089198" cy="3030755"/>
            <a:chOff x="3870840" y="3693005"/>
            <a:chExt cx="1474869" cy="2139562"/>
          </a:xfrm>
        </p:grpSpPr>
        <p:pic>
          <p:nvPicPr>
            <p:cNvPr id="142" name="Google Shape;142;p3"/>
            <p:cNvPicPr preferRelativeResize="0"/>
            <p:nvPr/>
          </p:nvPicPr>
          <p:blipFill>
            <a:blip r:embed="rId3"/>
            <a:srcRect l="14120" t="12923" r="7469" b="17490"/>
            <a:stretch/>
          </p:blipFill>
          <p:spPr>
            <a:xfrm>
              <a:off x="3870841" y="3693005"/>
              <a:ext cx="1474868" cy="1474868"/>
            </a:xfrm>
            <a:prstGeom prst="ellipse">
              <a:avLst/>
            </a:prstGeom>
            <a:noFill/>
            <a:ln w="63500" cap="rnd" cmpd="sng">
              <a:solidFill>
                <a:srgbClr val="008B9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0" dist="292100" dir="5400000" sx="-80000" sy="-18000" rotWithShape="0">
                <a:srgbClr val="000000">
                  <a:alpha val="21176"/>
                </a:srgbClr>
              </a:outerShdw>
            </a:effectLst>
          </p:spPr>
        </p:pic>
        <p:sp>
          <p:nvSpPr>
            <p:cNvPr id="143" name="Google Shape;143;p3"/>
            <p:cNvSpPr txBox="1"/>
            <p:nvPr/>
          </p:nvSpPr>
          <p:spPr>
            <a:xfrm>
              <a:off x="3870840" y="5275696"/>
              <a:ext cx="1474868" cy="556871"/>
            </a:xfrm>
            <a:prstGeom prst="rect">
              <a:avLst/>
            </a:prstGeom>
            <a:noFill/>
            <a:ln>
              <a:noFill/>
            </a:ln>
            <a:effectLst>
              <a:outerShdw blurRad="38100" dist="38100" dir="2700000" sx="101000" sy="101000" algn="tl" rotWithShape="0">
                <a:srgbClr val="000000">
                  <a:alpha val="6941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 Black"/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Marcio L. </a:t>
              </a:r>
              <a:r>
                <a:rPr lang="pt-BR" sz="2000" b="1" i="0" u="none" strike="noStrike" cap="none" dirty="0" err="1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Intra</a:t>
              </a:r>
              <a:endPara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ts val="1300"/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Desenvolvedor</a:t>
              </a:r>
              <a:endParaRPr lang="pt-BR" sz="20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 Black"/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3768842" y="2324123"/>
            <a:ext cx="2089198" cy="3021877"/>
            <a:chOff x="1105122" y="3693659"/>
            <a:chExt cx="1474869" cy="2133294"/>
          </a:xfrm>
        </p:grpSpPr>
        <p:pic>
          <p:nvPicPr>
            <p:cNvPr id="145" name="Google Shape;145;p3"/>
            <p:cNvPicPr preferRelativeResize="0"/>
            <p:nvPr/>
          </p:nvPicPr>
          <p:blipFill>
            <a:blip r:embed="rId4"/>
            <a:srcRect l="11244" r="-1961" b="17840"/>
            <a:stretch/>
          </p:blipFill>
          <p:spPr>
            <a:xfrm>
              <a:off x="1105122" y="3693659"/>
              <a:ext cx="1474869" cy="1474869"/>
            </a:xfrm>
            <a:prstGeom prst="ellipse">
              <a:avLst/>
            </a:prstGeom>
            <a:noFill/>
            <a:ln w="63500" cap="rnd" cmpd="sng">
              <a:solidFill>
                <a:srgbClr val="008B9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0" dist="292100" dir="5400000" sx="-80000" sy="-18000" rotWithShape="0">
                <a:srgbClr val="000000">
                  <a:alpha val="21176"/>
                </a:srgbClr>
              </a:outerShdw>
            </a:effectLst>
          </p:spPr>
        </p:pic>
        <p:sp>
          <p:nvSpPr>
            <p:cNvPr id="146" name="Google Shape;146;p3"/>
            <p:cNvSpPr txBox="1"/>
            <p:nvPr/>
          </p:nvSpPr>
          <p:spPr>
            <a:xfrm>
              <a:off x="1105122" y="5270082"/>
              <a:ext cx="1474868" cy="556871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6941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 Black"/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Felipe Eleotério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 Black"/>
                <a:buNone/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Desenvolvedor</a:t>
              </a:r>
              <a:endParaRPr lang="pt-BR" sz="20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 Black"/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8870544" y="2324122"/>
            <a:ext cx="2089198" cy="3021878"/>
            <a:chOff x="9372271" y="3693658"/>
            <a:chExt cx="1474870" cy="2133295"/>
          </a:xfrm>
        </p:grpSpPr>
        <p:sp>
          <p:nvSpPr>
            <p:cNvPr id="148" name="Google Shape;148;p3"/>
            <p:cNvSpPr txBox="1"/>
            <p:nvPr/>
          </p:nvSpPr>
          <p:spPr>
            <a:xfrm>
              <a:off x="9372272" y="5270081"/>
              <a:ext cx="1474869" cy="556872"/>
            </a:xfrm>
            <a:prstGeom prst="rect">
              <a:avLst/>
            </a:prstGeom>
            <a:noFill/>
            <a:ln>
              <a:noFill/>
            </a:ln>
            <a:effectLst>
              <a:outerShdw blurRad="38100" dist="38100" dir="2700000" sx="101000" sy="101000" algn="ctr" rotWithShape="0">
                <a:srgbClr val="000000">
                  <a:alpha val="6941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 Black"/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Vanderson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 Black"/>
                <a:buNone/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Desenvolvedor</a:t>
              </a:r>
              <a:endParaRPr sz="20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</p:txBody>
        </p:sp>
        <p:pic>
          <p:nvPicPr>
            <p:cNvPr id="149" name="Google Shape;149;p3"/>
            <p:cNvPicPr preferRelativeResize="0"/>
            <p:nvPr/>
          </p:nvPicPr>
          <p:blipFill rotWithShape="1">
            <a:blip r:embed="rId5">
              <a:alphaModFix/>
            </a:blip>
            <a:srcRect l="40700" t="29414" r="13603" b="9689"/>
            <a:stretch/>
          </p:blipFill>
          <p:spPr>
            <a:xfrm>
              <a:off x="9372271" y="3693658"/>
              <a:ext cx="1474868" cy="1474868"/>
            </a:xfrm>
            <a:prstGeom prst="ellipse">
              <a:avLst/>
            </a:prstGeom>
            <a:solidFill>
              <a:srgbClr val="008B96"/>
            </a:solidFill>
            <a:ln w="63500" cap="rnd" cmpd="sng">
              <a:solidFill>
                <a:srgbClr val="008B9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0" dist="292100" dir="5400000" sx="-80000" sy="-18000" rotWithShape="0">
                <a:srgbClr val="000000">
                  <a:alpha val="21176"/>
                </a:srgbClr>
              </a:outerShdw>
            </a:effectLst>
          </p:spPr>
        </p:pic>
      </p:grpSp>
      <p:grpSp>
        <p:nvGrpSpPr>
          <p:cNvPr id="2" name="Google Shape;144;p3">
            <a:extLst>
              <a:ext uri="{FF2B5EF4-FFF2-40B4-BE49-F238E27FC236}">
                <a16:creationId xmlns:a16="http://schemas.microsoft.com/office/drawing/2014/main" id="{A0368A8F-FD03-5AEF-F7F8-19D8AE9D3BF3}"/>
              </a:ext>
            </a:extLst>
          </p:cNvPr>
          <p:cNvGrpSpPr/>
          <p:nvPr/>
        </p:nvGrpSpPr>
        <p:grpSpPr>
          <a:xfrm>
            <a:off x="1217992" y="2324122"/>
            <a:ext cx="2089197" cy="3030755"/>
            <a:chOff x="1105121" y="3693659"/>
            <a:chExt cx="1474869" cy="2139562"/>
          </a:xfrm>
        </p:grpSpPr>
        <p:pic>
          <p:nvPicPr>
            <p:cNvPr id="3" name="Google Shape;145;p3">
              <a:extLst>
                <a:ext uri="{FF2B5EF4-FFF2-40B4-BE49-F238E27FC236}">
                  <a16:creationId xmlns:a16="http://schemas.microsoft.com/office/drawing/2014/main" id="{4EFF65CA-8862-E3AF-B03F-91B8D0E91536}"/>
                </a:ext>
              </a:extLst>
            </p:cNvPr>
            <p:cNvPicPr preferRelativeResize="0"/>
            <p:nvPr/>
          </p:nvPicPr>
          <p:blipFill>
            <a:blip r:embed="rId6"/>
            <a:srcRect/>
            <a:stretch/>
          </p:blipFill>
          <p:spPr>
            <a:xfrm>
              <a:off x="1105121" y="3693659"/>
              <a:ext cx="1474869" cy="1474869"/>
            </a:xfrm>
            <a:prstGeom prst="ellipse">
              <a:avLst/>
            </a:prstGeom>
            <a:noFill/>
            <a:ln w="63500" cap="rnd" cmpd="sng">
              <a:solidFill>
                <a:srgbClr val="008B9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0" dist="292100" dir="5400000" sx="-80000" sy="-18000" rotWithShape="0">
                <a:srgbClr val="000000">
                  <a:alpha val="21176"/>
                </a:srgbClr>
              </a:outerShdw>
            </a:effectLst>
          </p:spPr>
        </p:pic>
        <p:sp>
          <p:nvSpPr>
            <p:cNvPr id="4" name="Google Shape;146;p3">
              <a:extLst>
                <a:ext uri="{FF2B5EF4-FFF2-40B4-BE49-F238E27FC236}">
                  <a16:creationId xmlns:a16="http://schemas.microsoft.com/office/drawing/2014/main" id="{4A6B67FF-617F-7FD6-3E01-9C0B1765E94B}"/>
                </a:ext>
              </a:extLst>
            </p:cNvPr>
            <p:cNvSpPr txBox="1"/>
            <p:nvPr/>
          </p:nvSpPr>
          <p:spPr>
            <a:xfrm>
              <a:off x="1105121" y="5270082"/>
              <a:ext cx="1474868" cy="563139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6941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 Black"/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Henrique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 Black"/>
                <a:buNone/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  <a:ea typeface="Arial Black"/>
                  <a:cs typeface="Arial Black"/>
                  <a:sym typeface="Arial Black"/>
                </a:rPr>
                <a:t>Desenvolvedor</a:t>
              </a:r>
              <a:endParaRPr sz="20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0" ty="0" sx="95000" sy="45000" flip="xy" algn="tl"/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1217990" y="1512000"/>
            <a:ext cx="9722537" cy="590786"/>
          </a:xfrm>
          <a:prstGeom prst="rect">
            <a:avLst/>
          </a:prstGeom>
          <a:noFill/>
          <a:ln>
            <a:noFill/>
          </a:ln>
          <a:effectLst>
            <a:outerShdw blurRad="635000" dist="12700" dir="2700000" algn="tl" rotWithShape="0">
              <a:srgbClr val="000000">
                <a:alpha val="8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QUEM SOMOS?</a:t>
            </a:r>
            <a:endParaRPr lang="pt-BR" sz="24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225123" y="2534392"/>
            <a:ext cx="9715403" cy="2924947"/>
          </a:xfrm>
          <a:prstGeom prst="rect">
            <a:avLst/>
          </a:prstGeom>
          <a:noFill/>
          <a:ln>
            <a:noFill/>
          </a:ln>
          <a:effectLst>
            <a:outerShdw blurRad="635000" dist="12700" dir="2700000" algn="tl" rotWithShape="0">
              <a:srgbClr val="000000">
                <a:alpha val="8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Narrow"/>
                <a:cs typeface="Arial Narrow"/>
                <a:sym typeface="Arial Narrow"/>
              </a:rPr>
              <a:t>Somos uma equipe de desenvolvedores preocupados com as dificuldades que pequenos e médios empreendedores enfrentam com a ausência soluções de baixo custo que auxiliem a gestão de seus negócios.</a:t>
            </a:r>
            <a:endParaRPr lang="pt-BR" sz="2000"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endParaRPr sz="2800" dirty="0">
              <a:latin typeface="Century Gothic" panose="020B0502020202020204" pitchFamily="34" charset="0"/>
            </a:endParaRPr>
          </a:p>
        </p:txBody>
      </p:sp>
      <p:cxnSp>
        <p:nvCxnSpPr>
          <p:cNvPr id="157" name="Google Shape;157;p23"/>
          <p:cNvCxnSpPr/>
          <p:nvPr/>
        </p:nvCxnSpPr>
        <p:spPr>
          <a:xfrm>
            <a:off x="1225124" y="1966527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tile tx="0" ty="0" sx="53000" sy="100000" flip="xy" algn="tl"/>
        </a:blipFill>
        <a:effectLst/>
      </p:bgPr>
    </p:bg>
    <p:spTree>
      <p:nvGrpSpPr>
        <p:cNvPr id="1" name="Shape 162">
          <a:extLst>
            <a:ext uri="{FF2B5EF4-FFF2-40B4-BE49-F238E27FC236}">
              <a16:creationId xmlns:a16="http://schemas.microsoft.com/office/drawing/2014/main" id="{E87AADD6-7261-8297-7737-9A6276506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>
            <a:extLst>
              <a:ext uri="{FF2B5EF4-FFF2-40B4-BE49-F238E27FC236}">
                <a16:creationId xmlns:a16="http://schemas.microsoft.com/office/drawing/2014/main" id="{0D979DB5-4E8F-104B-F2AB-CEC7A067AF31}"/>
              </a:ext>
            </a:extLst>
          </p:cNvPr>
          <p:cNvSpPr txBox="1"/>
          <p:nvPr/>
        </p:nvSpPr>
        <p:spPr>
          <a:xfrm>
            <a:off x="1217991" y="1233661"/>
            <a:ext cx="9837784" cy="421423"/>
          </a:xfrm>
          <a:prstGeom prst="rect">
            <a:avLst/>
          </a:prstGeom>
          <a:noFill/>
          <a:ln>
            <a:noFill/>
          </a:ln>
          <a:effectLst>
            <a:outerShdw blurRad="635000" dist="12700" dir="2700000" algn="tl" rotWithShape="0">
              <a:srgbClr val="000000">
                <a:alpha val="8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Analise do Problema</a:t>
            </a:r>
            <a:endParaRPr lang="pt-BR" sz="24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5" name="Google Shape;165;p24">
            <a:extLst>
              <a:ext uri="{FF2B5EF4-FFF2-40B4-BE49-F238E27FC236}">
                <a16:creationId xmlns:a16="http://schemas.microsoft.com/office/drawing/2014/main" id="{A8BB31AC-0F26-C307-CAFE-33497F99A6C7}"/>
              </a:ext>
            </a:extLst>
          </p:cNvPr>
          <p:cNvCxnSpPr>
            <a:cxnSpLocks/>
          </p:cNvCxnSpPr>
          <p:nvPr/>
        </p:nvCxnSpPr>
        <p:spPr>
          <a:xfrm>
            <a:off x="1225124" y="1688038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85E2454-E802-49FC-8883-427091EEF651}"/>
              </a:ext>
            </a:extLst>
          </p:cNvPr>
          <p:cNvGrpSpPr/>
          <p:nvPr/>
        </p:nvGrpSpPr>
        <p:grpSpPr>
          <a:xfrm>
            <a:off x="1225124" y="2093152"/>
            <a:ext cx="9741751" cy="744164"/>
            <a:chOff x="1225124" y="2371641"/>
            <a:chExt cx="9741751" cy="744164"/>
          </a:xfrm>
        </p:grpSpPr>
        <p:sp>
          <p:nvSpPr>
            <p:cNvPr id="2" name="Google Shape;164;p24">
              <a:extLst>
                <a:ext uri="{FF2B5EF4-FFF2-40B4-BE49-F238E27FC236}">
                  <a16:creationId xmlns:a16="http://schemas.microsoft.com/office/drawing/2014/main" id="{C26CBE42-C475-1FA2-EA2A-CDDCE28F45E4}"/>
                </a:ext>
              </a:extLst>
            </p:cNvPr>
            <p:cNvSpPr txBox="1"/>
            <p:nvPr/>
          </p:nvSpPr>
          <p:spPr>
            <a:xfrm>
              <a:off x="2264811" y="2371641"/>
              <a:ext cx="8702064" cy="734715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sym typeface="Arial"/>
                </a:rPr>
                <a:t>Processos gerenciados de forma manual, utilização de cadernos, blocos, agendas de celulares.</a:t>
              </a:r>
            </a:p>
          </p:txBody>
        </p:sp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92C8F0CD-B49F-CF93-199C-5B4EB756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5124" y="2395805"/>
              <a:ext cx="720000" cy="720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A21C8CA-1AF8-0B54-84CF-42F62C9BAE0B}"/>
              </a:ext>
            </a:extLst>
          </p:cNvPr>
          <p:cNvGrpSpPr/>
          <p:nvPr/>
        </p:nvGrpSpPr>
        <p:grpSpPr>
          <a:xfrm>
            <a:off x="1225124" y="3503470"/>
            <a:ext cx="9741749" cy="734715"/>
            <a:chOff x="1225124" y="3781959"/>
            <a:chExt cx="9741749" cy="734715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A895B57E-E4A2-A3A3-FAB9-080B49EBE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25124" y="3789316"/>
              <a:ext cx="720000" cy="720000"/>
            </a:xfrm>
            <a:prstGeom prst="rect">
              <a:avLst/>
            </a:prstGeom>
          </p:spPr>
        </p:pic>
        <p:sp>
          <p:nvSpPr>
            <p:cNvPr id="15" name="Google Shape;164;p24">
              <a:extLst>
                <a:ext uri="{FF2B5EF4-FFF2-40B4-BE49-F238E27FC236}">
                  <a16:creationId xmlns:a16="http://schemas.microsoft.com/office/drawing/2014/main" id="{4E86CFED-36B2-F250-2AAA-0FA3A06ED901}"/>
                </a:ext>
              </a:extLst>
            </p:cNvPr>
            <p:cNvSpPr txBox="1"/>
            <p:nvPr/>
          </p:nvSpPr>
          <p:spPr>
            <a:xfrm>
              <a:off x="2264809" y="3781959"/>
              <a:ext cx="8702064" cy="734715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</a:rPr>
                <a:t>Alto custo de sistemas de gestão existentes, complexidade de operação.</a:t>
              </a:r>
              <a:endPara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559EE456-06AA-A030-542F-8FBEA3A03CBF}"/>
              </a:ext>
            </a:extLst>
          </p:cNvPr>
          <p:cNvGrpSpPr/>
          <p:nvPr/>
        </p:nvGrpSpPr>
        <p:grpSpPr>
          <a:xfrm>
            <a:off x="1217991" y="4904338"/>
            <a:ext cx="9748882" cy="720000"/>
            <a:chOff x="1217991" y="5182827"/>
            <a:chExt cx="9748882" cy="720000"/>
          </a:xfrm>
        </p:grpSpPr>
        <p:sp>
          <p:nvSpPr>
            <p:cNvPr id="21" name="Google Shape;164;p24">
              <a:extLst>
                <a:ext uri="{FF2B5EF4-FFF2-40B4-BE49-F238E27FC236}">
                  <a16:creationId xmlns:a16="http://schemas.microsoft.com/office/drawing/2014/main" id="{ECBCA542-8EAF-7982-D070-C7BCC92D032C}"/>
                </a:ext>
              </a:extLst>
            </p:cNvPr>
            <p:cNvSpPr txBox="1"/>
            <p:nvPr/>
          </p:nvSpPr>
          <p:spPr>
            <a:xfrm>
              <a:off x="2264809" y="5330122"/>
              <a:ext cx="8702064" cy="412287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</a:rPr>
                <a:t>Dificuldade de gerenciar pedidos simultâneos.</a:t>
              </a:r>
              <a:endParaRPr lang="pt-BR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B93FE84A-5C60-8BDA-CA90-7A2227050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7991" y="5182827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68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tile tx="0" ty="0" sx="95000" sy="45000" flip="xy" algn="tl"/>
        </a:blipFill>
        <a:effectLst/>
      </p:bgPr>
    </p:bg>
    <p:spTree>
      <p:nvGrpSpPr>
        <p:cNvPr id="1" name="Shape 154">
          <a:extLst>
            <a:ext uri="{FF2B5EF4-FFF2-40B4-BE49-F238E27FC236}">
              <a16:creationId xmlns:a16="http://schemas.microsoft.com/office/drawing/2014/main" id="{1BE4EE9F-0587-2055-5E1A-93E4E46B6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B033414-85DF-3F2F-4280-8104059C2FE7}"/>
              </a:ext>
            </a:extLst>
          </p:cNvPr>
          <p:cNvGrpSpPr/>
          <p:nvPr/>
        </p:nvGrpSpPr>
        <p:grpSpPr>
          <a:xfrm>
            <a:off x="1217991" y="2016229"/>
            <a:ext cx="9748884" cy="961809"/>
            <a:chOff x="1217991" y="2578945"/>
            <a:chExt cx="9748884" cy="961809"/>
          </a:xfrm>
        </p:grpSpPr>
        <p:sp>
          <p:nvSpPr>
            <p:cNvPr id="5" name="Google Shape;164;p24">
              <a:extLst>
                <a:ext uri="{FF2B5EF4-FFF2-40B4-BE49-F238E27FC236}">
                  <a16:creationId xmlns:a16="http://schemas.microsoft.com/office/drawing/2014/main" id="{0187ECA8-ACB7-AC5F-F33F-A63C5E41B836}"/>
                </a:ext>
              </a:extLst>
            </p:cNvPr>
            <p:cNvSpPr txBox="1"/>
            <p:nvPr/>
          </p:nvSpPr>
          <p:spPr>
            <a:xfrm>
              <a:off x="2208628" y="2578945"/>
              <a:ext cx="8758247" cy="961809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</a:rPr>
                <a:t>Com processos realizado de forma manual, perde-se mais tempo em cada atendimento, reduzindo a capacidade de atendimentos/dia.</a:t>
              </a:r>
              <a:endParaRPr sz="2000" dirty="0">
                <a:latin typeface="Century Gothic" panose="020B0502020202020204" pitchFamily="34" charset="0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 Black"/>
                <a:buNone/>
              </a:pPr>
              <a:endParaRPr sz="28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869041DF-22EB-1CF5-4DD5-CB3A2E9A3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7991" y="2699849"/>
              <a:ext cx="720000" cy="7200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85B19BB-885E-75C9-A5D2-259E52262ABA}"/>
              </a:ext>
            </a:extLst>
          </p:cNvPr>
          <p:cNvGrpSpPr/>
          <p:nvPr/>
        </p:nvGrpSpPr>
        <p:grpSpPr>
          <a:xfrm>
            <a:off x="1225124" y="3189226"/>
            <a:ext cx="9741751" cy="1074831"/>
            <a:chOff x="1225124" y="5185291"/>
            <a:chExt cx="9741751" cy="1074831"/>
          </a:xfrm>
        </p:grpSpPr>
        <p:sp>
          <p:nvSpPr>
            <p:cNvPr id="4" name="Google Shape;164;p24">
              <a:extLst>
                <a:ext uri="{FF2B5EF4-FFF2-40B4-BE49-F238E27FC236}">
                  <a16:creationId xmlns:a16="http://schemas.microsoft.com/office/drawing/2014/main" id="{B08D8E84-50ED-4D97-00F7-462566555C09}"/>
                </a:ext>
              </a:extLst>
            </p:cNvPr>
            <p:cNvSpPr txBox="1"/>
            <p:nvPr/>
          </p:nvSpPr>
          <p:spPr>
            <a:xfrm>
              <a:off x="2308043" y="5185291"/>
              <a:ext cx="8658832" cy="1074831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</a:rPr>
                <a:t>Segurança comprometida, risco de falhas de disponibilidade, confidencialidade ou integridade das informações, como dados dos clientes e registros financeiros do empreendedor.</a:t>
              </a:r>
            </a:p>
          </p:txBody>
        </p:sp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92CDCA7E-7BDC-F6D8-5417-57440B17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25124" y="5362706"/>
              <a:ext cx="749940" cy="720000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592173A-B1DE-D4B1-136D-DC340DADC7D0}"/>
              </a:ext>
            </a:extLst>
          </p:cNvPr>
          <p:cNvGrpSpPr/>
          <p:nvPr/>
        </p:nvGrpSpPr>
        <p:grpSpPr>
          <a:xfrm>
            <a:off x="1217991" y="4475246"/>
            <a:ext cx="9756018" cy="1590286"/>
            <a:chOff x="1217991" y="3614885"/>
            <a:chExt cx="9756018" cy="1590286"/>
          </a:xfrm>
        </p:grpSpPr>
        <p:sp>
          <p:nvSpPr>
            <p:cNvPr id="164" name="Google Shape;164;p24"/>
            <p:cNvSpPr txBox="1"/>
            <p:nvPr/>
          </p:nvSpPr>
          <p:spPr>
            <a:xfrm>
              <a:off x="2315177" y="3614885"/>
              <a:ext cx="8658832" cy="1590286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</a:rPr>
                <a:t>As ferramentas existentes, são voltadas para empresas de maior porte, demandam mais tempo com treinamento e muito de seus custos se deve ao fato de possuírem módulos que não são compatíveis com o tamanho da operação de um micro e pequeno empreendedor.</a:t>
              </a:r>
            </a:p>
          </p:txBody>
        </p: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96B8CD7E-4B38-F46F-9FBA-304DACC3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7991" y="4050028"/>
              <a:ext cx="720000" cy="720000"/>
            </a:xfrm>
            <a:prstGeom prst="rect">
              <a:avLst/>
            </a:prstGeom>
          </p:spPr>
        </p:pic>
      </p:grpSp>
      <p:sp>
        <p:nvSpPr>
          <p:cNvPr id="12" name="Google Shape;163;p24">
            <a:extLst>
              <a:ext uri="{FF2B5EF4-FFF2-40B4-BE49-F238E27FC236}">
                <a16:creationId xmlns:a16="http://schemas.microsoft.com/office/drawing/2014/main" id="{DF34BF84-1352-2C49-1ED5-6BE71BE6C648}"/>
              </a:ext>
            </a:extLst>
          </p:cNvPr>
          <p:cNvSpPr txBox="1"/>
          <p:nvPr/>
        </p:nvSpPr>
        <p:spPr>
          <a:xfrm>
            <a:off x="1217991" y="1233661"/>
            <a:ext cx="9837784" cy="421423"/>
          </a:xfrm>
          <a:prstGeom prst="rect">
            <a:avLst/>
          </a:prstGeom>
          <a:noFill/>
          <a:ln>
            <a:noFill/>
          </a:ln>
          <a:effectLst>
            <a:outerShdw blurRad="635000" dist="12700" dir="2700000" algn="tl" rotWithShape="0">
              <a:srgbClr val="000000">
                <a:alpha val="8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Analise do Problema</a:t>
            </a:r>
            <a:r>
              <a:rPr lang="pt-BR" sz="2400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 (</a:t>
            </a:r>
            <a:r>
              <a:rPr lang="pt-BR" sz="24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Detalhamento)</a:t>
            </a:r>
            <a:endParaRPr lang="pt-BR" sz="24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3" name="Google Shape;165;p24">
            <a:extLst>
              <a:ext uri="{FF2B5EF4-FFF2-40B4-BE49-F238E27FC236}">
                <a16:creationId xmlns:a16="http://schemas.microsoft.com/office/drawing/2014/main" id="{06144BD0-23F4-1C07-E684-CA1179D56551}"/>
              </a:ext>
            </a:extLst>
          </p:cNvPr>
          <p:cNvCxnSpPr>
            <a:cxnSpLocks/>
          </p:cNvCxnSpPr>
          <p:nvPr/>
        </p:nvCxnSpPr>
        <p:spPr>
          <a:xfrm>
            <a:off x="1225124" y="1688038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818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tile tx="0" ty="0" sx="54000" sy="100000" flip="none" algn="tl"/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3AB8AF-41BA-1665-E731-856D5CC64690}"/>
              </a:ext>
            </a:extLst>
          </p:cNvPr>
          <p:cNvGrpSpPr/>
          <p:nvPr/>
        </p:nvGrpSpPr>
        <p:grpSpPr>
          <a:xfrm>
            <a:off x="1230451" y="3467895"/>
            <a:ext cx="9731099" cy="720000"/>
            <a:chOff x="1230451" y="3575694"/>
            <a:chExt cx="9731099" cy="720000"/>
          </a:xfrm>
        </p:grpSpPr>
        <p:sp>
          <p:nvSpPr>
            <p:cNvPr id="11" name="Google Shape;164;p24">
              <a:extLst>
                <a:ext uri="{FF2B5EF4-FFF2-40B4-BE49-F238E27FC236}">
                  <a16:creationId xmlns:a16="http://schemas.microsoft.com/office/drawing/2014/main" id="{47955BAF-7187-3B45-169D-955A8E5FE4FA}"/>
                </a:ext>
              </a:extLst>
            </p:cNvPr>
            <p:cNvSpPr txBox="1"/>
            <p:nvPr/>
          </p:nvSpPr>
          <p:spPr>
            <a:xfrm>
              <a:off x="2308044" y="3575694"/>
              <a:ext cx="8653506" cy="720000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</a:rPr>
                <a:t>Entregar uma ferramenta mais enxuta voltada para o micro e pequeno empreendedor, facilitar o controle e trazer previsibilidade.</a:t>
              </a:r>
            </a:p>
          </p:txBody>
        </p:sp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D4D99732-CD30-1290-8DD5-47BF88D9F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0451" y="3575694"/>
              <a:ext cx="720000" cy="720000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31F690-737E-382C-97FC-F88E4C3035AA}"/>
              </a:ext>
            </a:extLst>
          </p:cNvPr>
          <p:cNvGrpSpPr/>
          <p:nvPr/>
        </p:nvGrpSpPr>
        <p:grpSpPr>
          <a:xfrm>
            <a:off x="1225124" y="2016225"/>
            <a:ext cx="9741751" cy="1175462"/>
            <a:chOff x="1225124" y="2283517"/>
            <a:chExt cx="9741751" cy="1175462"/>
          </a:xfrm>
        </p:grpSpPr>
        <p:sp>
          <p:nvSpPr>
            <p:cNvPr id="8" name="Google Shape;164;p24">
              <a:extLst>
                <a:ext uri="{FF2B5EF4-FFF2-40B4-BE49-F238E27FC236}">
                  <a16:creationId xmlns:a16="http://schemas.microsoft.com/office/drawing/2014/main" id="{5D3C58A6-246A-D897-F609-EEC346E305D9}"/>
                </a:ext>
              </a:extLst>
            </p:cNvPr>
            <p:cNvSpPr txBox="1"/>
            <p:nvPr/>
          </p:nvSpPr>
          <p:spPr>
            <a:xfrm>
              <a:off x="2208628" y="2283517"/>
              <a:ext cx="8758247" cy="1175462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</a:rPr>
                <a:t>Digitalizar o processo de gestão de pedidos (com uma aplicação web), permitindo que o empreendedor seja capaz de atender de forma menos complexa e acessível, garantindo um melhor aproveitamento de recursos/tempo.</a:t>
              </a:r>
              <a:endParaRPr sz="28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012BE7DA-E610-40F4-F2AC-1A4E5FC4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25124" y="2404421"/>
              <a:ext cx="720000" cy="720000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B567389-EB11-CA22-CBCA-0B7A44AD99AB}"/>
              </a:ext>
            </a:extLst>
          </p:cNvPr>
          <p:cNvGrpSpPr/>
          <p:nvPr/>
        </p:nvGrpSpPr>
        <p:grpSpPr>
          <a:xfrm>
            <a:off x="1225124" y="4608508"/>
            <a:ext cx="9741751" cy="1342118"/>
            <a:chOff x="1225124" y="5185291"/>
            <a:chExt cx="9741751" cy="1342118"/>
          </a:xfrm>
        </p:grpSpPr>
        <p:sp>
          <p:nvSpPr>
            <p:cNvPr id="5" name="Google Shape;164;p24">
              <a:extLst>
                <a:ext uri="{FF2B5EF4-FFF2-40B4-BE49-F238E27FC236}">
                  <a16:creationId xmlns:a16="http://schemas.microsoft.com/office/drawing/2014/main" id="{4AB185B6-977D-D172-86FE-B2CB787F1B4A}"/>
                </a:ext>
              </a:extLst>
            </p:cNvPr>
            <p:cNvSpPr txBox="1"/>
            <p:nvPr/>
          </p:nvSpPr>
          <p:spPr>
            <a:xfrm>
              <a:off x="2308043" y="5185291"/>
              <a:ext cx="8658832" cy="1342118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</a:rPr>
                <a:t>Trazer segurança ao processo, minimizando os riscos de falhas de disponibilidade, confidencialidade ou integridade das informações, permitindo ainda que o empreendedor tenha uma visão mais ampla de seu negócios.</a:t>
              </a:r>
            </a:p>
          </p:txBody>
        </p:sp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AED98E9F-41B5-63C3-1678-6706DD62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25124" y="5496350"/>
              <a:ext cx="720000" cy="720000"/>
            </a:xfrm>
            <a:prstGeom prst="rect">
              <a:avLst/>
            </a:prstGeom>
          </p:spPr>
        </p:pic>
      </p:grpSp>
      <p:sp>
        <p:nvSpPr>
          <p:cNvPr id="38" name="Google Shape;163;p24">
            <a:extLst>
              <a:ext uri="{FF2B5EF4-FFF2-40B4-BE49-F238E27FC236}">
                <a16:creationId xmlns:a16="http://schemas.microsoft.com/office/drawing/2014/main" id="{06A7EFC7-19AC-B708-7B08-FC4A73F307F6}"/>
              </a:ext>
            </a:extLst>
          </p:cNvPr>
          <p:cNvSpPr txBox="1"/>
          <p:nvPr/>
        </p:nvSpPr>
        <p:spPr>
          <a:xfrm>
            <a:off x="1217991" y="1233661"/>
            <a:ext cx="9837784" cy="421423"/>
          </a:xfrm>
          <a:prstGeom prst="rect">
            <a:avLst/>
          </a:prstGeom>
          <a:noFill/>
          <a:ln>
            <a:noFill/>
          </a:ln>
          <a:effectLst>
            <a:outerShdw blurRad="635000" dist="12700" dir="2700000" algn="tl" rotWithShape="0">
              <a:srgbClr val="000000">
                <a:alpha val="8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Solução Proposta</a:t>
            </a:r>
            <a:endParaRPr lang="pt-BR" sz="24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9" name="Google Shape;165;p24">
            <a:extLst>
              <a:ext uri="{FF2B5EF4-FFF2-40B4-BE49-F238E27FC236}">
                <a16:creationId xmlns:a16="http://schemas.microsoft.com/office/drawing/2014/main" id="{DCE62F45-F550-94EE-C863-BCF6C1CF35C0}"/>
              </a:ext>
            </a:extLst>
          </p:cNvPr>
          <p:cNvCxnSpPr>
            <a:cxnSpLocks/>
          </p:cNvCxnSpPr>
          <p:nvPr/>
        </p:nvCxnSpPr>
        <p:spPr>
          <a:xfrm>
            <a:off x="1225124" y="1688038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tile tx="-6350" ty="-565150" sx="100000" sy="100000" flip="xy" algn="tl"/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24">
            <a:extLst>
              <a:ext uri="{FF2B5EF4-FFF2-40B4-BE49-F238E27FC236}">
                <a16:creationId xmlns:a16="http://schemas.microsoft.com/office/drawing/2014/main" id="{34C704C1-F13D-2B72-1831-2CC20209146E}"/>
              </a:ext>
            </a:extLst>
          </p:cNvPr>
          <p:cNvSpPr txBox="1"/>
          <p:nvPr/>
        </p:nvSpPr>
        <p:spPr>
          <a:xfrm>
            <a:off x="1217991" y="1233661"/>
            <a:ext cx="9837784" cy="421423"/>
          </a:xfrm>
          <a:prstGeom prst="rect">
            <a:avLst/>
          </a:prstGeom>
          <a:noFill/>
          <a:ln>
            <a:noFill/>
          </a:ln>
          <a:effectLst>
            <a:outerShdw blurRad="635000" dist="12700" dir="2700000" algn="tl" rotWithShape="0">
              <a:srgbClr val="000000">
                <a:alpha val="8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Benefícios</a:t>
            </a:r>
            <a:endParaRPr lang="pt-BR" sz="24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" name="Google Shape;165;p24">
            <a:extLst>
              <a:ext uri="{FF2B5EF4-FFF2-40B4-BE49-F238E27FC236}">
                <a16:creationId xmlns:a16="http://schemas.microsoft.com/office/drawing/2014/main" id="{A80390B1-050D-247D-3F6A-AE8D0345A509}"/>
              </a:ext>
            </a:extLst>
          </p:cNvPr>
          <p:cNvCxnSpPr>
            <a:cxnSpLocks/>
          </p:cNvCxnSpPr>
          <p:nvPr/>
        </p:nvCxnSpPr>
        <p:spPr>
          <a:xfrm>
            <a:off x="1225124" y="1688038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020FA8C-A534-01ED-BB1D-5831E9704F79}"/>
              </a:ext>
            </a:extLst>
          </p:cNvPr>
          <p:cNvGrpSpPr/>
          <p:nvPr/>
        </p:nvGrpSpPr>
        <p:grpSpPr>
          <a:xfrm>
            <a:off x="1217991" y="2151193"/>
            <a:ext cx="9748884" cy="727451"/>
            <a:chOff x="1217991" y="2249669"/>
            <a:chExt cx="9748884" cy="727451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A2F416A0-8A19-FDE2-49F2-F4E98D303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7991" y="2253394"/>
              <a:ext cx="720000" cy="720000"/>
            </a:xfrm>
            <a:prstGeom prst="rect">
              <a:avLst/>
            </a:prstGeom>
          </p:spPr>
        </p:pic>
        <p:sp>
          <p:nvSpPr>
            <p:cNvPr id="13" name="Google Shape;164;p24">
              <a:extLst>
                <a:ext uri="{FF2B5EF4-FFF2-40B4-BE49-F238E27FC236}">
                  <a16:creationId xmlns:a16="http://schemas.microsoft.com/office/drawing/2014/main" id="{5C36179B-E0C4-BB23-66F7-C1DA699764ED}"/>
                </a:ext>
              </a:extLst>
            </p:cNvPr>
            <p:cNvSpPr txBox="1"/>
            <p:nvPr/>
          </p:nvSpPr>
          <p:spPr>
            <a:xfrm>
              <a:off x="2208628" y="2249669"/>
              <a:ext cx="8758247" cy="727451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sym typeface="Arial"/>
                </a:rPr>
                <a:t>Visibilidade de tarefas futuras, permitindo uma melhor gestão de tempo, pessoal </a:t>
              </a: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</a:rPr>
                <a:t>e processos</a:t>
              </a: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sym typeface="Arial"/>
                </a:rPr>
                <a:t>.</a:t>
              </a:r>
              <a:endParaRPr lang="pt-BR" sz="20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157FBE8-70AD-0FCA-673B-356011DA5537}"/>
              </a:ext>
            </a:extLst>
          </p:cNvPr>
          <p:cNvGrpSpPr/>
          <p:nvPr/>
        </p:nvGrpSpPr>
        <p:grpSpPr>
          <a:xfrm>
            <a:off x="1232258" y="3305135"/>
            <a:ext cx="9734617" cy="1083165"/>
            <a:chOff x="1232258" y="3322618"/>
            <a:chExt cx="9734617" cy="1083165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89B45E71-488A-ED01-09E7-E7074AFB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32258" y="3504200"/>
              <a:ext cx="720000" cy="720000"/>
            </a:xfrm>
            <a:prstGeom prst="rect">
              <a:avLst/>
            </a:prstGeom>
          </p:spPr>
        </p:pic>
        <p:sp>
          <p:nvSpPr>
            <p:cNvPr id="18" name="Google Shape;164;p24">
              <a:extLst>
                <a:ext uri="{FF2B5EF4-FFF2-40B4-BE49-F238E27FC236}">
                  <a16:creationId xmlns:a16="http://schemas.microsoft.com/office/drawing/2014/main" id="{43EEA5BB-072D-FEEF-A355-55879EC585B6}"/>
                </a:ext>
              </a:extLst>
            </p:cNvPr>
            <p:cNvSpPr txBox="1"/>
            <p:nvPr/>
          </p:nvSpPr>
          <p:spPr>
            <a:xfrm>
              <a:off x="2208628" y="3322618"/>
              <a:ext cx="8758247" cy="1083165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 b="1" i="0" u="none" strike="noStrike" cap="none" dirty="0">
                  <a:solidFill>
                    <a:schemeClr val="lt1"/>
                  </a:solidFill>
                  <a:latin typeface="Century Gothic" panose="020B0502020202020204" pitchFamily="34" charset="0"/>
                  <a:sym typeface="Arial"/>
                </a:rPr>
                <a:t>Previsibilidade para alocar recursos, permitindo um melhor controle do que precisa ser adquirido para atender as demandas dentro dos prazos combinados.</a:t>
              </a:r>
              <a:endParaRPr lang="pt-BR" sz="20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sym typeface="Arial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4924B6F-3595-96BA-163C-63447D8C9D96}"/>
              </a:ext>
            </a:extLst>
          </p:cNvPr>
          <p:cNvGrpSpPr/>
          <p:nvPr/>
        </p:nvGrpSpPr>
        <p:grpSpPr>
          <a:xfrm>
            <a:off x="1232258" y="4814791"/>
            <a:ext cx="9734617" cy="930710"/>
            <a:chOff x="1232258" y="5082083"/>
            <a:chExt cx="9734617" cy="930710"/>
          </a:xfrm>
        </p:grpSpPr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7447EC19-2F05-AE53-AF39-4F97F0A1C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32258" y="5187438"/>
              <a:ext cx="720000" cy="720000"/>
            </a:xfrm>
            <a:prstGeom prst="rect">
              <a:avLst/>
            </a:prstGeom>
          </p:spPr>
        </p:pic>
        <p:sp>
          <p:nvSpPr>
            <p:cNvPr id="22" name="Google Shape;164;p24">
              <a:extLst>
                <a:ext uri="{FF2B5EF4-FFF2-40B4-BE49-F238E27FC236}">
                  <a16:creationId xmlns:a16="http://schemas.microsoft.com/office/drawing/2014/main" id="{392AC780-F826-3600-50FC-3DF2DF4783F1}"/>
                </a:ext>
              </a:extLst>
            </p:cNvPr>
            <p:cNvSpPr txBox="1"/>
            <p:nvPr/>
          </p:nvSpPr>
          <p:spPr>
            <a:xfrm>
              <a:off x="2208628" y="5082083"/>
              <a:ext cx="8758247" cy="930710"/>
            </a:xfrm>
            <a:prstGeom prst="rect">
              <a:avLst/>
            </a:prstGeom>
            <a:noFill/>
            <a:ln>
              <a:noFill/>
            </a:ln>
            <a:effectLst>
              <a:outerShdw blurRad="635000" dist="12700" dir="2700000" algn="tl" rotWithShape="0">
                <a:srgbClr val="000000">
                  <a:alpha val="8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b="1" dirty="0">
                  <a:solidFill>
                    <a:schemeClr val="lt1"/>
                  </a:solidFill>
                  <a:latin typeface="Century Gothic" panose="020B0502020202020204" pitchFamily="34" charset="0"/>
                </a:rPr>
                <a:t>Aumento significativo da eficiência como um todo, com ênfase na redução em média de 70% no tempo gasto com o registro de um pedido, Possibilitando aumento de receita.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2000" b="1" dirty="0">
                <a:solidFill>
                  <a:schemeClr val="lt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0" ty="0" sx="100000" sy="36000" flip="xy" algn="tl"/>
        </a:blipFill>
        <a:effectLst/>
      </p:bgPr>
    </p:bg>
    <p:spTree>
      <p:nvGrpSpPr>
        <p:cNvPr id="1" name="Shape 170">
          <a:extLst>
            <a:ext uri="{FF2B5EF4-FFF2-40B4-BE49-F238E27FC236}">
              <a16:creationId xmlns:a16="http://schemas.microsoft.com/office/drawing/2014/main" id="{50E6CEE3-741C-A55C-E7D7-0AF41FF8C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5">
            <a:extLst>
              <a:ext uri="{FF2B5EF4-FFF2-40B4-BE49-F238E27FC236}">
                <a16:creationId xmlns:a16="http://schemas.microsoft.com/office/drawing/2014/main" id="{70DB967F-4A16-C7F9-92E3-542504F9DB20}"/>
              </a:ext>
            </a:extLst>
          </p:cNvPr>
          <p:cNvGrpSpPr/>
          <p:nvPr/>
        </p:nvGrpSpPr>
        <p:grpSpPr>
          <a:xfrm>
            <a:off x="7786386" y="2979679"/>
            <a:ext cx="1576094" cy="1907253"/>
            <a:chOff x="7673658" y="2941907"/>
            <a:chExt cx="1576094" cy="1907253"/>
          </a:xfrm>
          <a:effectLst>
            <a:outerShdw blurRad="50800" dist="38100" dir="2700000" sx="104000" sy="104000" algn="tl" rotWithShape="0">
              <a:prstClr val="black">
                <a:alpha val="68000"/>
              </a:prstClr>
            </a:outerShdw>
          </a:effectLst>
        </p:grpSpPr>
        <p:pic>
          <p:nvPicPr>
            <p:cNvPr id="172" name="Google Shape;172;p25">
              <a:extLst>
                <a:ext uri="{FF2B5EF4-FFF2-40B4-BE49-F238E27FC236}">
                  <a16:creationId xmlns:a16="http://schemas.microsoft.com/office/drawing/2014/main" id="{09311BD3-F698-07C3-037D-60C2FABAC0B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45078" y="2941907"/>
              <a:ext cx="1229297" cy="14175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5">
              <a:extLst>
                <a:ext uri="{FF2B5EF4-FFF2-40B4-BE49-F238E27FC236}">
                  <a16:creationId xmlns:a16="http://schemas.microsoft.com/office/drawing/2014/main" id="{03A2CF85-C6FB-89E1-7161-EED3AB279DA5}"/>
                </a:ext>
              </a:extLst>
            </p:cNvPr>
            <p:cNvSpPr txBox="1"/>
            <p:nvPr/>
          </p:nvSpPr>
          <p:spPr>
            <a:xfrm>
              <a:off x="7673658" y="4479828"/>
              <a:ext cx="1576094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4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 Black"/>
                <a:buNone/>
              </a:pPr>
              <a:r>
                <a:rPr lang="pt-BR" sz="2000" b="1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NetBeans</a:t>
              </a:r>
              <a:endParaRPr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74" name="Google Shape;174;p25">
            <a:extLst>
              <a:ext uri="{FF2B5EF4-FFF2-40B4-BE49-F238E27FC236}">
                <a16:creationId xmlns:a16="http://schemas.microsoft.com/office/drawing/2014/main" id="{57D8D887-2CAC-F167-9140-4B796DC6E6BC}"/>
              </a:ext>
            </a:extLst>
          </p:cNvPr>
          <p:cNvGrpSpPr/>
          <p:nvPr/>
        </p:nvGrpSpPr>
        <p:grpSpPr>
          <a:xfrm>
            <a:off x="3114616" y="3013033"/>
            <a:ext cx="1619271" cy="1840544"/>
            <a:chOff x="8250561" y="3370074"/>
            <a:chExt cx="2202801" cy="2503812"/>
          </a:xfrm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grpSpPr>
        <p:grpSp>
          <p:nvGrpSpPr>
            <p:cNvPr id="175" name="Google Shape;175;p25">
              <a:extLst>
                <a:ext uri="{FF2B5EF4-FFF2-40B4-BE49-F238E27FC236}">
                  <a16:creationId xmlns:a16="http://schemas.microsoft.com/office/drawing/2014/main" id="{5B7F9E2B-E86B-4D91-AF63-1BEBC700E1A8}"/>
                </a:ext>
              </a:extLst>
            </p:cNvPr>
            <p:cNvGrpSpPr/>
            <p:nvPr/>
          </p:nvGrpSpPr>
          <p:grpSpPr>
            <a:xfrm>
              <a:off x="8250561" y="3370074"/>
              <a:ext cx="2202801" cy="1956996"/>
              <a:chOff x="1968501" y="3377025"/>
              <a:chExt cx="7289478" cy="6476064"/>
            </a:xfrm>
          </p:grpSpPr>
          <p:cxnSp>
            <p:nvCxnSpPr>
              <p:cNvPr id="176" name="Google Shape;176;p25">
                <a:extLst>
                  <a:ext uri="{FF2B5EF4-FFF2-40B4-BE49-F238E27FC236}">
                    <a16:creationId xmlns:a16="http://schemas.microsoft.com/office/drawing/2014/main" id="{48E89505-2132-4192-AA1A-32403D275B89}"/>
                  </a:ext>
                </a:extLst>
              </p:cNvPr>
              <p:cNvCxnSpPr/>
              <p:nvPr/>
            </p:nvCxnSpPr>
            <p:spPr>
              <a:xfrm>
                <a:off x="4940301" y="3982751"/>
                <a:ext cx="2946401" cy="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7" name="Google Shape;177;p25">
                <a:extLst>
                  <a:ext uri="{FF2B5EF4-FFF2-40B4-BE49-F238E27FC236}">
                    <a16:creationId xmlns:a16="http://schemas.microsoft.com/office/drawing/2014/main" id="{50A08F95-7F5F-5FAF-2FB2-8240453E33BA}"/>
                  </a:ext>
                </a:extLst>
              </p:cNvPr>
              <p:cNvSpPr/>
              <p:nvPr/>
            </p:nvSpPr>
            <p:spPr>
              <a:xfrm>
                <a:off x="7054530" y="3377025"/>
                <a:ext cx="1308101" cy="1219195"/>
              </a:xfrm>
              <a:prstGeom prst="flowChartDecision">
                <a:avLst/>
              </a:prstGeom>
              <a:solidFill>
                <a:schemeClr val="dk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78" name="Google Shape;178;p25">
                <a:extLst>
                  <a:ext uri="{FF2B5EF4-FFF2-40B4-BE49-F238E27FC236}">
                    <a16:creationId xmlns:a16="http://schemas.microsoft.com/office/drawing/2014/main" id="{EB463182-50C6-B5DC-4148-71E9A26D8EFB}"/>
                  </a:ext>
                </a:extLst>
              </p:cNvPr>
              <p:cNvCxnSpPr/>
              <p:nvPr/>
            </p:nvCxnSpPr>
            <p:spPr>
              <a:xfrm rot="10800000">
                <a:off x="7683499" y="3982751"/>
                <a:ext cx="0" cy="5256522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25">
                <a:extLst>
                  <a:ext uri="{FF2B5EF4-FFF2-40B4-BE49-F238E27FC236}">
                    <a16:creationId xmlns:a16="http://schemas.microsoft.com/office/drawing/2014/main" id="{5A2B7BE9-F3B7-6BC1-23C5-CF51D0BD760B}"/>
                  </a:ext>
                </a:extLst>
              </p:cNvPr>
              <p:cNvCxnSpPr/>
              <p:nvPr/>
            </p:nvCxnSpPr>
            <p:spPr>
              <a:xfrm rot="10800000">
                <a:off x="3505198" y="4122452"/>
                <a:ext cx="0" cy="335152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0" name="Google Shape;180;p25">
                <a:extLst>
                  <a:ext uri="{FF2B5EF4-FFF2-40B4-BE49-F238E27FC236}">
                    <a16:creationId xmlns:a16="http://schemas.microsoft.com/office/drawing/2014/main" id="{B9C9C6AF-E018-B34A-91AC-F73FA8A85B78}"/>
                  </a:ext>
                </a:extLst>
              </p:cNvPr>
              <p:cNvSpPr/>
              <p:nvPr/>
            </p:nvSpPr>
            <p:spPr>
              <a:xfrm>
                <a:off x="1968501" y="3379501"/>
                <a:ext cx="3098797" cy="1219200"/>
              </a:xfrm>
              <a:prstGeom prst="roundRect">
                <a:avLst>
                  <a:gd name="adj" fmla="val 16667"/>
                </a:avLst>
              </a:prstGeom>
              <a:solidFill>
                <a:srgbClr val="22B14C"/>
              </a:solidFill>
              <a:ln w="508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81" name="Google Shape;181;p25">
                <a:extLst>
                  <a:ext uri="{FF2B5EF4-FFF2-40B4-BE49-F238E27FC236}">
                    <a16:creationId xmlns:a16="http://schemas.microsoft.com/office/drawing/2014/main" id="{E9387612-696C-0A37-DF1A-6797E5AD65B9}"/>
                  </a:ext>
                </a:extLst>
              </p:cNvPr>
              <p:cNvSpPr/>
              <p:nvPr/>
            </p:nvSpPr>
            <p:spPr>
              <a:xfrm>
                <a:off x="2851150" y="7240302"/>
                <a:ext cx="1308101" cy="1219195"/>
              </a:xfrm>
              <a:prstGeom prst="flowChartDecision">
                <a:avLst/>
              </a:prstGeom>
              <a:solidFill>
                <a:srgbClr val="B5E61D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82" name="Google Shape;182;p25">
                <a:extLst>
                  <a:ext uri="{FF2B5EF4-FFF2-40B4-BE49-F238E27FC236}">
                    <a16:creationId xmlns:a16="http://schemas.microsoft.com/office/drawing/2014/main" id="{6D58E7E4-D7EB-B78B-5E57-50A1D49A87C6}"/>
                  </a:ext>
                </a:extLst>
              </p:cNvPr>
              <p:cNvCxnSpPr/>
              <p:nvPr/>
            </p:nvCxnSpPr>
            <p:spPr>
              <a:xfrm>
                <a:off x="4054478" y="7849900"/>
                <a:ext cx="2946401" cy="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83" name="Google Shape;183;p25">
                <a:extLst>
                  <a:ext uri="{FF2B5EF4-FFF2-40B4-BE49-F238E27FC236}">
                    <a16:creationId xmlns:a16="http://schemas.microsoft.com/office/drawing/2014/main" id="{EB6E5E3D-9DFC-F111-853D-1490F24312ED}"/>
                  </a:ext>
                </a:extLst>
              </p:cNvPr>
              <p:cNvSpPr/>
              <p:nvPr/>
            </p:nvSpPr>
            <p:spPr>
              <a:xfrm>
                <a:off x="6159182" y="7240302"/>
                <a:ext cx="3098797" cy="1219200"/>
              </a:xfrm>
              <a:prstGeom prst="roundRect">
                <a:avLst>
                  <a:gd name="adj" fmla="val 16667"/>
                </a:avLst>
              </a:prstGeom>
              <a:solidFill>
                <a:srgbClr val="A8D618"/>
              </a:solidFill>
              <a:ln w="508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84" name="Google Shape;184;p25">
                <a:extLst>
                  <a:ext uri="{FF2B5EF4-FFF2-40B4-BE49-F238E27FC236}">
                    <a16:creationId xmlns:a16="http://schemas.microsoft.com/office/drawing/2014/main" id="{6EF1600A-9CF9-3EA3-7CA6-D8D930E81620}"/>
                  </a:ext>
                </a:extLst>
              </p:cNvPr>
              <p:cNvCxnSpPr/>
              <p:nvPr/>
            </p:nvCxnSpPr>
            <p:spPr>
              <a:xfrm rot="10800000">
                <a:off x="5353048" y="9245620"/>
                <a:ext cx="2330451" cy="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5" name="Google Shape;185;p25">
                <a:extLst>
                  <a:ext uri="{FF2B5EF4-FFF2-40B4-BE49-F238E27FC236}">
                    <a16:creationId xmlns:a16="http://schemas.microsoft.com/office/drawing/2014/main" id="{6DB88F34-E9D5-9884-2244-C3036D9ABAD1}"/>
                  </a:ext>
                </a:extLst>
              </p:cNvPr>
              <p:cNvSpPr/>
              <p:nvPr/>
            </p:nvSpPr>
            <p:spPr>
              <a:xfrm>
                <a:off x="4971889" y="8633894"/>
                <a:ext cx="1308101" cy="1219195"/>
              </a:xfrm>
              <a:prstGeom prst="flowChartDecision">
                <a:avLst/>
              </a:prstGeom>
              <a:solidFill>
                <a:srgbClr val="4951BF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86" name="Google Shape;186;p25">
              <a:extLst>
                <a:ext uri="{FF2B5EF4-FFF2-40B4-BE49-F238E27FC236}">
                  <a16:creationId xmlns:a16="http://schemas.microsoft.com/office/drawing/2014/main" id="{254FCC70-52DD-EC51-08B4-FD71C3CAFCD6}"/>
                </a:ext>
              </a:extLst>
            </p:cNvPr>
            <p:cNvSpPr txBox="1"/>
            <p:nvPr/>
          </p:nvSpPr>
          <p:spPr>
            <a:xfrm>
              <a:off x="8250562" y="5371460"/>
              <a:ext cx="2202797" cy="50242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chemeClr val="dk1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 Black"/>
                <a:buNone/>
              </a:pPr>
              <a:r>
                <a:rPr lang="pt-BR" sz="2000" b="1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brModelo</a:t>
              </a:r>
              <a:endParaRPr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grpSp>
        <p:nvGrpSpPr>
          <p:cNvPr id="187" name="Google Shape;187;p25">
            <a:extLst>
              <a:ext uri="{FF2B5EF4-FFF2-40B4-BE49-F238E27FC236}">
                <a16:creationId xmlns:a16="http://schemas.microsoft.com/office/drawing/2014/main" id="{DB3597AA-E149-8DE8-9CA5-33DC29BACAA5}"/>
              </a:ext>
            </a:extLst>
          </p:cNvPr>
          <p:cNvGrpSpPr/>
          <p:nvPr/>
        </p:nvGrpSpPr>
        <p:grpSpPr>
          <a:xfrm>
            <a:off x="1225125" y="2981607"/>
            <a:ext cx="1340696" cy="1903396"/>
            <a:chOff x="3505354" y="4222759"/>
            <a:chExt cx="1340696" cy="1903396"/>
          </a:xfrm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grpSpPr>
        <p:sp>
          <p:nvSpPr>
            <p:cNvPr id="188" name="Google Shape;188;p25">
              <a:extLst>
                <a:ext uri="{FF2B5EF4-FFF2-40B4-BE49-F238E27FC236}">
                  <a16:creationId xmlns:a16="http://schemas.microsoft.com/office/drawing/2014/main" id="{ED399B8D-8ECC-81ED-EEDA-9FBE5EC2068B}"/>
                </a:ext>
              </a:extLst>
            </p:cNvPr>
            <p:cNvSpPr/>
            <p:nvPr/>
          </p:nvSpPr>
          <p:spPr>
            <a:xfrm>
              <a:off x="3505354" y="4222759"/>
              <a:ext cx="1340696" cy="1417567"/>
            </a:xfrm>
            <a:prstGeom prst="roundRect">
              <a:avLst>
                <a:gd name="adj" fmla="val 15776"/>
              </a:avLst>
            </a:prstGeom>
            <a:blipFill rotWithShape="1">
              <a:blip r:embed="rId5">
                <a:alphaModFix/>
              </a:blip>
              <a:stretch>
                <a:fillRect l="-35087" t="-27567" r="-39414" b="-31506"/>
              </a:stretch>
            </a:blipFill>
            <a:ln w="19050" cap="rnd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Google Shape;189;p25">
              <a:extLst>
                <a:ext uri="{FF2B5EF4-FFF2-40B4-BE49-F238E27FC236}">
                  <a16:creationId xmlns:a16="http://schemas.microsoft.com/office/drawing/2014/main" id="{31574794-F3F1-58BF-2A67-066043FECFEE}"/>
                </a:ext>
              </a:extLst>
            </p:cNvPr>
            <p:cNvSpPr txBox="1"/>
            <p:nvPr/>
          </p:nvSpPr>
          <p:spPr>
            <a:xfrm>
              <a:off x="3505354" y="5756823"/>
              <a:ext cx="1340696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 Black"/>
                <a:buNone/>
              </a:pPr>
              <a:r>
                <a:rPr lang="pt-BR" sz="2000" b="1" i="0" u="none" strike="noStrike" cap="non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Figma</a:t>
              </a:r>
              <a:endParaRPr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pic>
        <p:nvPicPr>
          <p:cNvPr id="190" name="Google Shape;190;p25">
            <a:extLst>
              <a:ext uri="{FF2B5EF4-FFF2-40B4-BE49-F238E27FC236}">
                <a16:creationId xmlns:a16="http://schemas.microsoft.com/office/drawing/2014/main" id="{A4CF681A-4165-2501-C450-037393D112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0687" t="19872" r="9961" b="17250"/>
          <a:stretch/>
        </p:blipFill>
        <p:spPr>
          <a:xfrm>
            <a:off x="5282682" y="3147588"/>
            <a:ext cx="1954909" cy="1376884"/>
          </a:xfrm>
          <a:prstGeom prst="rect">
            <a:avLst/>
          </a:prstGeom>
          <a:noFill/>
          <a:ln>
            <a:noFill/>
          </a:ln>
          <a:effectLst>
            <a:outerShdw blurRad="50800" dist="50800" dir="2700000" sx="103000" sy="103000" algn="tl" rotWithShape="0">
              <a:srgbClr val="000000"/>
            </a:outerShdw>
          </a:effectLst>
        </p:spPr>
      </p:pic>
      <p:pic>
        <p:nvPicPr>
          <p:cNvPr id="191" name="Google Shape;191;p25">
            <a:extLst>
              <a:ext uri="{FF2B5EF4-FFF2-40B4-BE49-F238E27FC236}">
                <a16:creationId xmlns:a16="http://schemas.microsoft.com/office/drawing/2014/main" id="{298C1D0A-772E-A617-4734-E0393310908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11274" y="2928632"/>
            <a:ext cx="1055601" cy="1930758"/>
          </a:xfrm>
          <a:prstGeom prst="rect">
            <a:avLst/>
          </a:prstGeom>
          <a:noFill/>
          <a:ln>
            <a:noFill/>
          </a:ln>
          <a:effectLst>
            <a:outerShdw blurRad="50800" dist="50800" dir="2700000" sx="103000" sy="103000" algn="tl" rotWithShape="0">
              <a:schemeClr val="tx1"/>
            </a:outerShdw>
          </a:effectLst>
        </p:spPr>
      </p:pic>
      <p:cxnSp>
        <p:nvCxnSpPr>
          <p:cNvPr id="192" name="Google Shape;192;p25">
            <a:extLst>
              <a:ext uri="{FF2B5EF4-FFF2-40B4-BE49-F238E27FC236}">
                <a16:creationId xmlns:a16="http://schemas.microsoft.com/office/drawing/2014/main" id="{AE86A8B0-938D-1CDB-4A87-A78ADCC071B3}"/>
              </a:ext>
            </a:extLst>
          </p:cNvPr>
          <p:cNvCxnSpPr>
            <a:cxnSpLocks/>
          </p:cNvCxnSpPr>
          <p:nvPr/>
        </p:nvCxnSpPr>
        <p:spPr>
          <a:xfrm>
            <a:off x="1225124" y="1966527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25">
            <a:extLst>
              <a:ext uri="{FF2B5EF4-FFF2-40B4-BE49-F238E27FC236}">
                <a16:creationId xmlns:a16="http://schemas.microsoft.com/office/drawing/2014/main" id="{CE5E9106-8F50-3EB9-7AB2-FFCEBBB51AE3}"/>
              </a:ext>
            </a:extLst>
          </p:cNvPr>
          <p:cNvSpPr txBox="1"/>
          <p:nvPr/>
        </p:nvSpPr>
        <p:spPr>
          <a:xfrm>
            <a:off x="1217991" y="1512150"/>
            <a:ext cx="9741750" cy="421423"/>
          </a:xfrm>
          <a:prstGeom prst="rect">
            <a:avLst/>
          </a:prstGeom>
          <a:noFill/>
          <a:ln>
            <a:noFill/>
          </a:ln>
          <a:effectLst>
            <a:outerShdw blurRad="635000" dist="12700" dir="2700000" algn="tl" rotWithShape="0">
              <a:srgbClr val="000000">
                <a:alpha val="8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TECNOLOGIAS APLICADAS</a:t>
            </a:r>
            <a:endParaRPr lang="pt-BR" sz="24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7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/>
            <a:lum/>
          </a:blip>
          <a:srcRect/>
          <a:tile tx="0" ty="0" sx="54000" sy="100000" flip="none" algn="tl"/>
        </a:blipFill>
        <a:effectLst/>
      </p:bgPr>
    </p:bg>
    <p:spTree>
      <p:nvGrpSpPr>
        <p:cNvPr id="1" name="Shape 198">
          <a:extLst>
            <a:ext uri="{FF2B5EF4-FFF2-40B4-BE49-F238E27FC236}">
              <a16:creationId xmlns:a16="http://schemas.microsoft.com/office/drawing/2014/main" id="{D603D44F-80E3-0670-515C-F613E33C9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>
            <a:extLst>
              <a:ext uri="{FF2B5EF4-FFF2-40B4-BE49-F238E27FC236}">
                <a16:creationId xmlns:a16="http://schemas.microsoft.com/office/drawing/2014/main" id="{503DE4B2-8505-A913-8804-1F832E1754C9}"/>
              </a:ext>
            </a:extLst>
          </p:cNvPr>
          <p:cNvSpPr txBox="1"/>
          <p:nvPr/>
        </p:nvSpPr>
        <p:spPr>
          <a:xfrm>
            <a:off x="1217991" y="1512150"/>
            <a:ext cx="9741750" cy="421423"/>
          </a:xfrm>
          <a:prstGeom prst="rect">
            <a:avLst/>
          </a:prstGeom>
          <a:noFill/>
          <a:ln>
            <a:noFill/>
          </a:ln>
          <a:effectLst>
            <a:outerShdw blurRad="635000" dist="12700" dir="2700000" algn="tl" rotWithShape="0">
              <a:srgbClr val="000000">
                <a:alpha val="8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</a:pPr>
            <a:r>
              <a:rPr lang="pt-BR" sz="24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LINHA DO TEMPO</a:t>
            </a:r>
            <a:endParaRPr lang="pt-BR" sz="24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200" name="Google Shape;200;p26">
            <a:extLst>
              <a:ext uri="{FF2B5EF4-FFF2-40B4-BE49-F238E27FC236}">
                <a16:creationId xmlns:a16="http://schemas.microsoft.com/office/drawing/2014/main" id="{0F160BD5-26D6-4090-5780-1172D1C6321C}"/>
              </a:ext>
            </a:extLst>
          </p:cNvPr>
          <p:cNvSpPr/>
          <p:nvPr/>
        </p:nvSpPr>
        <p:spPr>
          <a:xfrm>
            <a:off x="8570298" y="2743200"/>
            <a:ext cx="2396578" cy="2023619"/>
          </a:xfrm>
          <a:prstGeom prst="rightArrowCallout">
            <a:avLst>
              <a:gd name="adj1" fmla="val 12208"/>
              <a:gd name="adj2" fmla="val 21024"/>
              <a:gd name="adj3" fmla="val 16328"/>
              <a:gd name="adj4" fmla="val 81406"/>
            </a:avLst>
          </a:prstGeom>
          <a:solidFill>
            <a:srgbClr val="031927">
              <a:alpha val="47450"/>
            </a:srgbClr>
          </a:solidFill>
          <a:ln w="28575" cap="rnd" cmpd="sng">
            <a:solidFill>
              <a:srgbClr val="9B530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0" dist="12700" dir="2700000" algn="tl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Desenvolvemos o protótipo funcional.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6">
            <a:extLst>
              <a:ext uri="{FF2B5EF4-FFF2-40B4-BE49-F238E27FC236}">
                <a16:creationId xmlns:a16="http://schemas.microsoft.com/office/drawing/2014/main" id="{08DBFB93-2D37-41D7-320C-F694B364754D}"/>
              </a:ext>
            </a:extLst>
          </p:cNvPr>
          <p:cNvCxnSpPr/>
          <p:nvPr/>
        </p:nvCxnSpPr>
        <p:spPr>
          <a:xfrm>
            <a:off x="1225124" y="1966527"/>
            <a:ext cx="9741751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26">
            <a:extLst>
              <a:ext uri="{FF2B5EF4-FFF2-40B4-BE49-F238E27FC236}">
                <a16:creationId xmlns:a16="http://schemas.microsoft.com/office/drawing/2014/main" id="{21BE47FD-E0D5-675A-19A1-DD4B850455E5}"/>
              </a:ext>
            </a:extLst>
          </p:cNvPr>
          <p:cNvSpPr/>
          <p:nvPr/>
        </p:nvSpPr>
        <p:spPr>
          <a:xfrm>
            <a:off x="6121907" y="2743199"/>
            <a:ext cx="2396578" cy="2023619"/>
          </a:xfrm>
          <a:prstGeom prst="rightArrowCallout">
            <a:avLst>
              <a:gd name="adj1" fmla="val 12208"/>
              <a:gd name="adj2" fmla="val 21024"/>
              <a:gd name="adj3" fmla="val 16328"/>
              <a:gd name="adj4" fmla="val 81406"/>
            </a:avLst>
          </a:prstGeom>
          <a:solidFill>
            <a:srgbClr val="031927">
              <a:alpha val="47450"/>
            </a:srgbClr>
          </a:solidFill>
          <a:ln w="28575" cap="rnd" cmpd="sng">
            <a:solidFill>
              <a:srgbClr val="9B530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0" dist="12700" dir="2700000" algn="tl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Prototipamos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 as principais telas e validamos com os clientes.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26">
            <a:extLst>
              <a:ext uri="{FF2B5EF4-FFF2-40B4-BE49-F238E27FC236}">
                <a16:creationId xmlns:a16="http://schemas.microsoft.com/office/drawing/2014/main" id="{6656D8A8-9AF7-E458-2770-1F97DC7E16B8}"/>
              </a:ext>
            </a:extLst>
          </p:cNvPr>
          <p:cNvSpPr/>
          <p:nvPr/>
        </p:nvSpPr>
        <p:spPr>
          <a:xfrm>
            <a:off x="3671714" y="2743199"/>
            <a:ext cx="2396578" cy="2023619"/>
          </a:xfrm>
          <a:prstGeom prst="rightArrowCallout">
            <a:avLst>
              <a:gd name="adj1" fmla="val 12208"/>
              <a:gd name="adj2" fmla="val 21024"/>
              <a:gd name="adj3" fmla="val 16328"/>
              <a:gd name="adj4" fmla="val 81406"/>
            </a:avLst>
          </a:prstGeom>
          <a:solidFill>
            <a:srgbClr val="031927">
              <a:alpha val="47450"/>
            </a:srgbClr>
          </a:solidFill>
          <a:ln w="28575" cap="rnd" cmpd="sng">
            <a:solidFill>
              <a:srgbClr val="9B530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0" dist="12700" dir="2700000" algn="tl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Identificamos os gargalos e mapeamos requisitos.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>
            <a:extLst>
              <a:ext uri="{FF2B5EF4-FFF2-40B4-BE49-F238E27FC236}">
                <a16:creationId xmlns:a16="http://schemas.microsoft.com/office/drawing/2014/main" id="{3E3DB692-E60B-5CC2-1CA5-2DE7F3B95C6D}"/>
              </a:ext>
            </a:extLst>
          </p:cNvPr>
          <p:cNvSpPr/>
          <p:nvPr/>
        </p:nvSpPr>
        <p:spPr>
          <a:xfrm>
            <a:off x="1217991" y="2743198"/>
            <a:ext cx="2396578" cy="2023619"/>
          </a:xfrm>
          <a:prstGeom prst="rightArrowCallout">
            <a:avLst>
              <a:gd name="adj1" fmla="val 12208"/>
              <a:gd name="adj2" fmla="val 21024"/>
              <a:gd name="adj3" fmla="val 16328"/>
              <a:gd name="adj4" fmla="val 81406"/>
            </a:avLst>
          </a:prstGeom>
          <a:solidFill>
            <a:srgbClr val="031927">
              <a:alpha val="47450"/>
            </a:srgbClr>
          </a:solidFill>
          <a:ln w="28575" cap="rnd" cmpd="sng">
            <a:solidFill>
              <a:srgbClr val="9B530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0" dist="12700" dir="2700000" algn="tl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Entrevistas com 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MEIs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 Black"/>
                <a:cs typeface="Arial Black"/>
                <a:sym typeface="Arial Black"/>
              </a:rPr>
              <a:t> e pequenos comerciantes.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3463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alha">
  <a:themeElements>
    <a:clrScheme name="Malh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579</Words>
  <Application>Microsoft Office PowerPoint</Application>
  <PresentationFormat>Widescreen</PresentationFormat>
  <Paragraphs>105</Paragraphs>
  <Slides>18</Slides>
  <Notes>18</Notes>
  <HiddenSlides>12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 Black</vt:lpstr>
      <vt:lpstr>Arial</vt:lpstr>
      <vt:lpstr>Calibri</vt:lpstr>
      <vt:lpstr>Century Gothic</vt:lpstr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Vanderson da Silva</dc:creator>
  <cp:lastModifiedBy>Vanderson da Silva</cp:lastModifiedBy>
  <cp:revision>15</cp:revision>
  <dcterms:created xsi:type="dcterms:W3CDTF">2024-04-24T14:07:02Z</dcterms:created>
  <dcterms:modified xsi:type="dcterms:W3CDTF">2025-03-15T21:46:49Z</dcterms:modified>
</cp:coreProperties>
</file>