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ployee%20dataset%20Vandhana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dataset Vandhana1]Employee dataset Vandhana!PivotTable1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'Employee dataset Vandhana'!$B$3:$B$4</c:f>
              <c:strCache>
                <c:ptCount val="1"/>
                <c:pt idx="0">
                  <c:v>HIGH</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 dataset Vandhana'!$C$3:$C$4</c:f>
              <c:strCache>
                <c:ptCount val="1"/>
                <c:pt idx="0">
                  <c:v>LOW</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 dataset Vandhana'!$D$3:$D$4</c:f>
              <c:strCache>
                <c:ptCount val="1"/>
                <c:pt idx="0">
                  <c:v>MED</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 dataset Vandhana'!$E$3:$E$4</c:f>
              <c:strCache>
                <c:ptCount val="1"/>
                <c:pt idx="0">
                  <c:v>VERY HIGH</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130636800"/>
        <c:axId val="130650880"/>
      </c:barChart>
      <c:catAx>
        <c:axId val="130636800"/>
        <c:scaling>
          <c:orientation val="minMax"/>
        </c:scaling>
        <c:delete val="0"/>
        <c:axPos val="b"/>
        <c:majorTickMark val="out"/>
        <c:minorTickMark val="none"/>
        <c:tickLblPos val="nextTo"/>
        <c:crossAx val="130650880"/>
        <c:crosses val="autoZero"/>
        <c:auto val="1"/>
        <c:lblAlgn val="ctr"/>
        <c:lblOffset val="100"/>
        <c:noMultiLvlLbl val="0"/>
      </c:catAx>
      <c:valAx>
        <c:axId val="130650880"/>
        <c:scaling>
          <c:orientation val="minMax"/>
        </c:scaling>
        <c:delete val="0"/>
        <c:axPos val="l"/>
        <c:majorGridlines/>
        <c:numFmt formatCode="General" sourceLinked="1"/>
        <c:majorTickMark val="out"/>
        <c:minorTickMark val="none"/>
        <c:tickLblPos val="nextTo"/>
        <c:crossAx val="130636800"/>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0.26126</cdr:x>
      <cdr:y>0</cdr:y>
    </cdr:from>
    <cdr:to>
      <cdr:x>0.88013</cdr:x>
      <cdr:y>0.11072</cdr:y>
    </cdr:to>
    <cdr:sp macro="" textlink="">
      <cdr:nvSpPr>
        <cdr:cNvPr id="2" name="TextBox 1"/>
        <cdr:cNvSpPr txBox="1"/>
      </cdr:nvSpPr>
      <cdr:spPr>
        <a:xfrm xmlns:a="http://schemas.openxmlformats.org/drawingml/2006/main">
          <a:off x="2209800" y="0"/>
          <a:ext cx="5234526" cy="54919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4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 </a:t>
            </a:r>
            <a:r>
              <a:rPr lang="en-US" sz="2400" b="1" dirty="0" smtClean="0"/>
              <a:t>B.VANDHANA</a:t>
            </a:r>
            <a:endParaRPr lang="en-US" sz="2400" b="1" dirty="0"/>
          </a:p>
          <a:p>
            <a:r>
              <a:rPr lang="en-US" sz="2400" dirty="0"/>
              <a:t>REGISTER </a:t>
            </a:r>
            <a:r>
              <a:rPr lang="en-US" sz="2400" dirty="0" smtClean="0"/>
              <a:t>NO       : </a:t>
            </a:r>
            <a:r>
              <a:rPr lang="en-US" sz="2400" b="1" dirty="0" smtClean="0"/>
              <a:t>312206582</a:t>
            </a:r>
            <a:endParaRPr lang="en-US" sz="2400" b="1" dirty="0"/>
          </a:p>
          <a:p>
            <a:r>
              <a:rPr lang="en-US" sz="2400" dirty="0" smtClean="0"/>
              <a:t>DEPARTMENT      :  </a:t>
            </a:r>
            <a:r>
              <a:rPr lang="en-US" sz="2400" b="1" dirty="0" smtClean="0"/>
              <a:t>COMMERCE</a:t>
            </a:r>
            <a:endParaRPr lang="en-US" sz="2400" b="1" dirty="0"/>
          </a:p>
          <a:p>
            <a:r>
              <a:rPr lang="en-US" sz="2400" dirty="0" smtClean="0"/>
              <a:t>COLLEGE               :  </a:t>
            </a:r>
            <a:r>
              <a:rPr lang="en-US" sz="2400" b="1" dirty="0" smtClean="0"/>
              <a:t>AGURCHAND MANMULL JAIN COLLEGE</a:t>
            </a:r>
            <a:endParaRPr lang="en-US" sz="2400" b="1" dirty="0"/>
          </a:p>
          <a:p>
            <a:r>
              <a:rPr lang="en-US" sz="2400" b="1" dirty="0"/>
              <a:t>           </a:t>
            </a:r>
            <a:r>
              <a:rPr lang="en-US" sz="2400" b="1" dirty="0" smtClean="0"/>
              <a:t>                               (A.M.JAIN COLLEGE)</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360211"/>
            <a:ext cx="9448800" cy="5601533"/>
          </a:xfrm>
          <a:prstGeom prst="rect">
            <a:avLst/>
          </a:prstGeom>
          <a:noFill/>
        </p:spPr>
        <p:txBody>
          <a:bodyPr wrap="square" rtlCol="0">
            <a:spAutoFit/>
          </a:bodyPr>
          <a:lstStyle/>
          <a:p>
            <a:pPr marL="342900" indent="-342900">
              <a:buFont typeface="Wingdings" pitchFamily="2" charset="2"/>
              <a:buChar char="Ø"/>
            </a:pPr>
            <a:r>
              <a:rPr lang="en-US" sz="2000" b="1" u="sng" dirty="0" smtClean="0"/>
              <a:t>DATA COLLECTION :</a:t>
            </a:r>
          </a:p>
          <a:p>
            <a:pPr marL="1200150" lvl="2" indent="-285750">
              <a:buFont typeface="Wingdings" pitchFamily="2" charset="2"/>
              <a:buChar char="q"/>
            </a:pPr>
            <a:r>
              <a:rPr lang="en-US" sz="2000" b="1" dirty="0" smtClean="0"/>
              <a:t> </a:t>
            </a:r>
            <a:r>
              <a:rPr lang="en-US" sz="2000" dirty="0" smtClean="0"/>
              <a:t>Employee dataset collected from </a:t>
            </a:r>
            <a:r>
              <a:rPr lang="en-US" sz="2000" dirty="0" err="1" smtClean="0"/>
              <a:t>Edunet</a:t>
            </a:r>
            <a:r>
              <a:rPr lang="en-US" sz="2000" dirty="0" smtClean="0"/>
              <a:t> dashboard in </a:t>
            </a:r>
            <a:r>
              <a:rPr lang="en-US" sz="2000" dirty="0" err="1" smtClean="0"/>
              <a:t>naan</a:t>
            </a:r>
            <a:r>
              <a:rPr lang="en-US" sz="2000" dirty="0"/>
              <a:t> </a:t>
            </a:r>
            <a:r>
              <a:rPr lang="en-US" sz="2000" dirty="0" err="1" smtClean="0"/>
              <a:t>mudhalvan</a:t>
            </a:r>
            <a:r>
              <a:rPr lang="en-US" sz="2000" dirty="0" smtClean="0"/>
              <a:t> portal.</a:t>
            </a:r>
            <a:endParaRPr lang="en-US" sz="2000" dirty="0"/>
          </a:p>
          <a:p>
            <a:pPr marL="342900" indent="-342900">
              <a:buFont typeface="Wingdings" pitchFamily="2" charset="2"/>
              <a:buChar char="Ø"/>
            </a:pPr>
            <a:r>
              <a:rPr lang="en-US" sz="2000" b="1" u="sng" dirty="0" smtClean="0"/>
              <a:t>FEATURE COLLECTION :</a:t>
            </a:r>
          </a:p>
          <a:p>
            <a:pPr marL="1200150" lvl="2" indent="-285750">
              <a:buFont typeface="Wingdings" pitchFamily="2" charset="2"/>
              <a:buChar char="q"/>
            </a:pPr>
            <a:r>
              <a:rPr lang="en-US" sz="2000" dirty="0" smtClean="0"/>
              <a:t>In the data collection highlighted the important topics for the employee performance analysis.</a:t>
            </a:r>
          </a:p>
          <a:p>
            <a:pPr marL="1200150" lvl="2" indent="-285750">
              <a:buFont typeface="Wingdings" pitchFamily="2" charset="2"/>
              <a:buChar char="q"/>
            </a:pPr>
            <a:r>
              <a:rPr lang="en-US" sz="2000" dirty="0" smtClean="0"/>
              <a:t>The highlighted headings are Emp.ID, first name, last name, business unit, employee status, employee type, employee classification type, gender code, performance score, current employee rating, performance level.</a:t>
            </a:r>
          </a:p>
          <a:p>
            <a:pPr marL="342900" indent="-342900">
              <a:buFont typeface="Wingdings" pitchFamily="2" charset="2"/>
              <a:buChar char="Ø"/>
            </a:pPr>
            <a:r>
              <a:rPr lang="en-US" sz="2000" b="1" u="sng" dirty="0" smtClean="0"/>
              <a:t>DATA CLEANING :</a:t>
            </a:r>
          </a:p>
          <a:p>
            <a:pPr marL="1257300" lvl="2" indent="-342900">
              <a:buFont typeface="Wingdings" pitchFamily="2" charset="2"/>
              <a:buChar char="q"/>
            </a:pPr>
            <a:r>
              <a:rPr lang="en-US" sz="2000" dirty="0" smtClean="0"/>
              <a:t>By applying the filtering option removed all the blank space in employee dataset.</a:t>
            </a:r>
          </a:p>
          <a:p>
            <a:pPr marL="1257300" lvl="2" indent="-342900">
              <a:buFont typeface="Wingdings" pitchFamily="2" charset="2"/>
              <a:buChar char="q"/>
            </a:pPr>
            <a:r>
              <a:rPr lang="en-US" sz="2000" dirty="0" smtClean="0"/>
              <a:t>Using filtering option especially removed the blank from exit date column.</a:t>
            </a:r>
          </a:p>
          <a:p>
            <a:pPr marL="457200" indent="-457200">
              <a:buFont typeface="+mj-lt"/>
              <a:buAutoNum type="arabicParenR"/>
            </a:pPr>
            <a:endParaRPr lang="en-US" sz="2000" dirty="0"/>
          </a:p>
          <a:p>
            <a:endParaRPr lang="en-US" sz="2000" dirty="0" smtClean="0"/>
          </a:p>
          <a:p>
            <a:pPr lvl="2"/>
            <a:endParaRPr lang="en-US" sz="2000" dirty="0" smtClean="0"/>
          </a:p>
          <a:p>
            <a:pPr lvl="2"/>
            <a:endParaRPr lang="en-US" sz="2000" b="1"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3500958" cy="830997"/>
          </a:xfrm>
          <a:prstGeom prst="rect">
            <a:avLst/>
          </a:prstGeom>
        </p:spPr>
        <p:txBody>
          <a:bodyPr wrap="none">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
        <p:nvSpPr>
          <p:cNvPr id="6" name="TextBox 5"/>
          <p:cNvSpPr txBox="1"/>
          <p:nvPr/>
        </p:nvSpPr>
        <p:spPr>
          <a:xfrm>
            <a:off x="381000" y="1295400"/>
            <a:ext cx="8915400" cy="5016758"/>
          </a:xfrm>
          <a:prstGeom prst="rect">
            <a:avLst/>
          </a:prstGeom>
          <a:noFill/>
        </p:spPr>
        <p:txBody>
          <a:bodyPr wrap="square" rtlCol="0">
            <a:spAutoFit/>
          </a:bodyPr>
          <a:lstStyle/>
          <a:p>
            <a:pPr marL="342900" indent="-342900">
              <a:buFont typeface="Wingdings" pitchFamily="2" charset="2"/>
              <a:buChar char="Ø"/>
            </a:pPr>
            <a:r>
              <a:rPr lang="en-US" sz="2000" b="1" u="sng" dirty="0" smtClean="0"/>
              <a:t>SUMMARY :</a:t>
            </a:r>
          </a:p>
          <a:p>
            <a:pPr marL="742950" lvl="1" indent="-285750">
              <a:buFont typeface="Wingdings" pitchFamily="2" charset="2"/>
              <a:buChar char="q"/>
            </a:pPr>
            <a:r>
              <a:rPr lang="en-US" sz="2000" dirty="0" smtClean="0"/>
              <a:t>By selecting all the columns in dataset, then selected pivot table option.</a:t>
            </a:r>
          </a:p>
          <a:p>
            <a:pPr marL="742950" lvl="1" indent="-285750">
              <a:buFont typeface="Wingdings" pitchFamily="2" charset="2"/>
              <a:buChar char="q"/>
            </a:pPr>
            <a:r>
              <a:rPr lang="en-US" sz="2000" dirty="0" smtClean="0"/>
              <a:t> In pivot table </a:t>
            </a:r>
            <a:r>
              <a:rPr lang="en-US" sz="2000" dirty="0"/>
              <a:t>b</a:t>
            </a:r>
            <a:r>
              <a:rPr lang="en-US" sz="2000" dirty="0" smtClean="0"/>
              <a:t>y </a:t>
            </a:r>
            <a:r>
              <a:rPr lang="en-US" sz="2000" dirty="0"/>
              <a:t>highlighting the some side headings in values enter count of first name, in rows enter business unit, in columns enter performance level, in filter enter gender code to get the summary</a:t>
            </a:r>
            <a:r>
              <a:rPr lang="en-US" sz="2000" dirty="0" smtClean="0"/>
              <a:t>.</a:t>
            </a:r>
          </a:p>
          <a:p>
            <a:pPr marL="742950" lvl="1" indent="-285750">
              <a:buFont typeface="Wingdings" pitchFamily="2" charset="2"/>
              <a:buChar char="q"/>
            </a:pPr>
            <a:r>
              <a:rPr lang="en-US" sz="2000" dirty="0" smtClean="0"/>
              <a:t>Then the data will turned into table format.</a:t>
            </a:r>
          </a:p>
          <a:p>
            <a:pPr marL="285750" indent="-285750">
              <a:buFont typeface="Wingdings" pitchFamily="2" charset="2"/>
              <a:buChar char="Ø"/>
            </a:pPr>
            <a:r>
              <a:rPr lang="en-US" sz="2000" b="1" u="sng" dirty="0" smtClean="0"/>
              <a:t>Visualization :</a:t>
            </a:r>
          </a:p>
          <a:p>
            <a:pPr marL="800100" lvl="1" indent="-342900">
              <a:buFont typeface="Wingdings" pitchFamily="2" charset="2"/>
              <a:buChar char="q"/>
            </a:pPr>
            <a:r>
              <a:rPr lang="en-US" sz="2000" dirty="0">
                <a:solidFill>
                  <a:srgbClr val="0D0D0D"/>
                </a:solidFill>
                <a:cs typeface="Times New Roman" panose="02020603050405020304" pitchFamily="18" charset="0"/>
              </a:rPr>
              <a:t>After analyzing the table then prepare a </a:t>
            </a:r>
            <a:r>
              <a:rPr lang="en-US" sz="2000" dirty="0" smtClean="0">
                <a:solidFill>
                  <a:srgbClr val="0D0D0D"/>
                </a:solidFill>
                <a:cs typeface="Times New Roman" panose="02020603050405020304" pitchFamily="18" charset="0"/>
              </a:rPr>
              <a:t>graph.</a:t>
            </a:r>
          </a:p>
          <a:p>
            <a:pPr marL="800100" lvl="1" indent="-342900">
              <a:buFont typeface="Wingdings" pitchFamily="2" charset="2"/>
              <a:buChar char="q"/>
            </a:pPr>
            <a:r>
              <a:rPr lang="en-US" sz="2000" dirty="0" smtClean="0">
                <a:solidFill>
                  <a:srgbClr val="0D0D0D"/>
                </a:solidFill>
                <a:cs typeface="Times New Roman" panose="02020603050405020304" pitchFamily="18" charset="0"/>
              </a:rPr>
              <a:t>Now, we can visualize the graph for an employee performance analysis.</a:t>
            </a:r>
          </a:p>
          <a:p>
            <a:pPr marL="800100" lvl="1" indent="-342900">
              <a:buFont typeface="Wingdings" pitchFamily="2" charset="2"/>
              <a:buChar char="q"/>
            </a:pPr>
            <a:r>
              <a:rPr lang="en-US" sz="2000" dirty="0" smtClean="0">
                <a:solidFill>
                  <a:srgbClr val="0D0D0D"/>
                </a:solidFill>
                <a:cs typeface="Times New Roman" panose="02020603050405020304" pitchFamily="18" charset="0"/>
              </a:rPr>
              <a:t>With this progress we can regularly review the employee’s progress, provide ongoing feedback and adjust the growth plan as needed.</a:t>
            </a:r>
            <a:endParaRPr lang="en-US" sz="2000" dirty="0">
              <a:solidFill>
                <a:srgbClr val="0D0D0D"/>
              </a:solidFill>
              <a:cs typeface="Times New Roman" panose="02020603050405020304" pitchFamily="18" charset="0"/>
            </a:endParaRPr>
          </a:p>
          <a:p>
            <a:endParaRPr lang="en-IN" sz="2200" dirty="0">
              <a:cs typeface="Times New Roman" panose="02020603050405020304" pitchFamily="18" charset="0"/>
            </a:endParaRPr>
          </a:p>
          <a:p>
            <a:pPr lvl="1"/>
            <a:endParaRPr lang="en-US" sz="2000" b="1" dirty="0" smtClean="0"/>
          </a:p>
          <a:p>
            <a:pPr lvl="1"/>
            <a:endParaRPr lang="en-US" sz="2000" dirty="0" smtClean="0"/>
          </a:p>
          <a:p>
            <a:pPr lvl="1"/>
            <a:endParaRPr lang="en-US" sz="2000" dirty="0"/>
          </a:p>
          <a:p>
            <a:pPr marL="742950" lvl="1" indent="-285750">
              <a:buFont typeface="Wingdings" pitchFamily="2" charset="2"/>
              <a:buChar char="q"/>
            </a:pPr>
            <a:endParaRPr lang="en-US" b="1" dirty="0"/>
          </a:p>
        </p:txBody>
      </p:sp>
    </p:spTree>
    <p:extLst>
      <p:ext uri="{BB962C8B-B14F-4D97-AF65-F5344CB8AC3E}">
        <p14:creationId xmlns:p14="http://schemas.microsoft.com/office/powerpoint/2010/main" val="1656738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694797961"/>
              </p:ext>
            </p:extLst>
          </p:nvPr>
        </p:nvGraphicFramePr>
        <p:xfrm>
          <a:off x="457200" y="1736551"/>
          <a:ext cx="7040671" cy="4500223"/>
        </p:xfrm>
        <a:graphic>
          <a:graphicData uri="http://schemas.openxmlformats.org/drawingml/2006/table">
            <a:tbl>
              <a:tblPr>
                <a:tableStyleId>{5C22544A-7EE6-4342-B048-85BDC9FD1C3A}</a:tableStyleId>
              </a:tblPr>
              <a:tblGrid>
                <a:gridCol w="1796192"/>
                <a:gridCol w="1725154"/>
                <a:gridCol w="578802"/>
                <a:gridCol w="558131"/>
                <a:gridCol w="1157604"/>
                <a:gridCol w="1224788"/>
              </a:tblGrid>
              <a:tr h="482403">
                <a:tc>
                  <a:txBody>
                    <a:bodyPr/>
                    <a:lstStyle/>
                    <a:p>
                      <a:pPr algn="l" fontAlgn="b"/>
                      <a:r>
                        <a:rPr lang="en-IN" sz="1600" b="1" u="none" strike="noStrike" dirty="0" smtClean="0">
                          <a:effectLst/>
                        </a:rPr>
                        <a:t>Gender Code</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(All)</a:t>
                      </a:r>
                      <a:endParaRPr lang="en-IN" sz="1600" b="1" i="0" u="none" strike="noStrike" dirty="0">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dirty="0">
                        <a:solidFill>
                          <a:srgbClr val="000000"/>
                        </a:solidFill>
                        <a:effectLst/>
                        <a:latin typeface="Calibri"/>
                      </a:endParaRPr>
                    </a:p>
                  </a:txBody>
                  <a:tcPr marL="9525" marR="9525" marT="9525" marB="0" anchor="b"/>
                </a:tc>
              </a:tr>
              <a:tr h="251759">
                <a:tc>
                  <a:txBody>
                    <a:bodyPr/>
                    <a:lstStyle/>
                    <a:p>
                      <a:pPr algn="l" fontAlgn="b"/>
                      <a:endParaRPr lang="en-IN" sz="1600" b="0" i="0" u="none" strike="noStrike" dirty="0">
                        <a:solidFill>
                          <a:srgbClr val="000000"/>
                        </a:solidFill>
                        <a:effectLst/>
                        <a:latin typeface="Calibri"/>
                      </a:endParaRPr>
                    </a:p>
                  </a:txBody>
                  <a:tcPr marL="9525" marR="9525" marT="9525" marB="0" anchor="b"/>
                </a:tc>
                <a:tc>
                  <a:txBody>
                    <a:bodyPr/>
                    <a:lstStyle/>
                    <a:p>
                      <a:pPr algn="l" fontAlgn="b"/>
                      <a:endParaRPr lang="en-IN" sz="1600" b="0" i="0" u="none" strike="noStrike" dirty="0">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c>
                  <a:txBody>
                    <a:bodyPr/>
                    <a:lstStyle/>
                    <a:p>
                      <a:pPr algn="l" fontAlgn="b"/>
                      <a:endParaRPr lang="en-IN" sz="1600" b="0" i="0" u="none" strike="noStrike">
                        <a:solidFill>
                          <a:srgbClr val="000000"/>
                        </a:solidFill>
                        <a:effectLst/>
                        <a:latin typeface="Calibri"/>
                      </a:endParaRPr>
                    </a:p>
                  </a:txBody>
                  <a:tcPr marL="9525" marR="9525" marT="9525" marB="0" anchor="b"/>
                </a:tc>
              </a:tr>
              <a:tr h="490735">
                <a:tc>
                  <a:txBody>
                    <a:bodyPr/>
                    <a:lstStyle/>
                    <a:p>
                      <a:pPr algn="l" fontAlgn="b"/>
                      <a:r>
                        <a:rPr lang="en-IN" sz="1600" b="1" u="none" strike="noStrike" dirty="0">
                          <a:effectLst/>
                        </a:rPr>
                        <a:t>Count of </a:t>
                      </a:r>
                      <a:r>
                        <a:rPr lang="en-IN" sz="1600" b="1" u="none" strike="noStrike" dirty="0" smtClean="0">
                          <a:effectLst/>
                        </a:rPr>
                        <a:t>First Name</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Column Labels</a:t>
                      </a:r>
                      <a:endParaRPr lang="en-IN" sz="1600" b="1" i="0" u="none" strike="noStrike" dirty="0">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c>
                  <a:txBody>
                    <a:bodyPr/>
                    <a:lstStyle/>
                    <a:p>
                      <a:pPr algn="l" fontAlgn="b"/>
                      <a:endParaRPr lang="en-IN" sz="1600" b="1" i="0" u="none" strike="noStrike">
                        <a:solidFill>
                          <a:srgbClr val="000000"/>
                        </a:solidFill>
                        <a:effectLst/>
                        <a:latin typeface="Calibri"/>
                      </a:endParaRPr>
                    </a:p>
                  </a:txBody>
                  <a:tcPr marL="9525" marR="9525" marT="9525" marB="0" anchor="b"/>
                </a:tc>
              </a:tr>
              <a:tr h="486705">
                <a:tc>
                  <a:txBody>
                    <a:bodyPr/>
                    <a:lstStyle/>
                    <a:p>
                      <a:pPr algn="l" fontAlgn="b"/>
                      <a:r>
                        <a:rPr lang="en-IN" sz="1600" b="1" u="none" strike="noStrike" dirty="0">
                          <a:effectLst/>
                        </a:rPr>
                        <a:t>Row Labels</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smtClean="0">
                          <a:effectLst/>
                        </a:rPr>
                        <a:t>                          HIGH</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LOW</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MED</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VERY HIGH</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Grand Total</a:t>
                      </a:r>
                      <a:endParaRPr lang="en-IN" sz="1600" b="1" i="0" u="none" strike="noStrike" dirty="0">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BPC</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16</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34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85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150</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CCDR</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18</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47</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65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145</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EW</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41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78</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154</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MSC</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17</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39</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92</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9</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157</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NEL</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21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41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77</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154</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PL</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29</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33</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69</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12</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143</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PYZ</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26</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41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75</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157</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SVG</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26</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43</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82</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16</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167</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a:effectLst/>
                        </a:rPr>
                        <a:t>TNS</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21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45</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71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13</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150</a:t>
                      </a:r>
                      <a:endParaRPr lang="en-IN" sz="1600" b="0" i="0" u="none" strike="noStrike">
                        <a:solidFill>
                          <a:srgbClr val="000000"/>
                        </a:solidFill>
                        <a:effectLst/>
                        <a:latin typeface="Calibri"/>
                      </a:endParaRPr>
                    </a:p>
                  </a:txBody>
                  <a:tcPr marL="9525" marR="9525" marT="9525" marB="0" anchor="b"/>
                </a:tc>
              </a:tr>
              <a:tr h="251759">
                <a:tc>
                  <a:txBody>
                    <a:bodyPr/>
                    <a:lstStyle/>
                    <a:p>
                      <a:pPr algn="l" fontAlgn="b"/>
                      <a:r>
                        <a:rPr lang="en-IN" sz="1600" u="none" strike="noStrike" dirty="0">
                          <a:effectLst/>
                        </a:rPr>
                        <a:t>WBL</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25</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34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84</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dirty="0">
                          <a:effectLst/>
                        </a:rPr>
                        <a:t>13</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156</a:t>
                      </a:r>
                      <a:endParaRPr lang="en-IN" sz="1600" b="0" i="0" u="none" strike="noStrike" dirty="0">
                        <a:solidFill>
                          <a:srgbClr val="000000"/>
                        </a:solidFill>
                        <a:effectLst/>
                        <a:latin typeface="Calibri"/>
                      </a:endParaRPr>
                    </a:p>
                  </a:txBody>
                  <a:tcPr marL="9525" marR="9525" marT="9525" marB="0" anchor="b"/>
                </a:tc>
              </a:tr>
              <a:tr h="251759">
                <a:tc>
                  <a:txBody>
                    <a:bodyPr/>
                    <a:lstStyle/>
                    <a:p>
                      <a:pPr algn="l" fontAlgn="b"/>
                      <a:r>
                        <a:rPr lang="en-IN" sz="1600" b="1" u="none" strike="noStrike" dirty="0">
                          <a:effectLst/>
                        </a:rPr>
                        <a:t>Grand Total</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220</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398</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778</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137</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1533</a:t>
                      </a:r>
                      <a:endParaRPr lang="en-IN" sz="1600" b="1" i="0" u="none" strike="noStrike" dirty="0">
                        <a:solidFill>
                          <a:srgbClr val="000000"/>
                        </a:solidFill>
                        <a:effectLst/>
                        <a:latin typeface="Calibri"/>
                      </a:endParaRPr>
                    </a:p>
                  </a:txBody>
                  <a:tcPr marL="9525" marR="9525" marT="9525" marB="0" anchor="b"/>
                </a:tc>
              </a:tr>
            </a:tbl>
          </a:graphicData>
        </a:graphic>
      </p:graphicFrame>
      <p:sp>
        <p:nvSpPr>
          <p:cNvPr id="8" name="TextBox 7"/>
          <p:cNvSpPr txBox="1"/>
          <p:nvPr/>
        </p:nvSpPr>
        <p:spPr>
          <a:xfrm>
            <a:off x="1103334" y="1273419"/>
            <a:ext cx="5943600" cy="400110"/>
          </a:xfrm>
          <a:prstGeom prst="rect">
            <a:avLst/>
          </a:prstGeom>
          <a:noFill/>
        </p:spPr>
        <p:txBody>
          <a:bodyPr wrap="square" rtlCol="0">
            <a:spAutoFit/>
          </a:bodyPr>
          <a:lstStyle/>
          <a:p>
            <a:r>
              <a:rPr lang="en-US" sz="2000" b="1" dirty="0" smtClean="0"/>
              <a:t>              Employee Performance Analysis Table</a:t>
            </a:r>
            <a:endParaRPr lang="en-IN" sz="2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52400"/>
            <a:ext cx="2626809" cy="830997"/>
          </a:xfrm>
          <a:prstGeom prst="rect">
            <a:avLst/>
          </a:prstGeom>
        </p:spPr>
        <p:txBody>
          <a:bodyPr wrap="none">
            <a:spAutoFit/>
          </a:bodyPr>
          <a:lstStyle/>
          <a:p>
            <a:r>
              <a:rPr lang="en-US" sz="4800" b="1" dirty="0" smtClean="0">
                <a:latin typeface="Trebuchet MS" pitchFamily="34" charset="0"/>
              </a:rPr>
              <a:t>RESULTS</a:t>
            </a:r>
            <a:endParaRPr lang="en-IN" sz="4800" b="1" dirty="0">
              <a:latin typeface="Trebuchet MS"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761038313"/>
              </p:ext>
            </p:extLst>
          </p:nvPr>
        </p:nvGraphicFramePr>
        <p:xfrm>
          <a:off x="685800" y="983397"/>
          <a:ext cx="8686799" cy="473160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200400" y="685800"/>
            <a:ext cx="2971800" cy="369332"/>
          </a:xfrm>
          <a:prstGeom prst="rect">
            <a:avLst/>
          </a:prstGeom>
          <a:noFill/>
        </p:spPr>
        <p:txBody>
          <a:bodyPr wrap="square" rtlCol="0">
            <a:spAutoFit/>
          </a:bodyPr>
          <a:lstStyle/>
          <a:p>
            <a:r>
              <a:rPr lang="en-US" b="1" dirty="0" smtClean="0"/>
              <a:t>           Performance</a:t>
            </a:r>
            <a:endParaRPr lang="en-IN" b="1" dirty="0"/>
          </a:p>
        </p:txBody>
      </p:sp>
      <p:sp>
        <p:nvSpPr>
          <p:cNvPr id="7" name="TextBox 6"/>
          <p:cNvSpPr txBox="1"/>
          <p:nvPr/>
        </p:nvSpPr>
        <p:spPr>
          <a:xfrm>
            <a:off x="2133600" y="5740145"/>
            <a:ext cx="4876800" cy="369332"/>
          </a:xfrm>
          <a:prstGeom prst="rect">
            <a:avLst/>
          </a:prstGeom>
          <a:noFill/>
        </p:spPr>
        <p:txBody>
          <a:bodyPr wrap="square" rtlCol="0">
            <a:spAutoFit/>
          </a:bodyPr>
          <a:lstStyle/>
          <a:p>
            <a:r>
              <a:rPr lang="en-US" b="1" dirty="0" smtClean="0"/>
              <a:t>                                 Business unit</a:t>
            </a:r>
            <a:endParaRPr lang="en-IN" b="1" dirty="0"/>
          </a:p>
        </p:txBody>
      </p:sp>
      <p:sp>
        <p:nvSpPr>
          <p:cNvPr id="10" name="TextBox 9"/>
          <p:cNvSpPr txBox="1"/>
          <p:nvPr/>
        </p:nvSpPr>
        <p:spPr>
          <a:xfrm>
            <a:off x="6019800" y="381000"/>
            <a:ext cx="3733800" cy="400110"/>
          </a:xfrm>
          <a:prstGeom prst="rect">
            <a:avLst/>
          </a:prstGeom>
          <a:noFill/>
        </p:spPr>
        <p:txBody>
          <a:bodyPr wrap="square" rtlCol="0">
            <a:spAutoFit/>
          </a:bodyPr>
          <a:lstStyle/>
          <a:p>
            <a:r>
              <a:rPr lang="en-US" sz="2000" b="1" dirty="0" smtClean="0"/>
              <a:t>Employee Performance Chart </a:t>
            </a:r>
            <a:endParaRPr lang="en-IN" sz="2000" b="1" dirty="0"/>
          </a:p>
        </p:txBody>
      </p:sp>
    </p:spTree>
    <p:extLst>
      <p:ext uri="{BB962C8B-B14F-4D97-AF65-F5344CB8AC3E}">
        <p14:creationId xmlns:p14="http://schemas.microsoft.com/office/powerpoint/2010/main" val="512617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676400"/>
            <a:ext cx="8915400" cy="3693319"/>
          </a:xfrm>
          <a:prstGeom prst="rect">
            <a:avLst/>
          </a:prstGeom>
          <a:noFill/>
        </p:spPr>
        <p:txBody>
          <a:bodyPr wrap="square" rtlCol="0">
            <a:spAutoFit/>
          </a:bodyPr>
          <a:lstStyle/>
          <a:p>
            <a:pPr marL="285750" indent="-285750">
              <a:buFont typeface="Wingdings" pitchFamily="2" charset="2"/>
              <a:buChar char="v"/>
            </a:pPr>
            <a:r>
              <a:rPr lang="en-US" sz="2400" dirty="0" smtClean="0"/>
              <a:t>Employee performance analysis using Excel is a powerful tool for evaluating and improving individual and team performance.</a:t>
            </a:r>
          </a:p>
          <a:p>
            <a:pPr marL="285750" indent="-285750">
              <a:buFont typeface="Wingdings" pitchFamily="2" charset="2"/>
              <a:buChar char="v"/>
            </a:pPr>
            <a:r>
              <a:rPr lang="en-US" sz="2400" dirty="0" smtClean="0"/>
              <a:t>By implementing an Excel based employee performance analysis system, organizations can drive growth, improve employee engagement and make data driven decisions to succeed in today’s competitive market.</a:t>
            </a:r>
          </a:p>
          <a:p>
            <a:pPr marL="285750" indent="-285750">
              <a:buFont typeface="Wingdings" pitchFamily="2" charset="2"/>
              <a:buChar char="v"/>
            </a:pPr>
            <a:r>
              <a:rPr lang="en-US" sz="2400" dirty="0" smtClean="0"/>
              <a:t>Benefits of using Excel for employee performance analysis includes easy data management and visualization, automated calculations and reporting, cost effective and widely accessible.</a:t>
            </a:r>
          </a:p>
          <a:p>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825"/>
            <a:ext cx="12529338"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76275" y="1695450"/>
            <a:ext cx="4886325" cy="3477875"/>
          </a:xfrm>
          <a:prstGeom prst="rect">
            <a:avLst/>
          </a:prstGeom>
          <a:noFill/>
        </p:spPr>
        <p:txBody>
          <a:bodyPr wrap="square" rtlCol="0">
            <a:spAutoFit/>
          </a:bodyPr>
          <a:lstStyle/>
          <a:p>
            <a:pPr marL="285750" indent="-285750">
              <a:buFont typeface="Arial" pitchFamily="34" charset="0"/>
              <a:buChar char="•"/>
            </a:pPr>
            <a:r>
              <a:rPr lang="en-US" sz="2200" dirty="0"/>
              <a:t>Employee performance analysis is a crucial process to evaluate an individual’s job performance, identify strengths and weakness, and determine areas for </a:t>
            </a:r>
            <a:r>
              <a:rPr lang="en-US" sz="2200" dirty="0" smtClean="0"/>
              <a:t>improvement .</a:t>
            </a:r>
          </a:p>
          <a:p>
            <a:pPr marL="285750" indent="-285750">
              <a:buFont typeface="Arial" pitchFamily="34" charset="0"/>
              <a:buChar char="•"/>
            </a:pPr>
            <a:r>
              <a:rPr lang="en-US" sz="2200" dirty="0" smtClean="0"/>
              <a:t>A </a:t>
            </a:r>
            <a:r>
              <a:rPr lang="en-US" sz="2200" dirty="0"/>
              <a:t>general framework for conducting employee performance analysis are Set clear goals and objectives ,gather data ,evaluate performance, identify strengths and weakness and so on</a:t>
            </a:r>
            <a:r>
              <a:rPr lang="en-US" dirty="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676275" y="1857375"/>
            <a:ext cx="7924800" cy="384720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D0D0D"/>
                </a:solidFill>
                <a:cs typeface="Times New Roman" panose="02020603050405020304" pitchFamily="18" charset="0"/>
              </a:rPr>
              <a:t>Employee </a:t>
            </a:r>
            <a:r>
              <a:rPr lang="en-US" sz="2200" dirty="0">
                <a:solidFill>
                  <a:srgbClr val="0D0D0D"/>
                </a:solidFill>
                <a:cs typeface="Times New Roman" panose="02020603050405020304" pitchFamily="18" charset="0"/>
              </a:rPr>
              <a:t>performance analysis using excel is a crucial process to evaluate an individual’s job performance, identify strengths and weakness, and determine areas for improvement</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Then </a:t>
            </a:r>
            <a:r>
              <a:rPr lang="en-US" sz="2200" dirty="0">
                <a:solidFill>
                  <a:srgbClr val="0D0D0D"/>
                </a:solidFill>
                <a:cs typeface="Times New Roman" panose="02020603050405020304" pitchFamily="18" charset="0"/>
              </a:rPr>
              <a:t>create an excel-based system to analyze and evaluate performance</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Data </a:t>
            </a:r>
            <a:r>
              <a:rPr lang="en-US" sz="2200" dirty="0">
                <a:solidFill>
                  <a:srgbClr val="0D0D0D"/>
                </a:solidFill>
                <a:cs typeface="Times New Roman" panose="02020603050405020304" pitchFamily="18" charset="0"/>
              </a:rPr>
              <a:t>collection for this employee analysis are employee’s name, ID, department, business unit and so on</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Then </a:t>
            </a:r>
            <a:r>
              <a:rPr lang="en-US" sz="2200" dirty="0">
                <a:solidFill>
                  <a:srgbClr val="0D0D0D"/>
                </a:solidFill>
                <a:cs typeface="Times New Roman" panose="02020603050405020304" pitchFamily="18" charset="0"/>
              </a:rPr>
              <a:t>calculate overall performance level using formulas in excel</a:t>
            </a:r>
            <a:r>
              <a:rPr lang="en-US" sz="2200" dirty="0" smtClean="0">
                <a:solidFill>
                  <a:srgbClr val="0D0D0D"/>
                </a:solidFill>
                <a:cs typeface="Times New Roman" panose="02020603050405020304" pitchFamily="18" charset="0"/>
              </a:rPr>
              <a:t>.</a:t>
            </a:r>
          </a:p>
          <a:p>
            <a:pPr marL="342900" indent="-342900">
              <a:buFont typeface="Arial" pitchFamily="34" charset="0"/>
              <a:buChar char="•"/>
            </a:pPr>
            <a:r>
              <a:rPr lang="en-US" sz="2200" dirty="0" smtClean="0">
                <a:solidFill>
                  <a:srgbClr val="0D0D0D"/>
                </a:solidFill>
                <a:cs typeface="Times New Roman" panose="02020603050405020304" pitchFamily="18" charset="0"/>
              </a:rPr>
              <a:t>Using </a:t>
            </a:r>
            <a:r>
              <a:rPr lang="en-US" sz="2200" dirty="0">
                <a:solidFill>
                  <a:srgbClr val="0D0D0D"/>
                </a:solidFill>
                <a:cs typeface="Times New Roman" panose="02020603050405020304" pitchFamily="18" charset="0"/>
              </a:rPr>
              <a:t>Pivot table to analyze the given </a:t>
            </a:r>
            <a:r>
              <a:rPr lang="en-US" sz="2200" dirty="0" smtClean="0">
                <a:solidFill>
                  <a:srgbClr val="0D0D0D"/>
                </a:solidFill>
                <a:cs typeface="Times New Roman" panose="02020603050405020304" pitchFamily="18" charset="0"/>
              </a:rPr>
              <a:t>information.</a:t>
            </a:r>
          </a:p>
          <a:p>
            <a:pPr marL="342900" indent="-342900">
              <a:buFont typeface="Arial" pitchFamily="34" charset="0"/>
              <a:buChar char="•"/>
            </a:pPr>
            <a:r>
              <a:rPr lang="en-US" sz="2200" dirty="0" smtClean="0">
                <a:solidFill>
                  <a:srgbClr val="0D0D0D"/>
                </a:solidFill>
                <a:cs typeface="Times New Roman" panose="02020603050405020304" pitchFamily="18" charset="0"/>
              </a:rPr>
              <a:t>After </a:t>
            </a:r>
            <a:r>
              <a:rPr lang="en-US" sz="2200" dirty="0">
                <a:solidFill>
                  <a:srgbClr val="0D0D0D"/>
                </a:solidFill>
                <a:cs typeface="Times New Roman" panose="02020603050405020304" pitchFamily="18" charset="0"/>
              </a:rPr>
              <a:t>analyzing the table then prepare a </a:t>
            </a:r>
            <a:r>
              <a:rPr lang="en-US" sz="2200" dirty="0" smtClean="0">
                <a:solidFill>
                  <a:srgbClr val="0D0D0D"/>
                </a:solidFill>
                <a:cs typeface="Times New Roman" panose="02020603050405020304" pitchFamily="18" charset="0"/>
              </a:rPr>
              <a:t>graph.</a:t>
            </a:r>
            <a:endParaRPr lang="en-US" sz="2200" b="0" i="0" dirty="0">
              <a:solidFill>
                <a:srgbClr val="0D0D0D"/>
              </a:solidFill>
              <a:effectLst/>
              <a:cs typeface="Times New Roman" panose="02020603050405020304" pitchFamily="18" charset="0"/>
            </a:endParaRPr>
          </a:p>
          <a:p>
            <a:endParaRPr lang="en-IN" sz="22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066800" y="1857375"/>
            <a:ext cx="3276600" cy="2339102"/>
          </a:xfrm>
          <a:prstGeom prst="rect">
            <a:avLst/>
          </a:prstGeom>
          <a:noFill/>
        </p:spPr>
        <p:txBody>
          <a:bodyPr wrap="square" rtlCol="0">
            <a:spAutoFit/>
          </a:bodyPr>
          <a:lstStyle/>
          <a:p>
            <a:pPr marL="285750" indent="-285750">
              <a:buFont typeface="Wingdings" pitchFamily="2" charset="2"/>
              <a:buChar char="q"/>
            </a:pPr>
            <a:r>
              <a:rPr lang="en-US" sz="2200" dirty="0" smtClean="0">
                <a:solidFill>
                  <a:srgbClr val="0D0D0D"/>
                </a:solidFill>
                <a:cs typeface="Times New Roman" panose="02020603050405020304" pitchFamily="18" charset="0"/>
              </a:rPr>
              <a:t>Employee’s</a:t>
            </a:r>
            <a:endParaRPr lang="en-US" sz="2200" dirty="0" smtClean="0"/>
          </a:p>
          <a:p>
            <a:pPr marL="285750" indent="-285750">
              <a:buFont typeface="Wingdings" pitchFamily="2" charset="2"/>
              <a:buChar char="q"/>
            </a:pPr>
            <a:r>
              <a:rPr lang="en-US" sz="2200" dirty="0" smtClean="0"/>
              <a:t>Employers</a:t>
            </a:r>
          </a:p>
          <a:p>
            <a:pPr marL="285750" indent="-285750">
              <a:buFont typeface="Wingdings" pitchFamily="2" charset="2"/>
              <a:buChar char="q"/>
            </a:pPr>
            <a:r>
              <a:rPr lang="en-US" sz="2200" dirty="0" smtClean="0"/>
              <a:t>Organizations</a:t>
            </a:r>
          </a:p>
          <a:p>
            <a:pPr marL="285750" indent="-285750">
              <a:buFont typeface="Wingdings" pitchFamily="2" charset="2"/>
              <a:buChar char="q"/>
            </a:pPr>
            <a:r>
              <a:rPr lang="en-US" sz="2200" dirty="0" smtClean="0"/>
              <a:t>Different Industries</a:t>
            </a:r>
          </a:p>
          <a:p>
            <a:pPr marL="285750" indent="-285750">
              <a:buFont typeface="Wingdings" pitchFamily="2" charset="2"/>
              <a:buChar char="q"/>
            </a:pPr>
            <a:r>
              <a:rPr lang="en-US" sz="2200" dirty="0" smtClean="0"/>
              <a:t>IT sector</a:t>
            </a:r>
          </a:p>
          <a:p>
            <a:pPr marL="285750" indent="-285750">
              <a:buFont typeface="Wingdings" pitchFamily="2" charset="2"/>
              <a:buChar char="q"/>
            </a:pPr>
            <a:endParaRPr lang="en-US" dirty="0" smtClean="0"/>
          </a:p>
          <a:p>
            <a:pPr marL="285750" indent="-285750">
              <a:buFont typeface="Wingdings" pitchFamily="2" charset="2"/>
              <a:buChar char="q"/>
            </a:pPr>
            <a:endParaRPr lang="en-IN" dirty="0"/>
          </a:p>
        </p:txBody>
      </p:sp>
      <p:sp>
        <p:nvSpPr>
          <p:cNvPr id="7" name="AutoShape 2" descr="blob:https://web.whatsapp.com/52a3d3d2-77b7-4eb8-b3c6-3e3d0db29cd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237" y="2162990"/>
            <a:ext cx="3086557" cy="30948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p:cNvSpPr txBox="1"/>
          <p:nvPr/>
        </p:nvSpPr>
        <p:spPr>
          <a:xfrm>
            <a:off x="3048000" y="1862078"/>
            <a:ext cx="7239000" cy="3108543"/>
          </a:xfrm>
          <a:prstGeom prst="rect">
            <a:avLst/>
          </a:prstGeom>
          <a:noFill/>
        </p:spPr>
        <p:txBody>
          <a:bodyPr wrap="square" rtlCol="0">
            <a:spAutoFit/>
          </a:bodyPr>
          <a:lstStyle/>
          <a:p>
            <a:pPr marL="285750" indent="-285750">
              <a:buFont typeface="Wingdings" pitchFamily="2" charset="2"/>
              <a:buChar char="v"/>
            </a:pPr>
            <a:r>
              <a:rPr lang="en-US" sz="2000" b="1" dirty="0" smtClean="0"/>
              <a:t>Filtering : </a:t>
            </a:r>
            <a:r>
              <a:rPr lang="en-US" sz="2000" dirty="0" smtClean="0"/>
              <a:t>To find the missing values and to remove the blanks.</a:t>
            </a:r>
          </a:p>
          <a:p>
            <a:pPr marL="285750" indent="-285750">
              <a:buFont typeface="Wingdings" pitchFamily="2" charset="2"/>
              <a:buChar char="v"/>
            </a:pPr>
            <a:r>
              <a:rPr lang="en-US" sz="2000" dirty="0" smtClean="0"/>
              <a:t>Formula : To find out performance level</a:t>
            </a:r>
          </a:p>
          <a:p>
            <a:r>
              <a:rPr lang="en-US" sz="2000" b="1" dirty="0" smtClean="0"/>
              <a:t>IFS(Z8&gt;=5,”VERY HIGH”,Z8&gt;=4,”HIGH”,Z8&gt;=3,”MED”,TRUE,”LOW”</a:t>
            </a:r>
          </a:p>
          <a:p>
            <a:endParaRPr lang="en-US" sz="2000" b="1" dirty="0"/>
          </a:p>
          <a:p>
            <a:pPr marL="342900" indent="-342900">
              <a:buFont typeface="Wingdings" pitchFamily="2" charset="2"/>
              <a:buChar char="v"/>
            </a:pPr>
            <a:r>
              <a:rPr lang="en-US" sz="2000" b="1" dirty="0" smtClean="0"/>
              <a:t>Pivot table :</a:t>
            </a:r>
            <a:r>
              <a:rPr lang="en-US" sz="2000" dirty="0" smtClean="0"/>
              <a:t> By highlighting the some side headings in values enter count of first name, in rows enter business unit, in columns enter performance level, in filter enter gender code to get the summary.</a:t>
            </a:r>
          </a:p>
          <a:p>
            <a:pPr marL="342900" indent="-342900">
              <a:buFont typeface="Wingdings" pitchFamily="2" charset="2"/>
              <a:buChar char="v"/>
            </a:pPr>
            <a:r>
              <a:rPr lang="en-US" sz="2000" b="1" dirty="0" smtClean="0"/>
              <a:t>Graph : </a:t>
            </a:r>
            <a:r>
              <a:rPr lang="en-US" sz="2000" dirty="0" smtClean="0"/>
              <a:t>Data visualization.</a:t>
            </a:r>
            <a:endParaRPr lang="en-US" sz="2000" b="1" dirty="0" smtClean="0"/>
          </a:p>
          <a:p>
            <a:pPr marL="285750" indent="-285750">
              <a:buFont typeface="Wingdings" pitchFamily="2" charset="2"/>
              <a:buChar char="v"/>
            </a:pPr>
            <a:endParaRPr lang="en-IN"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62000" y="1447800"/>
            <a:ext cx="7543800" cy="4493538"/>
          </a:xfrm>
          <a:prstGeom prst="rect">
            <a:avLst/>
          </a:prstGeom>
          <a:noFill/>
        </p:spPr>
        <p:txBody>
          <a:bodyPr wrap="square" rtlCol="0">
            <a:spAutoFit/>
          </a:bodyPr>
          <a:lstStyle/>
          <a:p>
            <a:pPr marL="285750" indent="-285750">
              <a:buFont typeface="Wingdings" pitchFamily="2" charset="2"/>
              <a:buChar char="Ø"/>
            </a:pPr>
            <a:r>
              <a:rPr lang="en-US" sz="2200" dirty="0" smtClean="0"/>
              <a:t>Employee dataset from </a:t>
            </a:r>
            <a:r>
              <a:rPr lang="en-US" sz="2200" dirty="0" err="1" smtClean="0"/>
              <a:t>Kaggle</a:t>
            </a:r>
            <a:r>
              <a:rPr lang="en-US" sz="2200" dirty="0" smtClean="0"/>
              <a:t> website</a:t>
            </a:r>
          </a:p>
          <a:p>
            <a:pPr marL="285750" indent="-285750">
              <a:buFont typeface="Wingdings" pitchFamily="2" charset="2"/>
              <a:buChar char="Ø"/>
            </a:pPr>
            <a:r>
              <a:rPr lang="en-US" sz="2200" dirty="0" smtClean="0"/>
              <a:t>There are 26 features</a:t>
            </a:r>
          </a:p>
          <a:p>
            <a:pPr marL="285750" indent="-285750">
              <a:buFont typeface="Wingdings" pitchFamily="2" charset="2"/>
              <a:buChar char="Ø"/>
            </a:pPr>
            <a:r>
              <a:rPr lang="en-US" sz="2200" dirty="0" smtClean="0"/>
              <a:t>I took 9 features for this analyze</a:t>
            </a:r>
          </a:p>
          <a:p>
            <a:pPr marL="1257300" lvl="2" indent="-342900">
              <a:buFont typeface="+mj-lt"/>
              <a:buAutoNum type="arabicPeriod"/>
            </a:pPr>
            <a:r>
              <a:rPr lang="en-US" sz="2200" dirty="0" smtClean="0"/>
              <a:t>Emp. ID –</a:t>
            </a:r>
          </a:p>
          <a:p>
            <a:pPr marL="1257300" lvl="2" indent="-342900">
              <a:buFont typeface="+mj-lt"/>
              <a:buAutoNum type="arabicPeriod"/>
            </a:pPr>
            <a:r>
              <a:rPr lang="en-US" sz="2200" dirty="0" smtClean="0"/>
              <a:t>First name</a:t>
            </a:r>
          </a:p>
          <a:p>
            <a:pPr marL="1257300" lvl="2" indent="-342900">
              <a:buFont typeface="+mj-lt"/>
              <a:buAutoNum type="arabicPeriod"/>
            </a:pPr>
            <a:r>
              <a:rPr lang="en-US" sz="2200" dirty="0" smtClean="0"/>
              <a:t>Last name</a:t>
            </a:r>
          </a:p>
          <a:p>
            <a:pPr marL="1257300" lvl="2" indent="-342900">
              <a:buFont typeface="+mj-lt"/>
              <a:buAutoNum type="arabicPeriod"/>
            </a:pPr>
            <a:r>
              <a:rPr lang="en-US" sz="2200" dirty="0" smtClean="0"/>
              <a:t>Gender : Male and female</a:t>
            </a:r>
          </a:p>
          <a:p>
            <a:pPr marL="1257300" lvl="2" indent="-342900">
              <a:buFont typeface="+mj-lt"/>
              <a:buAutoNum type="arabicPeriod"/>
            </a:pPr>
            <a:r>
              <a:rPr lang="en-US" sz="2200" dirty="0" smtClean="0"/>
              <a:t>Current employee rating : Through numerical values</a:t>
            </a:r>
          </a:p>
          <a:p>
            <a:pPr marL="1257300" lvl="2" indent="-342900">
              <a:buFont typeface="+mj-lt"/>
              <a:buAutoNum type="arabicPeriod"/>
            </a:pPr>
            <a:r>
              <a:rPr lang="en-US" sz="2200" dirty="0" smtClean="0"/>
              <a:t>Business unit</a:t>
            </a:r>
          </a:p>
          <a:p>
            <a:pPr marL="1257300" lvl="2" indent="-342900">
              <a:buFont typeface="+mj-lt"/>
              <a:buAutoNum type="arabicPeriod"/>
            </a:pPr>
            <a:r>
              <a:rPr lang="en-US" sz="2200" dirty="0" smtClean="0"/>
              <a:t>Performance score  </a:t>
            </a:r>
          </a:p>
          <a:p>
            <a:pPr marL="1257300" lvl="2" indent="-342900">
              <a:buFont typeface="+mj-lt"/>
              <a:buAutoNum type="arabicPeriod"/>
            </a:pPr>
            <a:r>
              <a:rPr lang="en-US" sz="2200" dirty="0" smtClean="0"/>
              <a:t>Employee status</a:t>
            </a:r>
          </a:p>
          <a:p>
            <a:pPr marL="1257300" lvl="2" indent="-342900">
              <a:buFont typeface="+mj-lt"/>
              <a:buAutoNum type="arabicPeriod"/>
            </a:pPr>
            <a:r>
              <a:rPr lang="en-US" sz="2200" dirty="0" smtClean="0"/>
              <a:t>Employee type                </a:t>
            </a:r>
          </a:p>
          <a:p>
            <a:endParaRPr lang="en-IN" sz="22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47886" y="2209800"/>
            <a:ext cx="7758113" cy="1415772"/>
          </a:xfrm>
          <a:prstGeom prst="rect">
            <a:avLst/>
          </a:prstGeom>
          <a:noFill/>
        </p:spPr>
        <p:txBody>
          <a:bodyPr wrap="square" rtlCol="0">
            <a:spAutoFit/>
          </a:bodyPr>
          <a:lstStyle/>
          <a:p>
            <a:pPr marL="285750" indent="-285750">
              <a:buFont typeface="Wingdings" pitchFamily="2" charset="2"/>
              <a:buChar char="Ø"/>
            </a:pPr>
            <a:r>
              <a:rPr lang="en-US" sz="2000" b="1" dirty="0" smtClean="0"/>
              <a:t> </a:t>
            </a:r>
            <a:r>
              <a:rPr lang="en-US" sz="2200" b="1" dirty="0" smtClean="0"/>
              <a:t>Performance Level Formula</a:t>
            </a:r>
            <a:r>
              <a:rPr lang="en-US" sz="2000" dirty="0" smtClean="0"/>
              <a:t>:  </a:t>
            </a:r>
            <a:r>
              <a:rPr lang="en-US" sz="2000" dirty="0"/>
              <a:t>IFS(Z8&gt;=5,”VERY HIGH”,Z8&gt;=4,”HIGH”,Z8&gt;=3,”MED”,TRUE,”LOW”</a:t>
            </a:r>
          </a:p>
          <a:p>
            <a:pPr marL="342900" indent="-342900">
              <a:buFont typeface="Wingdings" pitchFamily="2" charset="2"/>
              <a:buChar char="Ø"/>
            </a:pPr>
            <a:endParaRPr lang="en-US" sz="2400" b="1" dirty="0"/>
          </a:p>
          <a:p>
            <a:pPr marL="342900" indent="-342900">
              <a:buFont typeface="Wingdings" pitchFamily="2" charset="2"/>
              <a:buChar char="Ø"/>
            </a:pPr>
            <a:endParaRPr lang="en-IN"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789</Words>
  <Application>Microsoft Office PowerPoint</Application>
  <PresentationFormat>Custom</PresentationFormat>
  <Paragraphs>179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Dinakar</cp:lastModifiedBy>
  <cp:revision>39</cp:revision>
  <dcterms:created xsi:type="dcterms:W3CDTF">2024-03-29T15:07:22Z</dcterms:created>
  <dcterms:modified xsi:type="dcterms:W3CDTF">2024-08-31T15:09:19Z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