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9" r:id="rId3"/>
    <p:sldId id="261" r:id="rId4"/>
    <p:sldId id="260" r:id="rId5"/>
    <p:sldId id="257" r:id="rId6"/>
    <p:sldId id="258" r:id="rId7"/>
    <p:sldId id="263" r:id="rId8"/>
    <p:sldId id="266" r:id="rId9"/>
    <p:sldId id="267" r:id="rId10"/>
    <p:sldId id="264" r:id="rId11"/>
    <p:sldId id="269" r:id="rId12"/>
    <p:sldId id="265"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EE565-AD98-48E9-BF35-5D567FA7F07C}" type="datetimeFigureOut">
              <a:rPr lang="en-IN" smtClean="0"/>
              <a:t>17-09-2019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55934B-9586-4990-A440-E8961675C935}" type="slidenum">
              <a:rPr lang="en-IN" smtClean="0"/>
              <a:t>‹#›</a:t>
            </a:fld>
            <a:endParaRPr lang="en-IN"/>
          </a:p>
        </p:txBody>
      </p:sp>
    </p:spTree>
    <p:extLst>
      <p:ext uri="{BB962C8B-B14F-4D97-AF65-F5344CB8AC3E}">
        <p14:creationId xmlns:p14="http://schemas.microsoft.com/office/powerpoint/2010/main" val="3340289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55934B-9586-4990-A440-E8961675C935}" type="slidenum">
              <a:rPr lang="en-IN" smtClean="0"/>
              <a:t>10</a:t>
            </a:fld>
            <a:endParaRPr lang="en-IN"/>
          </a:p>
        </p:txBody>
      </p:sp>
    </p:spTree>
    <p:extLst>
      <p:ext uri="{BB962C8B-B14F-4D97-AF65-F5344CB8AC3E}">
        <p14:creationId xmlns:p14="http://schemas.microsoft.com/office/powerpoint/2010/main" val="377236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15EF97-77C1-466C-98A3-F867214AE507}"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9D97C-AEDD-4FEE-A74C-C068AAD771B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5EF97-77C1-466C-98A3-F867214AE507}"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9D97C-AEDD-4FEE-A74C-C068AAD771B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5EF97-77C1-466C-98A3-F867214AE507}"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9D97C-AEDD-4FEE-A74C-C068AAD771B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15EF97-77C1-466C-98A3-F867214AE507}"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9D97C-AEDD-4FEE-A74C-C068AAD771B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315EF97-77C1-466C-98A3-F867214AE507}" type="datetimeFigureOut">
              <a:rPr lang="en-IN" smtClean="0"/>
              <a:t>17-09-2019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9D97C-AEDD-4FEE-A74C-C068AAD771B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15EF97-77C1-466C-98A3-F867214AE507}" type="datetimeFigureOut">
              <a:rPr lang="en-IN" smtClean="0"/>
              <a:t>17-09-2019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9D97C-AEDD-4FEE-A74C-C068AAD771BE}"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15EF97-77C1-466C-98A3-F867214AE507}" type="datetimeFigureOut">
              <a:rPr lang="en-IN" smtClean="0"/>
              <a:t>17-09-2019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49D97C-AEDD-4FEE-A74C-C068AAD771B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5EF97-77C1-466C-98A3-F867214AE507}" type="datetimeFigureOut">
              <a:rPr lang="en-IN" smtClean="0"/>
              <a:t>17-09-2019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49D97C-AEDD-4FEE-A74C-C068AAD771B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5EF97-77C1-466C-98A3-F867214AE507}" type="datetimeFigureOut">
              <a:rPr lang="en-IN" smtClean="0"/>
              <a:t>17-09-2019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49D97C-AEDD-4FEE-A74C-C068AAD771B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315EF97-77C1-466C-98A3-F867214AE507}" type="datetimeFigureOut">
              <a:rPr lang="en-IN" smtClean="0"/>
              <a:t>17-09-2019</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249D97C-AEDD-4FEE-A74C-C068AAD771B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5EF97-77C1-466C-98A3-F867214AE507}" type="datetimeFigureOut">
              <a:rPr lang="en-IN" smtClean="0"/>
              <a:t>17-09-2019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9D97C-AEDD-4FEE-A74C-C068AAD771B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315EF97-77C1-466C-98A3-F867214AE507}" type="datetimeFigureOut">
              <a:rPr lang="en-IN" smtClean="0"/>
              <a:t>17-09-2019</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249D97C-AEDD-4FEE-A74C-C068AAD771B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332656"/>
            <a:ext cx="7851648" cy="964704"/>
          </a:xfrm>
        </p:spPr>
        <p:txBody>
          <a:bodyPr/>
          <a:lstStyle/>
          <a:p>
            <a:r>
              <a:rPr lang="en-IN" sz="4000" dirty="0" smtClean="0">
                <a:latin typeface="Bookman Old Style" pitchFamily="18" charset="0"/>
              </a:rPr>
              <a:t>AI-Image Caption Bot</a:t>
            </a:r>
            <a:endParaRPr lang="en-IN" sz="4000" dirty="0">
              <a:latin typeface="Bookman Old Style" pitchFamily="18" charset="0"/>
            </a:endParaRPr>
          </a:p>
        </p:txBody>
      </p:sp>
      <p:sp>
        <p:nvSpPr>
          <p:cNvPr id="3" name="Subtitle 2"/>
          <p:cNvSpPr>
            <a:spLocks noGrp="1"/>
          </p:cNvSpPr>
          <p:nvPr>
            <p:ph type="subTitle" idx="1"/>
          </p:nvPr>
        </p:nvSpPr>
        <p:spPr>
          <a:xfrm>
            <a:off x="4624" y="4509120"/>
            <a:ext cx="7854696" cy="1752600"/>
          </a:xfrm>
        </p:spPr>
        <p:txBody>
          <a:bodyPr>
            <a:normAutofit/>
          </a:bodyPr>
          <a:lstStyle/>
          <a:p>
            <a:r>
              <a:rPr lang="en-IN" b="1" dirty="0" smtClean="0">
                <a:latin typeface="+mj-lt"/>
              </a:rPr>
              <a:t>By</a:t>
            </a:r>
          </a:p>
          <a:p>
            <a:r>
              <a:rPr lang="en-IN" b="1" dirty="0" smtClean="0">
                <a:latin typeface="+mj-lt"/>
              </a:rPr>
              <a:t>Vandit Gupta</a:t>
            </a:r>
          </a:p>
          <a:p>
            <a:r>
              <a:rPr lang="en-IN" b="1" dirty="0" smtClean="0">
                <a:latin typeface="+mj-lt"/>
              </a:rPr>
              <a:t>43514802717</a:t>
            </a:r>
          </a:p>
          <a:p>
            <a:r>
              <a:rPr lang="en-IN" b="1" dirty="0" smtClean="0">
                <a:latin typeface="+mj-lt"/>
              </a:rPr>
              <a:t>C-7</a:t>
            </a:r>
            <a:endParaRPr lang="en-IN" b="1" dirty="0">
              <a:latin typeface="+mj-lt"/>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627" y="3902224"/>
            <a:ext cx="4639373"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911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Bookman Old Style" pitchFamily="18" charset="0"/>
              </a:rPr>
              <a:t>Working of Project</a:t>
            </a:r>
            <a:endParaRPr lang="en-IN" sz="3200" b="1" dirty="0">
              <a:latin typeface="Bookman Old Style" pitchFamily="18" charset="0"/>
            </a:endParaRPr>
          </a:p>
        </p:txBody>
      </p:sp>
      <p:sp>
        <p:nvSpPr>
          <p:cNvPr id="3" name="Content Placeholder 2"/>
          <p:cNvSpPr>
            <a:spLocks noGrp="1"/>
          </p:cNvSpPr>
          <p:nvPr>
            <p:ph idx="1"/>
          </p:nvPr>
        </p:nvSpPr>
        <p:spPr/>
        <p:txBody>
          <a:bodyPr>
            <a:normAutofit fontScale="85000" lnSpcReduction="20000"/>
          </a:bodyPr>
          <a:lstStyle/>
          <a:p>
            <a:pPr>
              <a:lnSpc>
                <a:spcPct val="120000"/>
              </a:lnSpc>
            </a:pPr>
            <a:r>
              <a:rPr lang="en-US" b="0" dirty="0" smtClean="0">
                <a:latin typeface="Bookman Old Style" pitchFamily="18" charset="0"/>
              </a:rPr>
              <a:t>	First </a:t>
            </a:r>
            <a:r>
              <a:rPr lang="en-US" b="0" dirty="0">
                <a:latin typeface="Bookman Old Style" pitchFamily="18" charset="0"/>
              </a:rPr>
              <a:t>we split the data into 3 files namely flickr_8k_train_dataset.txt, </a:t>
            </a:r>
            <a:r>
              <a:rPr lang="en-US" b="0" dirty="0" smtClean="0">
                <a:latin typeface="Bookman Old Style" pitchFamily="18" charset="0"/>
              </a:rPr>
              <a:t>flickr_8k_val_dataset.txt, flickr_8k_test_dataset.txt</a:t>
            </a:r>
            <a:r>
              <a:rPr lang="en-US" b="0" dirty="0">
                <a:latin typeface="Bookman Old Style" pitchFamily="18" charset="0"/>
              </a:rPr>
              <a:t>. Then we split the token.txt into image name and its corresponding sentence</a:t>
            </a:r>
            <a:r>
              <a:rPr lang="en-US" b="0" dirty="0" smtClean="0">
                <a:latin typeface="Bookman Old Style" pitchFamily="18" charset="0"/>
              </a:rPr>
              <a:t>.</a:t>
            </a:r>
          </a:p>
          <a:p>
            <a:pPr>
              <a:lnSpc>
                <a:spcPct val="120000"/>
              </a:lnSpc>
            </a:pPr>
            <a:r>
              <a:rPr lang="en-US" b="0" dirty="0" smtClean="0">
                <a:latin typeface="Bookman Old Style" pitchFamily="18" charset="0"/>
              </a:rPr>
              <a:t>	Then </a:t>
            </a:r>
            <a:r>
              <a:rPr lang="en-US" b="0" dirty="0">
                <a:latin typeface="Bookman Old Style" pitchFamily="18" charset="0"/>
              </a:rPr>
              <a:t>we write the image names with their corresponding sentences into these 3 files and tokenize the file by adding &lt;start&gt; at the starting of each sentence and &lt;end&gt; at the end of each sentence</a:t>
            </a:r>
            <a:r>
              <a:rPr lang="en-US" b="0" dirty="0" smtClean="0">
                <a:latin typeface="Bookman Old Style" pitchFamily="18" charset="0"/>
              </a:rPr>
              <a:t>.</a:t>
            </a:r>
          </a:p>
          <a:p>
            <a:pPr>
              <a:lnSpc>
                <a:spcPct val="120000"/>
              </a:lnSpc>
            </a:pPr>
            <a:r>
              <a:rPr lang="en-US" b="0" dirty="0" smtClean="0">
                <a:latin typeface="Bookman Old Style" pitchFamily="18" charset="0"/>
              </a:rPr>
              <a:t>	Then we create embeddings for both images(CNN) and the captions (vectorization). </a:t>
            </a:r>
            <a:r>
              <a:rPr lang="en-US" b="0" dirty="0">
                <a:latin typeface="Bookman Old Style" pitchFamily="18" charset="0"/>
              </a:rPr>
              <a:t>The </a:t>
            </a:r>
            <a:r>
              <a:rPr lang="en-US" b="0" dirty="0" smtClean="0">
                <a:latin typeface="Bookman Old Style" pitchFamily="18" charset="0"/>
              </a:rPr>
              <a:t>vocabulary is </a:t>
            </a:r>
            <a:r>
              <a:rPr lang="en-US" b="0" dirty="0">
                <a:latin typeface="Bookman Old Style" pitchFamily="18" charset="0"/>
              </a:rPr>
              <a:t>calculated from the annotations provided with the </a:t>
            </a:r>
            <a:r>
              <a:rPr lang="en-US" b="0" dirty="0" smtClean="0">
                <a:latin typeface="Bookman Old Style" pitchFamily="18" charset="0"/>
              </a:rPr>
              <a:t>data that </a:t>
            </a:r>
            <a:r>
              <a:rPr lang="en-US" b="0" dirty="0">
                <a:latin typeface="Bookman Old Style" pitchFamily="18" charset="0"/>
              </a:rPr>
              <a:t>contains all the words from the image captions. </a:t>
            </a:r>
            <a:r>
              <a:rPr lang="en-US" b="0" dirty="0" smtClean="0">
                <a:latin typeface="Bookman Old Style" pitchFamily="18" charset="0"/>
              </a:rPr>
              <a:t>The most </a:t>
            </a:r>
            <a:r>
              <a:rPr lang="en-US" b="0" dirty="0">
                <a:latin typeface="Bookman Old Style" pitchFamily="18" charset="0"/>
              </a:rPr>
              <a:t>frequent words are treated as unique. The </a:t>
            </a:r>
            <a:r>
              <a:rPr lang="en-US" b="0" dirty="0" smtClean="0">
                <a:latin typeface="Bookman Old Style" pitchFamily="18" charset="0"/>
              </a:rPr>
              <a:t>embedding weights </a:t>
            </a:r>
            <a:r>
              <a:rPr lang="en-US" b="0" dirty="0">
                <a:latin typeface="Bookman Old Style" pitchFamily="18" charset="0"/>
              </a:rPr>
              <a:t>are learned during training. The decoder consists </a:t>
            </a:r>
            <a:r>
              <a:rPr lang="en-US" b="0" dirty="0" smtClean="0">
                <a:latin typeface="Bookman Old Style" pitchFamily="18" charset="0"/>
              </a:rPr>
              <a:t>of one </a:t>
            </a:r>
            <a:r>
              <a:rPr lang="en-US" b="0" dirty="0">
                <a:latin typeface="Bookman Old Style" pitchFamily="18" charset="0"/>
              </a:rPr>
              <a:t>LSTM layer and is the recurrent in the RNN</a:t>
            </a:r>
            <a:r>
              <a:rPr lang="en-US" b="0" dirty="0" smtClean="0">
                <a:latin typeface="Bookman Old Style" pitchFamily="18" charset="0"/>
              </a:rPr>
              <a:t>.</a:t>
            </a:r>
          </a:p>
          <a:p>
            <a:pPr>
              <a:lnSpc>
                <a:spcPct val="120000"/>
              </a:lnSpc>
            </a:pPr>
            <a:r>
              <a:rPr lang="en-US" b="0" dirty="0">
                <a:latin typeface="Bookman Old Style" pitchFamily="18" charset="0"/>
              </a:rPr>
              <a:t>	</a:t>
            </a:r>
            <a:r>
              <a:rPr lang="en-US" b="0" dirty="0" smtClean="0">
                <a:latin typeface="Bookman Old Style" pitchFamily="18" charset="0"/>
              </a:rPr>
              <a:t>Lastly we train the LSTM and find the relevant captions of the images.</a:t>
            </a:r>
          </a:p>
          <a:p>
            <a:r>
              <a:rPr lang="en-US" b="0" dirty="0">
                <a:latin typeface="Bookman Old Style" pitchFamily="18" charset="0"/>
              </a:rPr>
              <a:t>	</a:t>
            </a:r>
            <a:endParaRPr lang="en-US" b="0" dirty="0" smtClean="0">
              <a:latin typeface="Bookman Old Style" pitchFamily="18" charset="0"/>
            </a:endParaRPr>
          </a:p>
          <a:p>
            <a:endParaRPr lang="en-US" b="0" dirty="0">
              <a:latin typeface="Bookman Old Style" pitchFamily="18" charset="0"/>
            </a:endParaRPr>
          </a:p>
          <a:p>
            <a:endParaRPr lang="en-IN" b="0" dirty="0">
              <a:latin typeface="Bookman Old Style" pitchFamily="18" charset="0"/>
            </a:endParaRPr>
          </a:p>
        </p:txBody>
      </p:sp>
    </p:spTree>
    <p:extLst>
      <p:ext uri="{BB962C8B-B14F-4D97-AF65-F5344CB8AC3E}">
        <p14:creationId xmlns:p14="http://schemas.microsoft.com/office/powerpoint/2010/main" val="1904434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Bookman Old Style" pitchFamily="18" charset="0"/>
              </a:rPr>
              <a:t>Code snippets and output</a:t>
            </a:r>
            <a:endParaRPr lang="en-IN" b="1" dirty="0">
              <a:latin typeface="Bookman Old Style" pitchFamily="18" charset="0"/>
            </a:endParaRPr>
          </a:p>
        </p:txBody>
      </p:sp>
      <p:pic>
        <p:nvPicPr>
          <p:cNvPr id="4" name="Content Placeholder 3"/>
          <p:cNvPicPr>
            <a:picLocks noGrp="1"/>
          </p:cNvPicPr>
          <p:nvPr>
            <p:ph idx="1"/>
          </p:nvPr>
        </p:nvPicPr>
        <p:blipFill>
          <a:blip r:embed="rId2"/>
          <a:stretch>
            <a:fillRect/>
          </a:stretch>
        </p:blipFill>
        <p:spPr>
          <a:xfrm>
            <a:off x="395536" y="908721"/>
            <a:ext cx="4679067" cy="4104456"/>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79" y="980728"/>
            <a:ext cx="3597275" cy="4032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9464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23528" y="1097280"/>
            <a:ext cx="3699832" cy="548640"/>
          </a:xfrm>
        </p:spPr>
        <p:txBody>
          <a:bodyPr/>
          <a:lstStyle/>
          <a:p>
            <a:r>
              <a:rPr lang="en-IN" b="1" dirty="0" smtClean="0">
                <a:latin typeface="Bookman Old Style" pitchFamily="18" charset="0"/>
              </a:rPr>
              <a:t>	Accuracy plot</a:t>
            </a:r>
            <a:endParaRPr lang="en-IN" b="1" dirty="0">
              <a:latin typeface="Bookman Old Style" pitchFamily="18" charset="0"/>
            </a:endParaRPr>
          </a:p>
        </p:txBody>
      </p:sp>
      <p:pic>
        <p:nvPicPr>
          <p:cNvPr id="7170" name="Picture 2" descr="C:\Users\Administrator\Desktop\imgcap_accuracy_plots.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19150" y="1820863"/>
            <a:ext cx="3752850" cy="2501899"/>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3"/>
          </p:nvPr>
        </p:nvSpPr>
        <p:spPr>
          <a:xfrm>
            <a:off x="4788024" y="1124744"/>
            <a:ext cx="3200400" cy="548640"/>
          </a:xfrm>
        </p:spPr>
        <p:txBody>
          <a:bodyPr/>
          <a:lstStyle/>
          <a:p>
            <a:r>
              <a:rPr lang="en-IN" b="1" dirty="0" smtClean="0">
                <a:latin typeface="Bookman Old Style" pitchFamily="18" charset="0"/>
              </a:rPr>
              <a:t>	Loss plot</a:t>
            </a:r>
            <a:endParaRPr lang="en-IN" b="1" dirty="0">
              <a:latin typeface="Bookman Old Style" pitchFamily="18" charset="0"/>
            </a:endParaRPr>
          </a:p>
        </p:txBody>
      </p:sp>
      <p:pic>
        <p:nvPicPr>
          <p:cNvPr id="7171" name="Picture 3" descr="C:\Users\Administrator\Desktop\imgcap_loss_plots.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700587" y="1916833"/>
            <a:ext cx="3608897" cy="2405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4499992" y="692696"/>
            <a:ext cx="0" cy="42484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765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Certification of completion of course </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984776" cy="543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688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483768" y="2780928"/>
            <a:ext cx="7520940" cy="3579849"/>
          </a:xfrm>
        </p:spPr>
        <p:txBody>
          <a:bodyPr>
            <a:normAutofit/>
          </a:bodyPr>
          <a:lstStyle/>
          <a:p>
            <a:r>
              <a:rPr lang="en-IN" sz="8000" dirty="0" smtClean="0"/>
              <a:t>THANK YOU </a:t>
            </a:r>
            <a:endParaRPr lang="en-IN" sz="8000" dirty="0"/>
          </a:p>
        </p:txBody>
      </p:sp>
    </p:spTree>
    <p:extLst>
      <p:ext uri="{BB962C8B-B14F-4D97-AF65-F5344CB8AC3E}">
        <p14:creationId xmlns:p14="http://schemas.microsoft.com/office/powerpoint/2010/main" val="2691815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Bookman Old Style" pitchFamily="18" charset="0"/>
              </a:rPr>
              <a:t>Machine Learning</a:t>
            </a:r>
            <a:endParaRPr lang="en-IN" sz="3200" dirty="0">
              <a:latin typeface="Bookman Old Style" pitchFamily="18" charset="0"/>
            </a:endParaRPr>
          </a:p>
        </p:txBody>
      </p:sp>
      <p:sp>
        <p:nvSpPr>
          <p:cNvPr id="3" name="Content Placeholder 2"/>
          <p:cNvSpPr>
            <a:spLocks noGrp="1"/>
          </p:cNvSpPr>
          <p:nvPr>
            <p:ph idx="1"/>
          </p:nvPr>
        </p:nvSpPr>
        <p:spPr>
          <a:xfrm>
            <a:off x="467544" y="1052736"/>
            <a:ext cx="7520940" cy="3579849"/>
          </a:xfrm>
        </p:spPr>
        <p:txBody>
          <a:bodyPr>
            <a:normAutofit fontScale="85000" lnSpcReduction="10000"/>
          </a:bodyPr>
          <a:lstStyle/>
          <a:p>
            <a:r>
              <a:rPr lang="en-IN" sz="2000" dirty="0" smtClean="0"/>
              <a:t>      </a:t>
            </a:r>
            <a:r>
              <a:rPr lang="en-IN" sz="2000" b="0" dirty="0" smtClean="0">
                <a:latin typeface="Bookman Old Style" pitchFamily="18" charset="0"/>
              </a:rPr>
              <a:t>Machine </a:t>
            </a:r>
            <a:r>
              <a:rPr lang="en-IN" sz="2000" b="0" dirty="0">
                <a:latin typeface="Bookman Old Style" pitchFamily="18" charset="0"/>
              </a:rPr>
              <a:t>learning (ML) is the scientific study of algorithms and statistical models that computer systems use to perform a specific task without using explicit instructions, relying on patterns and inference instead. It is a subset to artificial intelligence</a:t>
            </a:r>
            <a:r>
              <a:rPr lang="en-IN" sz="2000" b="0" dirty="0" smtClean="0">
                <a:latin typeface="Bookman Old Style" pitchFamily="18" charset="0"/>
              </a:rPr>
              <a:t>.</a:t>
            </a:r>
          </a:p>
          <a:p>
            <a:r>
              <a:rPr lang="en-IN" sz="2000" b="0" dirty="0" smtClean="0">
                <a:latin typeface="Bookman Old Style" pitchFamily="18" charset="0"/>
              </a:rPr>
              <a:t>	The </a:t>
            </a:r>
            <a:r>
              <a:rPr lang="en-IN" sz="2000" b="0" dirty="0">
                <a:latin typeface="Bookman Old Style" pitchFamily="18" charset="0"/>
              </a:rPr>
              <a:t>types of machine learning algorithms differ in their approach, the type of data they input and output, and the type of task or problem that they are intended to solve</a:t>
            </a:r>
            <a:r>
              <a:rPr lang="en-IN" sz="2000" b="0" dirty="0" smtClean="0">
                <a:latin typeface="Bookman Old Style" pitchFamily="18" charset="0"/>
              </a:rPr>
              <a:t>.</a:t>
            </a:r>
          </a:p>
          <a:p>
            <a:pPr marL="0" indent="0">
              <a:buNone/>
            </a:pPr>
            <a:endParaRPr lang="en-IN" sz="2000" b="0" dirty="0" smtClean="0">
              <a:latin typeface="Bookman Old Style" pitchFamily="18" charset="0"/>
            </a:endParaRPr>
          </a:p>
          <a:p>
            <a:r>
              <a:rPr lang="en-IN" sz="2000" b="0" dirty="0" smtClean="0">
                <a:latin typeface="Bookman Old Style" pitchFamily="18" charset="0"/>
              </a:rPr>
              <a:t>	Some </a:t>
            </a:r>
            <a:r>
              <a:rPr lang="en-IN" sz="2000" b="0" dirty="0">
                <a:latin typeface="Bookman Old Style" pitchFamily="18" charset="0"/>
              </a:rPr>
              <a:t>of the common types of machine learning algorithms are:</a:t>
            </a:r>
          </a:p>
          <a:p>
            <a:pPr lvl="2"/>
            <a:r>
              <a:rPr lang="en-IN" sz="1800" dirty="0">
                <a:latin typeface="Bookman Old Style" pitchFamily="18" charset="0"/>
              </a:rPr>
              <a:t>Supervised Learning</a:t>
            </a:r>
          </a:p>
          <a:p>
            <a:pPr lvl="2"/>
            <a:r>
              <a:rPr lang="en-IN" sz="1800" dirty="0">
                <a:latin typeface="Bookman Old Style" pitchFamily="18" charset="0"/>
              </a:rPr>
              <a:t>Unsupervised Learning</a:t>
            </a:r>
          </a:p>
          <a:p>
            <a:pPr lvl="2"/>
            <a:r>
              <a:rPr lang="en-IN" sz="1800" dirty="0">
                <a:latin typeface="Bookman Old Style" pitchFamily="18" charset="0"/>
              </a:rPr>
              <a:t>Reinforcement learning</a:t>
            </a:r>
          </a:p>
          <a:p>
            <a:endParaRPr lang="en-IN" sz="2000" dirty="0"/>
          </a:p>
          <a:p>
            <a:endParaRPr lang="en-IN" sz="2000" dirty="0"/>
          </a:p>
          <a:p>
            <a:endParaRPr lang="en-IN" dirty="0"/>
          </a:p>
        </p:txBody>
      </p:sp>
      <p:pic>
        <p:nvPicPr>
          <p:cNvPr id="4" name="Picture 3" descr="Image result for machine learning">
            <a:extLst>
              <a:ext uri="{FF2B5EF4-FFF2-40B4-BE49-F238E27FC236}">
                <a16:creationId xmlns="" xmlns:lc="http://schemas.openxmlformats.org/drawingml/2006/lockedCanvas" xmlns:a16="http://schemas.microsoft.com/office/drawing/2014/main" id="{D6D016CA-2C8D-4B58-920D-4B72888E3FE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l="18409" r="18409"/>
          <a:stretch>
            <a:fillRect/>
          </a:stretch>
        </p:blipFill>
        <p:spPr bwMode="auto">
          <a:xfrm>
            <a:off x="4932040" y="4303376"/>
            <a:ext cx="3196279" cy="2529456"/>
          </a:xfrm>
          <a:prstGeom prst="rect">
            <a:avLst/>
          </a:prstGeom>
          <a:noFill/>
          <a:ln w="15875">
            <a:solidFill>
              <a:schemeClr val="tx1">
                <a:alpha val="40000"/>
              </a:schemeClr>
            </a:soli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713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Bookman Old Style" pitchFamily="18" charset="0"/>
              </a:rPr>
              <a:t>Some Machine Learning Algorithms</a:t>
            </a:r>
            <a:endParaRPr lang="en-IN" b="1" dirty="0">
              <a:latin typeface="Bookman Old Style" pitchFamily="18" charset="0"/>
            </a:endParaRPr>
          </a:p>
        </p:txBody>
      </p:sp>
      <p:sp>
        <p:nvSpPr>
          <p:cNvPr id="3" name="Content Placeholder 2"/>
          <p:cNvSpPr>
            <a:spLocks noGrp="1"/>
          </p:cNvSpPr>
          <p:nvPr>
            <p:ph idx="1"/>
          </p:nvPr>
        </p:nvSpPr>
        <p:spPr>
          <a:xfrm>
            <a:off x="539552" y="1052736"/>
            <a:ext cx="7520940" cy="3579849"/>
          </a:xfrm>
        </p:spPr>
        <p:txBody>
          <a:bodyPr>
            <a:normAutofit/>
          </a:bodyPr>
          <a:lstStyle/>
          <a:p>
            <a:r>
              <a:rPr lang="en-IN" sz="1800" dirty="0" smtClean="0">
                <a:latin typeface="Bookman Old Style" pitchFamily="18" charset="0"/>
              </a:rPr>
              <a:t>	</a:t>
            </a:r>
            <a:r>
              <a:rPr lang="en-IN" sz="1800" b="0" dirty="0" smtClean="0">
                <a:latin typeface="Bookman Old Style" pitchFamily="18" charset="0"/>
              </a:rPr>
              <a:t>Machine </a:t>
            </a:r>
            <a:r>
              <a:rPr lang="en-IN" sz="1800" b="0" dirty="0">
                <a:latin typeface="Bookman Old Style" pitchFamily="18" charset="0"/>
              </a:rPr>
              <a:t>Learning algorithms are methods which are </a:t>
            </a:r>
            <a:r>
              <a:rPr lang="en-IN" sz="1800" b="0" dirty="0" smtClean="0">
                <a:latin typeface="Bookman Old Style" pitchFamily="18" charset="0"/>
              </a:rPr>
              <a:t>problem specific. These </a:t>
            </a:r>
            <a:r>
              <a:rPr lang="en-IN" sz="1800" b="0" dirty="0">
                <a:latin typeface="Bookman Old Style" pitchFamily="18" charset="0"/>
              </a:rPr>
              <a:t>algorithms can be used to solve some of the real-life </a:t>
            </a:r>
            <a:r>
              <a:rPr lang="en-IN" sz="1800" b="0" dirty="0" smtClean="0">
                <a:latin typeface="Bookman Old Style" pitchFamily="18" charset="0"/>
              </a:rPr>
              <a:t>common problems.</a:t>
            </a:r>
          </a:p>
          <a:p>
            <a:r>
              <a:rPr lang="en-IN" dirty="0" smtClean="0">
                <a:latin typeface="Bookman Old Style" pitchFamily="18" charset="0"/>
              </a:rPr>
              <a:t>	Some </a:t>
            </a:r>
            <a:r>
              <a:rPr lang="en-IN" dirty="0">
                <a:latin typeface="Bookman Old Style" pitchFamily="18" charset="0"/>
              </a:rPr>
              <a:t>of the common machines learning algorithms are: </a:t>
            </a:r>
          </a:p>
          <a:p>
            <a:pPr lvl="2"/>
            <a:r>
              <a:rPr lang="en-IN" dirty="0" smtClean="0">
                <a:latin typeface="Bookman Old Style" pitchFamily="18" charset="0"/>
              </a:rPr>
              <a:t>K-Nearest </a:t>
            </a:r>
            <a:r>
              <a:rPr lang="en-IN" dirty="0">
                <a:latin typeface="Bookman Old Style" pitchFamily="18" charset="0"/>
              </a:rPr>
              <a:t>Neighbours</a:t>
            </a:r>
          </a:p>
          <a:p>
            <a:pPr lvl="2"/>
            <a:r>
              <a:rPr lang="en-IN" dirty="0" smtClean="0">
                <a:latin typeface="Bookman Old Style" pitchFamily="18" charset="0"/>
              </a:rPr>
              <a:t>K-Means				</a:t>
            </a:r>
            <a:endParaRPr lang="en-IN" dirty="0">
              <a:latin typeface="Bookman Old Style" pitchFamily="18" charset="0"/>
            </a:endParaRPr>
          </a:p>
          <a:p>
            <a:pPr lvl="2"/>
            <a:r>
              <a:rPr lang="en-IN" dirty="0" smtClean="0">
                <a:latin typeface="Bookman Old Style" pitchFamily="18" charset="0"/>
              </a:rPr>
              <a:t>Linear </a:t>
            </a:r>
            <a:r>
              <a:rPr lang="en-IN" dirty="0">
                <a:latin typeface="Bookman Old Style" pitchFamily="18" charset="0"/>
              </a:rPr>
              <a:t>Regression</a:t>
            </a:r>
          </a:p>
          <a:p>
            <a:pPr lvl="2"/>
            <a:r>
              <a:rPr lang="en-IN" dirty="0" smtClean="0">
                <a:latin typeface="Bookman Old Style" pitchFamily="18" charset="0"/>
              </a:rPr>
              <a:t>Logistic </a:t>
            </a:r>
            <a:r>
              <a:rPr lang="en-IN" dirty="0">
                <a:latin typeface="Bookman Old Style" pitchFamily="18" charset="0"/>
              </a:rPr>
              <a:t>Regression</a:t>
            </a:r>
          </a:p>
          <a:p>
            <a:pPr lvl="2"/>
            <a:r>
              <a:rPr lang="en-IN" dirty="0" smtClean="0">
                <a:latin typeface="Bookman Old Style" pitchFamily="18" charset="0"/>
              </a:rPr>
              <a:t>Naive </a:t>
            </a:r>
            <a:r>
              <a:rPr lang="en-IN" dirty="0">
                <a:latin typeface="Bookman Old Style" pitchFamily="18" charset="0"/>
              </a:rPr>
              <a:t>Bayes</a:t>
            </a:r>
          </a:p>
          <a:p>
            <a:pPr lvl="2"/>
            <a:r>
              <a:rPr lang="en-IN" dirty="0" smtClean="0">
                <a:latin typeface="Bookman Old Style" pitchFamily="18" charset="0"/>
              </a:rPr>
              <a:t>Decision </a:t>
            </a:r>
            <a:r>
              <a:rPr lang="en-IN" dirty="0">
                <a:latin typeface="Bookman Old Style" pitchFamily="18" charset="0"/>
              </a:rPr>
              <a:t>Trees</a:t>
            </a:r>
          </a:p>
          <a:p>
            <a:pPr lvl="2"/>
            <a:r>
              <a:rPr lang="en-IN" dirty="0" smtClean="0">
                <a:latin typeface="Bookman Old Style" pitchFamily="18" charset="0"/>
              </a:rPr>
              <a:t>Random </a:t>
            </a:r>
            <a:r>
              <a:rPr lang="en-IN" dirty="0">
                <a:latin typeface="Bookman Old Style" pitchFamily="18" charset="0"/>
              </a:rPr>
              <a:t>Forest</a:t>
            </a:r>
          </a:p>
          <a:p>
            <a:endParaRPr lang="en-IN" dirty="0" smtClean="0">
              <a:latin typeface="Bookman Old Style" pitchFamily="18" charset="0"/>
            </a:endParaRPr>
          </a:p>
          <a:p>
            <a:endParaRPr lang="en-IN" dirty="0">
              <a:latin typeface="Bookman Old Style" pitchFamily="18" charset="0"/>
            </a:endParaRPr>
          </a:p>
        </p:txBody>
      </p:sp>
      <p:pic>
        <p:nvPicPr>
          <p:cNvPr id="4" name="Picture 3" descr="Classification of Machine Learning - Machine Learning Algorithms - Edure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3112" y="3501008"/>
            <a:ext cx="4290684" cy="3096344"/>
          </a:xfrm>
          <a:prstGeom prst="rect">
            <a:avLst/>
          </a:prstGeom>
          <a:noFill/>
          <a:ln>
            <a:noFill/>
          </a:ln>
        </p:spPr>
      </p:pic>
    </p:spTree>
    <p:extLst>
      <p:ext uri="{BB962C8B-B14F-4D97-AF65-F5344CB8AC3E}">
        <p14:creationId xmlns:p14="http://schemas.microsoft.com/office/powerpoint/2010/main" val="3239015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Bookman Old Style" pitchFamily="18" charset="0"/>
              </a:rPr>
              <a:t>	Deep Learning</a:t>
            </a:r>
            <a:endParaRPr lang="en-IN" sz="3200" b="1" dirty="0">
              <a:latin typeface="Bookman Old Style" pitchFamily="18" charset="0"/>
            </a:endParaRPr>
          </a:p>
        </p:txBody>
      </p:sp>
      <p:sp>
        <p:nvSpPr>
          <p:cNvPr id="3" name="Content Placeholder 2"/>
          <p:cNvSpPr>
            <a:spLocks noGrp="1"/>
          </p:cNvSpPr>
          <p:nvPr>
            <p:ph idx="1"/>
          </p:nvPr>
        </p:nvSpPr>
        <p:spPr>
          <a:xfrm>
            <a:off x="323528" y="1124744"/>
            <a:ext cx="7520940" cy="4536504"/>
          </a:xfrm>
        </p:spPr>
        <p:txBody>
          <a:bodyPr>
            <a:normAutofit/>
          </a:bodyPr>
          <a:lstStyle/>
          <a:p>
            <a:pPr marL="0" indent="0"/>
            <a:r>
              <a:rPr lang="en-IN" sz="2000" b="0" dirty="0">
                <a:latin typeface="Bookman Old Style" pitchFamily="18" charset="0"/>
              </a:rPr>
              <a:t>Deep learning is a subpart of artificial intelligence that imitates the workings of the human brain in processing data and creating patterns for use in decision making. Deep learning has networks capable of learning  extensive patterns, correlations and patterns from the network.</a:t>
            </a:r>
          </a:p>
          <a:p>
            <a:endParaRPr lang="en-IN" sz="2000" b="0" dirty="0">
              <a:latin typeface="Bookman Old Style" pitchFamily="18" charset="0"/>
            </a:endParaRPr>
          </a:p>
          <a:p>
            <a:pPr marL="0" indent="0"/>
            <a:r>
              <a:rPr lang="en-US" sz="2000" b="0" dirty="0">
                <a:latin typeface="Bookman Old Style" pitchFamily="18" charset="0"/>
              </a:rPr>
              <a:t>A deep neural network consists of a hierarchy of layers, </a:t>
            </a:r>
            <a:r>
              <a:rPr lang="en-US" sz="2000" b="0" dirty="0" smtClean="0">
                <a:latin typeface="Bookman Old Style" pitchFamily="18" charset="0"/>
              </a:rPr>
              <a:t>whereby </a:t>
            </a:r>
            <a:r>
              <a:rPr lang="en-US" sz="2000" b="0" dirty="0">
                <a:latin typeface="Bookman Old Style" pitchFamily="18" charset="0"/>
              </a:rPr>
              <a:t>each layer transforms the input data into </a:t>
            </a:r>
            <a:r>
              <a:rPr lang="en-US" sz="2000" b="0" dirty="0" smtClean="0">
                <a:latin typeface="Bookman Old Style" pitchFamily="18" charset="0"/>
              </a:rPr>
              <a:t>more abstract </a:t>
            </a:r>
            <a:r>
              <a:rPr lang="en-US" sz="2000" b="0" dirty="0">
                <a:latin typeface="Bookman Old Style" pitchFamily="18" charset="0"/>
              </a:rPr>
              <a:t>representations (e.g. edge -&gt; nose -&gt; face). The </a:t>
            </a:r>
            <a:r>
              <a:rPr lang="en-US" sz="2000" b="0" dirty="0" smtClean="0">
                <a:latin typeface="Bookman Old Style" pitchFamily="18" charset="0"/>
              </a:rPr>
              <a:t>output </a:t>
            </a:r>
            <a:r>
              <a:rPr lang="en-US" sz="2000" b="0" dirty="0">
                <a:latin typeface="Bookman Old Style" pitchFamily="18" charset="0"/>
              </a:rPr>
              <a:t>layer combines those features to make predictions.</a:t>
            </a:r>
            <a:endParaRPr lang="en-IN" sz="2000" b="0" dirty="0" smtClean="0">
              <a:latin typeface="Bookman Old Style"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047049"/>
            <a:ext cx="4824536" cy="181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597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AI-Caption Bot</a:t>
            </a:r>
            <a:endParaRPr lang="en-IN" dirty="0"/>
          </a:p>
        </p:txBody>
      </p:sp>
      <p:sp>
        <p:nvSpPr>
          <p:cNvPr id="3" name="Content Placeholder 2"/>
          <p:cNvSpPr>
            <a:spLocks noGrp="1"/>
          </p:cNvSpPr>
          <p:nvPr>
            <p:ph idx="1"/>
          </p:nvPr>
        </p:nvSpPr>
        <p:spPr>
          <a:xfrm>
            <a:off x="755576" y="1124744"/>
            <a:ext cx="7520940" cy="3579849"/>
          </a:xfrm>
        </p:spPr>
        <p:txBody>
          <a:bodyPr/>
          <a:lstStyle/>
          <a:p>
            <a:r>
              <a:rPr lang="en-IN" sz="2200" dirty="0" smtClean="0"/>
              <a:t>	Image Captioning is a project on Machine Learning and Deep Learning . It is </a:t>
            </a:r>
            <a:r>
              <a:rPr lang="en-IN" sz="2200" dirty="0"/>
              <a:t>an example of supervised learning problem. With the help of this project, </a:t>
            </a:r>
            <a:r>
              <a:rPr lang="en-IN" sz="2200" dirty="0" smtClean="0"/>
              <a:t>the machine </a:t>
            </a:r>
            <a:r>
              <a:rPr lang="en-IN" sz="2200" dirty="0"/>
              <a:t>can generate its own captions related to the image. </a:t>
            </a:r>
            <a:r>
              <a:rPr lang="en-IN" sz="2200" dirty="0" smtClean="0"/>
              <a:t>The model uses Flickr8k dataset for training data and uses CNN for extracting features of image and LSTM for training.</a:t>
            </a:r>
          </a:p>
          <a:p>
            <a:endParaRPr lang="en-IN" sz="2000" dirty="0" smtClean="0"/>
          </a:p>
          <a:p>
            <a:endParaRPr lang="en-IN" sz="2000" dirty="0" smtClean="0"/>
          </a:p>
          <a:p>
            <a:pPr marL="0" indent="0">
              <a:buNone/>
            </a:pPr>
            <a:endParaRPr lang="en-IN" sz="2000" dirty="0" smtClean="0"/>
          </a:p>
          <a:p>
            <a:pPr marL="0" indent="0">
              <a:buNone/>
            </a:pPr>
            <a:endParaRPr lang="en-IN" sz="2000" dirty="0" smtClean="0"/>
          </a:p>
          <a:p>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101687"/>
            <a:ext cx="5832648" cy="275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381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Bookman Old Style" pitchFamily="18" charset="0"/>
              </a:rPr>
              <a:t>Dataset Used</a:t>
            </a:r>
            <a:endParaRPr lang="en-IN" b="1" dirty="0">
              <a:latin typeface="Bookman Old Style" pitchFamily="18" charset="0"/>
            </a:endParaRPr>
          </a:p>
        </p:txBody>
      </p:sp>
      <p:sp>
        <p:nvSpPr>
          <p:cNvPr id="3" name="Content Placeholder 2"/>
          <p:cNvSpPr>
            <a:spLocks noGrp="1"/>
          </p:cNvSpPr>
          <p:nvPr>
            <p:ph idx="1"/>
          </p:nvPr>
        </p:nvSpPr>
        <p:spPr>
          <a:xfrm>
            <a:off x="611560" y="1052736"/>
            <a:ext cx="7520940" cy="3579849"/>
          </a:xfrm>
        </p:spPr>
        <p:txBody>
          <a:bodyPr>
            <a:normAutofit fontScale="85000" lnSpcReduction="20000"/>
          </a:bodyPr>
          <a:lstStyle/>
          <a:p>
            <a:r>
              <a:rPr lang="en-IN" sz="2000" b="0" dirty="0" smtClean="0">
                <a:latin typeface="Bookman Old Style" pitchFamily="18" charset="0"/>
              </a:rPr>
              <a:t>	Flickr8 dataset is a dataset which has photos (in .jpeg) format  and each photo has 5 captions associated with it which are stored in token.txt file.</a:t>
            </a:r>
          </a:p>
          <a:p>
            <a:r>
              <a:rPr lang="en-IN" sz="2000" b="0" dirty="0" smtClean="0">
                <a:latin typeface="Bookman Old Style" pitchFamily="18" charset="0"/>
              </a:rPr>
              <a:t>	After we extract the dataset, there are 2 new folders created which are </a:t>
            </a:r>
            <a:r>
              <a:rPr lang="en-IN" sz="2200" b="0" dirty="0" smtClean="0">
                <a:latin typeface="Bookman Old Style" pitchFamily="18" charset="0"/>
              </a:rPr>
              <a:t>:</a:t>
            </a:r>
          </a:p>
          <a:p>
            <a:pPr marL="0" indent="0">
              <a:buNone/>
            </a:pPr>
            <a:r>
              <a:rPr lang="en-IN" sz="2200" b="0" dirty="0">
                <a:latin typeface="Bookman Old Style" pitchFamily="18" charset="0"/>
              </a:rPr>
              <a:t> </a:t>
            </a:r>
            <a:endParaRPr lang="en-IN" sz="2200" b="0" dirty="0" smtClean="0">
              <a:latin typeface="Bookman Old Style" pitchFamily="18" charset="0"/>
            </a:endParaRPr>
          </a:p>
          <a:p>
            <a:pPr marL="0" indent="0">
              <a:buNone/>
            </a:pPr>
            <a:r>
              <a:rPr lang="en-IN" sz="2200" b="0" dirty="0" smtClean="0">
                <a:latin typeface="Bookman Old Style" pitchFamily="18" charset="0"/>
              </a:rPr>
              <a:t>	1</a:t>
            </a:r>
            <a:r>
              <a:rPr lang="en-IN" sz="2000" b="0" dirty="0" smtClean="0">
                <a:latin typeface="Bookman Old Style" pitchFamily="18" charset="0"/>
              </a:rPr>
              <a:t>. </a:t>
            </a:r>
            <a:r>
              <a:rPr lang="en-US" sz="2000" b="0" spc="-5" dirty="0" smtClean="0">
                <a:latin typeface="Bookman Old Style" pitchFamily="18" charset="0"/>
                <a:ea typeface="Calibri"/>
              </a:rPr>
              <a:t>Flickr8k_Dataset</a:t>
            </a:r>
            <a:r>
              <a:rPr lang="en-US" sz="2200" b="0" spc="-5" dirty="0">
                <a:latin typeface="Bookman Old Style" pitchFamily="18" charset="0"/>
                <a:ea typeface="Calibri"/>
              </a:rPr>
              <a:t>: </a:t>
            </a:r>
            <a:r>
              <a:rPr lang="en-US" sz="2000" b="0" spc="-5" dirty="0">
                <a:latin typeface="Bookman Old Style" pitchFamily="18" charset="0"/>
                <a:ea typeface="Calibri"/>
              </a:rPr>
              <a:t>Contains a total of 8092 images in </a:t>
            </a:r>
            <a:r>
              <a:rPr lang="en-US" sz="2000" b="0" spc="-5" dirty="0" smtClean="0">
                <a:latin typeface="Bookman Old Style" pitchFamily="18" charset="0"/>
                <a:ea typeface="Calibri"/>
              </a:rPr>
              <a:t>	JPEG format </a:t>
            </a:r>
            <a:r>
              <a:rPr lang="en-US" sz="2000" b="0" spc="-5" dirty="0">
                <a:latin typeface="Bookman Old Style" pitchFamily="18" charset="0"/>
                <a:ea typeface="Calibri"/>
              </a:rPr>
              <a:t>with different shapes and sizes. Of which </a:t>
            </a:r>
            <a:r>
              <a:rPr lang="en-US" sz="2000" b="0" spc="-5" dirty="0" smtClean="0">
                <a:latin typeface="Bookman Old Style" pitchFamily="18" charset="0"/>
                <a:ea typeface="Calibri"/>
              </a:rPr>
              <a:t>	6000 </a:t>
            </a:r>
            <a:r>
              <a:rPr lang="en-US" sz="2000" b="0" spc="-5" dirty="0">
                <a:latin typeface="Bookman Old Style" pitchFamily="18" charset="0"/>
                <a:ea typeface="Calibri"/>
              </a:rPr>
              <a:t>are </a:t>
            </a:r>
            <a:r>
              <a:rPr lang="en-US" sz="2000" b="0" spc="-5" dirty="0" smtClean="0">
                <a:latin typeface="Bookman Old Style" pitchFamily="18" charset="0"/>
                <a:ea typeface="Calibri"/>
              </a:rPr>
              <a:t>used </a:t>
            </a:r>
            <a:r>
              <a:rPr lang="en-US" sz="2000" b="0" spc="-5" dirty="0">
                <a:latin typeface="Bookman Old Style" pitchFamily="18" charset="0"/>
                <a:ea typeface="Calibri"/>
              </a:rPr>
              <a:t>for training, 1000 for test and 1000 </a:t>
            </a:r>
            <a:r>
              <a:rPr lang="en-US" sz="2000" b="0" spc="-5" dirty="0" smtClean="0">
                <a:latin typeface="Bookman Old Style" pitchFamily="18" charset="0"/>
                <a:ea typeface="Calibri"/>
              </a:rPr>
              <a:t>f	or 	development.</a:t>
            </a:r>
          </a:p>
          <a:p>
            <a:pPr marL="0" lvl="0" indent="0">
              <a:spcBef>
                <a:spcPts val="1260"/>
              </a:spcBef>
              <a:spcAft>
                <a:spcPts val="0"/>
              </a:spcAft>
              <a:buNone/>
              <a:tabLst>
                <a:tab pos="457200" algn="l"/>
              </a:tabLst>
            </a:pPr>
            <a:r>
              <a:rPr lang="en-US" sz="2000" b="0" spc="-5" dirty="0" smtClean="0">
                <a:latin typeface="Bookman Old Style" pitchFamily="18" charset="0"/>
              </a:rPr>
              <a:t>		2. </a:t>
            </a:r>
            <a:r>
              <a:rPr lang="en-US" sz="2000" b="0" spc="-5" dirty="0">
                <a:latin typeface="Bookman Old Style" pitchFamily="18" charset="0"/>
                <a:ea typeface="Times New Roman"/>
              </a:rPr>
              <a:t>Flickr8k_text : Contains text files describing train_set </a:t>
            </a:r>
            <a:r>
              <a:rPr lang="en-US" sz="2000" b="0" spc="-5" dirty="0" smtClean="0">
                <a:latin typeface="Bookman Old Style" pitchFamily="18" charset="0"/>
                <a:ea typeface="Times New Roman"/>
              </a:rPr>
              <a:t>			,</a:t>
            </a:r>
            <a:r>
              <a:rPr lang="en-US" sz="2000" b="0" spc="-5" dirty="0">
                <a:latin typeface="Bookman Old Style" pitchFamily="18" charset="0"/>
                <a:ea typeface="Times New Roman"/>
              </a:rPr>
              <a:t>test_set. </a:t>
            </a:r>
            <a:r>
              <a:rPr lang="en-US" sz="2000" b="0" spc="-5" dirty="0" smtClean="0">
                <a:latin typeface="Bookman Old Style" pitchFamily="18" charset="0"/>
                <a:ea typeface="Times New Roman"/>
              </a:rPr>
              <a:t>Flickr8k.token.txt </a:t>
            </a:r>
            <a:r>
              <a:rPr lang="en-US" sz="2000" b="0" spc="-5" dirty="0">
                <a:latin typeface="Bookman Old Style" pitchFamily="18" charset="0"/>
                <a:ea typeface="Times New Roman"/>
              </a:rPr>
              <a:t>contains 5 captions for </a:t>
            </a:r>
            <a:r>
              <a:rPr lang="en-US" sz="2000" b="0" spc="-5" dirty="0" smtClean="0">
                <a:latin typeface="Bookman Old Style" pitchFamily="18" charset="0"/>
                <a:ea typeface="Times New Roman"/>
              </a:rPr>
              <a:t>				each </a:t>
            </a:r>
            <a:r>
              <a:rPr lang="en-US" sz="2000" b="0" spc="-5" dirty="0">
                <a:latin typeface="Bookman Old Style" pitchFamily="18" charset="0"/>
                <a:ea typeface="Times New Roman"/>
              </a:rPr>
              <a:t>image i.e. total  </a:t>
            </a:r>
            <a:r>
              <a:rPr lang="en-US" sz="2000" b="0" spc="-5" dirty="0" smtClean="0">
                <a:latin typeface="Bookman Old Style" pitchFamily="18" charset="0"/>
                <a:ea typeface="Times New Roman"/>
              </a:rPr>
              <a:t>40460 </a:t>
            </a:r>
            <a:r>
              <a:rPr lang="en-US" sz="2000" b="0" spc="-5" dirty="0">
                <a:latin typeface="Bookman Old Style" pitchFamily="18" charset="0"/>
                <a:ea typeface="Times New Roman"/>
              </a:rPr>
              <a:t>captions.</a:t>
            </a:r>
            <a:endParaRPr lang="en-IN" sz="2000" b="0" dirty="0">
              <a:latin typeface="Bookman Old Style" pitchFamily="18" charset="0"/>
              <a:ea typeface="Times New Roman"/>
            </a:endParaRPr>
          </a:p>
          <a:p>
            <a:pPr>
              <a:spcBef>
                <a:spcPts val="1260"/>
              </a:spcBef>
              <a:spcAft>
                <a:spcPts val="0"/>
              </a:spcAft>
            </a:pPr>
            <a:endParaRPr lang="en-IN" sz="2000" b="0" dirty="0">
              <a:latin typeface="Bookman Old Style" pitchFamily="18" charset="0"/>
              <a:ea typeface="Times New Roman"/>
            </a:endParaRPr>
          </a:p>
          <a:p>
            <a:pPr marL="0" indent="0">
              <a:buNone/>
            </a:pPr>
            <a:endParaRPr lang="en-IN" sz="2000" b="0" dirty="0" smtClean="0">
              <a:latin typeface="Bookman Old Style" pitchFamily="18" charset="0"/>
            </a:endParaRPr>
          </a:p>
        </p:txBody>
      </p:sp>
      <p:pic>
        <p:nvPicPr>
          <p:cNvPr id="4" name="Picture 2" descr="Image result for image captioning deep learning">
            <a:extLst>
              <a:ext uri="{FF2B5EF4-FFF2-40B4-BE49-F238E27FC236}">
                <a16:creationId xmlns:a16="http://schemas.microsoft.com/office/drawing/2014/main" xmlns="" id="{674CCAA4-9567-4093-8F40-2E82D7FA881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9796"/>
          <a:stretch/>
        </p:blipFill>
        <p:spPr bwMode="auto">
          <a:xfrm>
            <a:off x="2123729" y="4869160"/>
            <a:ext cx="4408410" cy="1988840"/>
          </a:xfrm>
          <a:prstGeom prst="rect">
            <a:avLst/>
          </a:prstGeom>
          <a:noFill/>
          <a:effectLst>
            <a:glow rad="228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994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Bookman Old Style" pitchFamily="18" charset="0"/>
              </a:rPr>
              <a:t>Algorithms used In Project</a:t>
            </a:r>
            <a:endParaRPr lang="en-IN" sz="3200" b="1" dirty="0">
              <a:latin typeface="Bookman Old Style" pitchFamily="18" charset="0"/>
            </a:endParaRPr>
          </a:p>
        </p:txBody>
      </p:sp>
      <p:sp>
        <p:nvSpPr>
          <p:cNvPr id="3" name="Content Placeholder 2"/>
          <p:cNvSpPr>
            <a:spLocks noGrp="1"/>
          </p:cNvSpPr>
          <p:nvPr>
            <p:ph idx="1"/>
          </p:nvPr>
        </p:nvSpPr>
        <p:spPr/>
        <p:txBody>
          <a:bodyPr/>
          <a:lstStyle/>
          <a:p>
            <a:r>
              <a:rPr lang="en-US" b="0" dirty="0" smtClean="0">
                <a:latin typeface="Bookman Old Style" pitchFamily="18" charset="0"/>
              </a:rPr>
              <a:t>   The </a:t>
            </a:r>
            <a:r>
              <a:rPr lang="en-US" b="0" dirty="0">
                <a:latin typeface="Bookman Old Style" pitchFamily="18" charset="0"/>
              </a:rPr>
              <a:t>task of image captioning can be divided into two modules logically :</a:t>
            </a:r>
            <a:r>
              <a:rPr lang="en-US" b="0" dirty="0" smtClean="0">
                <a:latin typeface="Bookman Old Style" pitchFamily="18" charset="0"/>
              </a:rPr>
              <a:t> </a:t>
            </a:r>
          </a:p>
          <a:p>
            <a:r>
              <a:rPr lang="en-US" b="0" dirty="0" smtClean="0">
                <a:latin typeface="Bookman Old Style" pitchFamily="18" charset="0"/>
              </a:rPr>
              <a:t>	One </a:t>
            </a:r>
            <a:r>
              <a:rPr lang="en-US" b="0" dirty="0">
                <a:latin typeface="Bookman Old Style" pitchFamily="18" charset="0"/>
              </a:rPr>
              <a:t>is an </a:t>
            </a:r>
            <a:r>
              <a:rPr lang="en-US" dirty="0">
                <a:latin typeface="Bookman Old Style" pitchFamily="18" charset="0"/>
              </a:rPr>
              <a:t>image based model</a:t>
            </a:r>
            <a:r>
              <a:rPr lang="en-US" b="0" dirty="0">
                <a:latin typeface="Bookman Old Style" pitchFamily="18" charset="0"/>
              </a:rPr>
              <a:t> – which extracts the features </a:t>
            </a:r>
            <a:r>
              <a:rPr lang="en-US" b="0" dirty="0" smtClean="0">
                <a:latin typeface="Bookman Old Style" pitchFamily="18" charset="0"/>
              </a:rPr>
              <a:t>out </a:t>
            </a:r>
            <a:r>
              <a:rPr lang="en-US" b="0" dirty="0">
                <a:latin typeface="Bookman Old Style" pitchFamily="18" charset="0"/>
              </a:rPr>
              <a:t>of </a:t>
            </a:r>
            <a:r>
              <a:rPr lang="en-US" b="0" dirty="0" smtClean="0">
                <a:latin typeface="Bookman Old Style" pitchFamily="18" charset="0"/>
              </a:rPr>
              <a:t>the images, </a:t>
            </a:r>
            <a:r>
              <a:rPr lang="en-US" b="0" dirty="0">
                <a:latin typeface="Bookman Old Style" pitchFamily="18" charset="0"/>
              </a:rPr>
              <a:t>and the other is a </a:t>
            </a:r>
            <a:r>
              <a:rPr lang="en-US" dirty="0">
                <a:latin typeface="Bookman Old Style" pitchFamily="18" charset="0"/>
              </a:rPr>
              <a:t>language based model</a:t>
            </a:r>
            <a:r>
              <a:rPr lang="en-US" b="0" dirty="0">
                <a:latin typeface="Bookman Old Style" pitchFamily="18" charset="0"/>
              </a:rPr>
              <a:t> – which translates the features and objects given by our image based model to a natural sentence</a:t>
            </a:r>
            <a:r>
              <a:rPr lang="en-US" b="0" dirty="0" smtClean="0">
                <a:latin typeface="Bookman Old Style" pitchFamily="18" charset="0"/>
              </a:rPr>
              <a:t>.</a:t>
            </a:r>
          </a:p>
          <a:p>
            <a:r>
              <a:rPr lang="en-US" b="0" dirty="0" smtClean="0">
                <a:latin typeface="Bookman Old Style" pitchFamily="18" charset="0"/>
              </a:rPr>
              <a:t>	These models are applied using the following algorithms: </a:t>
            </a:r>
          </a:p>
          <a:p>
            <a:pPr>
              <a:buFont typeface="Wingdings" pitchFamily="2" charset="2"/>
              <a:buChar char="§"/>
            </a:pPr>
            <a:r>
              <a:rPr lang="en-US" b="0" dirty="0" smtClean="0">
                <a:latin typeface="Bookman Old Style" pitchFamily="18" charset="0"/>
              </a:rPr>
              <a:t>Convolutional Neural Networks (CNNs)</a:t>
            </a:r>
          </a:p>
          <a:p>
            <a:pPr>
              <a:buFont typeface="Wingdings" pitchFamily="2" charset="2"/>
              <a:buChar char="§"/>
            </a:pPr>
            <a:r>
              <a:rPr lang="en-US" b="0" dirty="0" smtClean="0">
                <a:latin typeface="Bookman Old Style" pitchFamily="18" charset="0"/>
              </a:rPr>
              <a:t>Long-Short Term Memory (LSTMs)</a:t>
            </a:r>
            <a:endParaRPr lang="en-IN" b="0" dirty="0" smtClean="0">
              <a:latin typeface="Bookman Old Style" pitchFamily="18" charset="0"/>
            </a:endParaRP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261182"/>
            <a:ext cx="4608512" cy="259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877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smtClean="0">
                <a:latin typeface="Bookman Old Style" panose="02050604050505020204" pitchFamily="18" charset="0"/>
              </a:rPr>
              <a:t>Convolution Neural Network(CNN)</a:t>
            </a:r>
            <a:endParaRPr lang="en-IN" sz="2600" b="1" dirty="0"/>
          </a:p>
        </p:txBody>
      </p:sp>
      <p:sp>
        <p:nvSpPr>
          <p:cNvPr id="3" name="Content Placeholder 2"/>
          <p:cNvSpPr>
            <a:spLocks noGrp="1"/>
          </p:cNvSpPr>
          <p:nvPr>
            <p:ph idx="1"/>
          </p:nvPr>
        </p:nvSpPr>
        <p:spPr>
          <a:xfrm>
            <a:off x="827584" y="1412776"/>
            <a:ext cx="7520940" cy="3579849"/>
          </a:xfrm>
        </p:spPr>
        <p:txBody>
          <a:bodyPr/>
          <a:lstStyle/>
          <a:p>
            <a:pPr marL="0" indent="0"/>
            <a:r>
              <a:rPr lang="en-US" sz="1800" b="0" dirty="0">
                <a:latin typeface="Bookman Old Style" pitchFamily="18" charset="0"/>
              </a:rPr>
              <a:t>Convolutional Neural Networks (</a:t>
            </a:r>
            <a:r>
              <a:rPr lang="en-US" sz="1800" b="0" dirty="0" err="1">
                <a:latin typeface="Bookman Old Style" pitchFamily="18" charset="0"/>
              </a:rPr>
              <a:t>ConvNets</a:t>
            </a:r>
            <a:r>
              <a:rPr lang="en-US" sz="1800" b="0" dirty="0">
                <a:latin typeface="Bookman Old Style" pitchFamily="18" charset="0"/>
              </a:rPr>
              <a:t> or CNNs) are a category of Neural Networks that have proven very effective in areas such as image recognition and classification. </a:t>
            </a:r>
            <a:r>
              <a:rPr lang="en-US" sz="1800" b="0" dirty="0" err="1">
                <a:latin typeface="Bookman Old Style" pitchFamily="18" charset="0"/>
              </a:rPr>
              <a:t>ConvNets</a:t>
            </a:r>
            <a:r>
              <a:rPr lang="en-US" sz="1800" b="0" dirty="0">
                <a:latin typeface="Bookman Old Style" pitchFamily="18" charset="0"/>
              </a:rPr>
              <a:t> have been successful in identifying faces, objects and traffic signs apart from powering vision in robots and self-driving cars. </a:t>
            </a:r>
            <a:r>
              <a:rPr lang="en-US" sz="1800" b="0" dirty="0" err="1">
                <a:latin typeface="Bookman Old Style" pitchFamily="18" charset="0"/>
              </a:rPr>
              <a:t>ConvNets</a:t>
            </a:r>
            <a:r>
              <a:rPr lang="en-US" sz="1800" b="0" dirty="0">
                <a:latin typeface="Bookman Old Style" pitchFamily="18" charset="0"/>
              </a:rPr>
              <a:t> can also be used for Radio Imaging which helps in disease detection.</a:t>
            </a:r>
          </a:p>
          <a:p>
            <a:endParaRPr lang="en-US" dirty="0"/>
          </a:p>
          <a:p>
            <a:endParaRPr lang="en-IN" dirty="0"/>
          </a:p>
        </p:txBody>
      </p:sp>
      <p:pic>
        <p:nvPicPr>
          <p:cNvPr id="4" name="Picture 3">
            <a:extLst>
              <a:ext uri="{FF2B5EF4-FFF2-40B4-BE49-F238E27FC236}">
                <a16:creationId xmlns="" xmlns:lc="http://schemas.openxmlformats.org/drawingml/2006/lockedCanvas" xmlns:a16="http://schemas.microsoft.com/office/drawing/2014/main" id="{835173C6-66DB-4FA0-8789-EB064D37CA31}"/>
              </a:ext>
            </a:extLst>
          </p:cNvPr>
          <p:cNvPicPr>
            <a:picLocks noChangeAspect="1"/>
          </p:cNvPicPr>
          <p:nvPr/>
        </p:nvPicPr>
        <p:blipFill>
          <a:blip r:embed="rId2"/>
          <a:stretch>
            <a:fillRect/>
          </a:stretch>
        </p:blipFill>
        <p:spPr>
          <a:xfrm>
            <a:off x="1187624" y="3891362"/>
            <a:ext cx="7032333" cy="2966598"/>
          </a:xfrm>
          <a:prstGeom prst="rect">
            <a:avLst/>
          </a:prstGeom>
        </p:spPr>
      </p:pic>
    </p:spTree>
    <p:extLst>
      <p:ext uri="{BB962C8B-B14F-4D97-AF65-F5344CB8AC3E}">
        <p14:creationId xmlns:p14="http://schemas.microsoft.com/office/powerpoint/2010/main" val="1025773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Bookman Old Style" pitchFamily="18" charset="0"/>
              </a:rPr>
              <a:t>Long short term memory(LSTM)</a:t>
            </a:r>
            <a:endParaRPr lang="en-IN" b="1" dirty="0">
              <a:latin typeface="Bookman Old Style" pitchFamily="18" charset="0"/>
            </a:endParaRPr>
          </a:p>
        </p:txBody>
      </p:sp>
      <p:sp>
        <p:nvSpPr>
          <p:cNvPr id="3" name="Content Placeholder 2"/>
          <p:cNvSpPr>
            <a:spLocks noGrp="1"/>
          </p:cNvSpPr>
          <p:nvPr>
            <p:ph idx="1"/>
          </p:nvPr>
        </p:nvSpPr>
        <p:spPr/>
        <p:txBody>
          <a:bodyPr/>
          <a:lstStyle/>
          <a:p>
            <a:pPr>
              <a:buFont typeface="Arial" pitchFamily="34" charset="0"/>
              <a:buChar char="•"/>
            </a:pPr>
            <a:r>
              <a:rPr lang="en-US" b="0" dirty="0">
                <a:latin typeface="Bookman Old Style" panose="02050604050505020204" pitchFamily="18" charset="0"/>
              </a:rPr>
              <a:t>LSTMs are a special kind of RNN(recurrent neural network), capable of learning long-term </a:t>
            </a:r>
            <a:r>
              <a:rPr lang="en-US" b="0" dirty="0" smtClean="0">
                <a:latin typeface="Bookman Old Style" panose="02050604050505020204" pitchFamily="18" charset="0"/>
              </a:rPr>
              <a:t>dependencies whereas RNN fails to hold the memory for a longer period of time.</a:t>
            </a:r>
            <a:endParaRPr lang="en-US" b="0" dirty="0">
              <a:latin typeface="Bookman Old Style" panose="02050604050505020204" pitchFamily="18" charset="0"/>
            </a:endParaRPr>
          </a:p>
          <a:p>
            <a:pPr>
              <a:buFont typeface="Arial" pitchFamily="34" charset="0"/>
              <a:buChar char="•"/>
            </a:pPr>
            <a:r>
              <a:rPr lang="en-US" b="0" dirty="0">
                <a:latin typeface="Bookman Old Style" panose="02050604050505020204" pitchFamily="18" charset="0"/>
              </a:rPr>
              <a:t>LSTMs have a chain like structure, but the repeating module has a different structure. Instead of having a single neural network layer, there are four NN layer, interacting in a very special way.</a:t>
            </a:r>
          </a:p>
          <a:p>
            <a:pPr>
              <a:buFont typeface="Arial" pitchFamily="34" charset="0"/>
              <a:buChar char="•"/>
            </a:pPr>
            <a:r>
              <a:rPr lang="en-US" b="0" dirty="0">
                <a:latin typeface="Bookman Old Style" panose="02050604050505020204" pitchFamily="18" charset="0"/>
              </a:rPr>
              <a:t>There are three different gates in LSTM that regulate information flow in an LSTM cell. A forget gate, input gate, and output gate.</a:t>
            </a:r>
          </a:p>
          <a:p>
            <a:endParaRPr lang="en-IN" b="0" dirty="0"/>
          </a:p>
        </p:txBody>
      </p:sp>
      <p:pic>
        <p:nvPicPr>
          <p:cNvPr id="4" name="Picture 3" descr="A LSTM neural network.">
            <a:extLst>
              <a:ext uri="{FF2B5EF4-FFF2-40B4-BE49-F238E27FC236}">
                <a16:creationId xmlns="" xmlns:lc="http://schemas.openxmlformats.org/drawingml/2006/lockedCanvas" xmlns:a16="http://schemas.microsoft.com/office/drawing/2014/main" id="{B569C27C-08F8-4193-952A-A4B08074439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4365104"/>
            <a:ext cx="5770485" cy="2304526"/>
          </a:xfrm>
          <a:prstGeom prst="rect">
            <a:avLst/>
          </a:prstGeom>
          <a:noFill/>
          <a:ln>
            <a:noFill/>
          </a:ln>
        </p:spPr>
      </p:pic>
    </p:spTree>
    <p:extLst>
      <p:ext uri="{BB962C8B-B14F-4D97-AF65-F5344CB8AC3E}">
        <p14:creationId xmlns:p14="http://schemas.microsoft.com/office/powerpoint/2010/main" val="2938791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187</TotalTime>
  <Words>211</Words>
  <Application>Microsoft Office PowerPoint</Application>
  <PresentationFormat>On-screen Show (4:3)</PresentationFormat>
  <Paragraphs>63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AI-Image Caption Bot</vt:lpstr>
      <vt:lpstr>Machine Learning</vt:lpstr>
      <vt:lpstr>Some Machine Learning Algorithms</vt:lpstr>
      <vt:lpstr> Deep Learning</vt:lpstr>
      <vt:lpstr>Introduction to AI-Caption Bot</vt:lpstr>
      <vt:lpstr>Dataset Used</vt:lpstr>
      <vt:lpstr>Algorithms used In Project</vt:lpstr>
      <vt:lpstr>Convolution Neural Network(CNN)</vt:lpstr>
      <vt:lpstr>Long short term memory(LSTM)</vt:lpstr>
      <vt:lpstr>Working of Project</vt:lpstr>
      <vt:lpstr>Code snippets and output</vt:lpstr>
      <vt:lpstr>PowerPoint Presentation</vt:lpstr>
      <vt:lpstr>Certification of completion of course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AI-Image Caption Bot</dc:title>
  <dc:creator>Vandit Gupta</dc:creator>
  <cp:lastModifiedBy>Vandit Gupta</cp:lastModifiedBy>
  <cp:revision>18</cp:revision>
  <dcterms:created xsi:type="dcterms:W3CDTF">2019-09-16T16:35:59Z</dcterms:created>
  <dcterms:modified xsi:type="dcterms:W3CDTF">2019-09-16T19:57:07Z</dcterms:modified>
</cp:coreProperties>
</file>