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1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3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10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9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3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7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8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9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9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294-0C7A-494F-8B80-2B9DB72F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</a:t>
            </a:r>
            <a:br>
              <a:rPr lang="en-US" b="1" dirty="0"/>
            </a:br>
            <a:r>
              <a:rPr lang="en-US" b="1" dirty="0"/>
              <a:t>with 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6299F-3EEE-4F78-A62F-A1CC3021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Lecture-2</a:t>
            </a:r>
          </a:p>
          <a:p>
            <a:r>
              <a:rPr lang="en-US" dirty="0"/>
              <a:t>Vandna Batra</a:t>
            </a:r>
          </a:p>
          <a:p>
            <a:r>
              <a:rPr lang="en-US" dirty="0"/>
              <a:t>CSE,FET,MRIIRS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30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EB2B-7814-47F2-BA3F-E1C71CC1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F7BD-9279-48ED-94BE-4C72473D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Similarly for subtraction, multiplication and division, we get new vectors via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memberwise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operations.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a - b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 0  1  1 -1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a * b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 1  6 20 56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a / b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1.000 1.500 1.250 0.875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77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AEE-164C-462B-BF97-15FE7A54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1B68-CEA4-46BF-87FC-0E42BF1C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C34E23"/>
                </a:solidFill>
                <a:effectLst/>
                <a:latin typeface="Verdana" panose="020B0604030504040204" pitchFamily="34" charset="0"/>
              </a:rPr>
              <a:t>Recycling Rule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If two vectors are of unequal length, the shorter one will be recycled in order to match the longer vector. For example, the following vectors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have different lengths, and their sum is computed by recycling values of the shorter vector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u = c(10, 20, 30)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v = c(1, 2, 3, 4, 5, 6, 7, 8, 9)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u + v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11 22 33 14 25 36 17 28 39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93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D3C4-54BC-4EEA-A538-E00E6B60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Matrix</a:t>
            </a:r>
            <a:b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4099-9ED6-4333-A345-25D651CE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matrix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collection of data elements arranged in a two-dimensional rectangular layout. The following is an example of a matrix with 2 rows and 3 columns.</a:t>
            </a:r>
            <a:endParaRPr lang="en-IN" dirty="0"/>
          </a:p>
        </p:txBody>
      </p:sp>
      <p:pic>
        <p:nvPicPr>
          <p:cNvPr id="1026" name="Picture 2" descr="    [         ]&#10;      2  4  3&#10;A =   1  5  7&#10;">
            <a:extLst>
              <a:ext uri="{FF2B5EF4-FFF2-40B4-BE49-F238E27FC236}">
                <a16:creationId xmlns:a16="http://schemas.microsoft.com/office/drawing/2014/main" id="{86E7AE1F-8BDF-40FD-B79C-88647735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06" y="3267075"/>
            <a:ext cx="9906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EE4B3-A56A-4475-AB80-A912F06D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64" y="3719313"/>
            <a:ext cx="6682343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A27C-C6AA-48D3-87DB-D110C31D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3973-3110-4BDA-BBBE-8FF716B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 element at the 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1" baseline="3000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row,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1" baseline="3000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column of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can be accessed by the expression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A[m, n]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The entire 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1" baseline="3000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row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can be extracted as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A[m, ]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Similarly, the entire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1" baseline="3000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column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can be extracted as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A[ ,n]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C166-2018-4025-BC4A-911C6B8B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4" y="2958050"/>
            <a:ext cx="4275190" cy="5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693E3-1016-4810-87B0-83B6A6BC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66" y="4166710"/>
            <a:ext cx="3680398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C427-36CB-49C5-8848-EDB83CD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9E76-9337-45B7-BFAC-4A454E0E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C34E23"/>
                </a:solidFill>
                <a:effectLst/>
                <a:latin typeface="Verdana" panose="020B0604030504040204" pitchFamily="34" charset="0"/>
              </a:rPr>
              <a:t>Transpose: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We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construct the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transpose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of a matrix by interchanging its columns and rows with the function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A7CAD-E501-4629-BCCA-919DB057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9" y="3193822"/>
            <a:ext cx="4095253" cy="891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E9F20-F51D-484E-9DF0-F76983F21CC0}"/>
              </a:ext>
            </a:extLst>
          </p:cNvPr>
          <p:cNvSpPr txBox="1"/>
          <p:nvPr/>
        </p:nvSpPr>
        <p:spPr>
          <a:xfrm>
            <a:off x="847818" y="431562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C34E23"/>
                </a:solidFill>
                <a:effectLst/>
                <a:latin typeface="Verdana" panose="020B0604030504040204" pitchFamily="34" charset="0"/>
              </a:rPr>
              <a:t>Combining Matrices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E3F58-47BA-4497-90F5-A07A1705F0BE}"/>
              </a:ext>
            </a:extLst>
          </p:cNvPr>
          <p:cNvSpPr txBox="1"/>
          <p:nvPr/>
        </p:nvSpPr>
        <p:spPr>
          <a:xfrm>
            <a:off x="847818" y="4841033"/>
            <a:ext cx="8426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The columns of two matrices having the same number of rows can be combined into a larger matrix. For example, suppose we have another matrix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also with 3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20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AB65-9880-43A5-A6BC-7D20FC88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6BCE9-D668-4BD0-BD29-7E795B1E1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27" y="2348554"/>
            <a:ext cx="7144844" cy="3505504"/>
          </a:xfrm>
        </p:spPr>
      </p:pic>
    </p:spTree>
    <p:extLst>
      <p:ext uri="{BB962C8B-B14F-4D97-AF65-F5344CB8AC3E}">
        <p14:creationId xmlns:p14="http://schemas.microsoft.com/office/powerpoint/2010/main" val="136611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3FE-E9DC-4E35-8C15-9FC486E7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74F2B-85C1-49B5-B166-60FD6DC61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26" y="2382847"/>
            <a:ext cx="8762260" cy="3436918"/>
          </a:xfrm>
        </p:spPr>
      </p:pic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1A0-2883-44B3-95DE-EC7F6F1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List</a:t>
            </a:r>
            <a:b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D356-7665-4402-9D74-C5B5CB78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list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generic vector containing other objects.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For example, the following variable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list containing copies of three vectors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and a numeric value 3.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04B54-BDFA-4B4B-9718-1D9D83BE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0" y="3763051"/>
            <a:ext cx="745761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D7A4-AF63-4C24-84A3-F1F0253D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Data Frame</a:t>
            </a:r>
            <a:b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8E39-CFFC-4DBC-9717-688BFB74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data frame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used for storing data tables. It is a list of vectors of equal length. For example, the following variable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df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data frame containing three vectors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ABC1A-7576-44B7-B11B-DCB56D53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50" y="3357270"/>
            <a:ext cx="7355205" cy="12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0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09B7-D170-48FB-B1DA-887B66A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34E23"/>
                </a:solidFill>
                <a:effectLst/>
                <a:latin typeface="Verdana" panose="020B0604030504040204" pitchFamily="34" charset="0"/>
              </a:rPr>
              <a:t>Built-in Data 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E338-C2D8-4A89-A477-85A22A5E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We use built-in data frames in R for our tutorials. For example, here is a built-in data frame in R, called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mtcars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To retrieve data in a cell, we would enter its row and column coordinates in the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single square bracket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"[]"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operator. The two coordinates are separated by a comma.</a:t>
            </a:r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the number of data rows in the data frame is given by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nrow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function.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 the number of columns of a data frame is given by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ncol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0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2E5-1D6F-495B-A262-B130B887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Numeric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6D39-D7A0-4B14-B033-F65431D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327"/>
            <a:ext cx="8596668" cy="49626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Decimal values are called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numerics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in R. It is the default computational data type. If we assign a decimal value to a variable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as follows,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will be of numeric type.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x = 10.5       # assign a decimal value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x              # print the value of x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10.5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class(x)       # print the class name of x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"numeric"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Furthermore, even if we assign an integer to a variable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it is still being saved as a numeric value.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k = 1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k              # print the value of k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1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class(k)       # print the class name of k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"numeric"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is.integer</a:t>
            </a:r>
            <a:r>
              <a:rPr lang="en-IN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(k)  # is k an integer? </a:t>
            </a:r>
            <a:br>
              <a:rPr lang="en-IN" dirty="0"/>
            </a:br>
            <a:r>
              <a:rPr lang="en-IN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38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437-DBCD-4415-BCC0-C36D8853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Integer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FCF2-7AE5-410A-82AA-5CB5C037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9008204" cy="51845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In order to create an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integer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variable in R, we invoke the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integer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function. We can be assured that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indeed an integer by applying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is.integer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function.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y =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as.integer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(3)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y              # print the value of y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3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class(y)       # print the class name of y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"integer"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is.integer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(y)  # is y an integer?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TRUE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We can also declare an integer by appending an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suffix.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y = 3L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is.integer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(y)  # is y an integer?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TRUE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Incidentally, we can coerce a numeric value into an integer with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as.integer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function.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as.integer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(3.14)    # coerce a numeric value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82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2665-B921-4FB9-8A04-EDF6C3E7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Complex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49C4-37E8-4554-9F06-10635398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407"/>
            <a:ext cx="8596668" cy="469195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complex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value in R is defined via the pure imaginary value 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z = 1 + 2i     # create a complex number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z              # print the value of z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1+2i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class(z)       # print the class name of z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"complex"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The following gives an error as −1 is not a complex value.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sqrt(−1)       # square root of −1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NaN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Warning message: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 sqrt(−1) :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NaNs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produced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Instead, we have to use the complex value −1 + 0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sqrt(−1+0i)    # square root of −1+0i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0+1i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7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6F2F-E0E2-46EB-873B-76ACE95B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Logical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B202-CA6C-46A4-A481-085C88ED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3"/>
            <a:ext cx="8596668" cy="463869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logical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value is often created via comparison between variables.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x = 1; y = 2   # sample values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z = x &gt; y      # is x larger than y?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z              # print the logical value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FALSE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class(z)       # print the class name of z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"logical"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Standard logical operations are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"&amp;"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(and),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"|"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(or), and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"!"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(negation).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u = TRUE; v = FALSE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u &amp; v          # u AND v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FALSE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u | v          # u OR v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TRUE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!u             # negation of u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21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4DE2-E369-4CB1-A445-C5C2E906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Character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FF84-D58D-472E-BD95-73456DF3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473634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character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object is used to represent string values in R. We convert objects into character values with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as.character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()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function: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x =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as.character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(3.14)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x              # print the character string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"3.14"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class(x)       # print the class name of x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"character"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Two character values can be concatenated with the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paste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function.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= "Joe";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lname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="Smith"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paste(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lname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"Joe Smith"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5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E850-7553-4D6B-B1BA-20E342B8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Vector</a:t>
            </a:r>
            <a:b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DC9B-3334-4A22-B615-85AA260C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3693"/>
            <a:ext cx="9194635" cy="49714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vector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sequence of data elements of the same basic type.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Here is a vector containing three numeric values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&gt; c(2, 3, 5)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[1] 2 3 5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 here is a vector of logical values.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&gt; c(TRUE, FALSE, TRUE, FALSE, FALSE)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[1]  TRUE FALSE  TRUE FALSE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FALSE</a:t>
            </a:r>
            <a:endParaRPr lang="en-US" b="0" i="0" dirty="0"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 vector can contain character strings.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 &gt; c("aa", "bb", "cc", "dd", 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[1] "aa" "bb" "cc" "dd" 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Incidentally, the number of members in a vector is given by the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function.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&gt; length(c("aa", "bb", "cc", "dd", 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"))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[1] 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5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2E50-B6C7-4276-9860-0D6A00E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Combining Vectors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5CC7-55D1-4C6F-949D-055189D7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Vectors can be combined via the function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 For examples, the following two vectors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are combined into a new vector containing elements from both vectors.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n = c(2, 3, 5)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s = c("aa", "bb", "cc", "dd", 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c(n, s)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"2"  "3"  "5"  "aa" "bb" "cc" "dd" 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EEF9-42EB-4653-BD70-4766112E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Vector </a:t>
            </a:r>
            <a:r>
              <a:rPr lang="en-IN" dirty="0" err="1"/>
              <a:t>Arithmetics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0E40-6C3E-4101-A9BF-A363D3C4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2"/>
            <a:ext cx="8596668" cy="516680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Arithmetic operations of vectors are performed member-by-member,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i.e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memberwise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For example, suppose we have two vectors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a = c(1, 3, 5, 7)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b = c(1, 2, 4, 8)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Then, if we multiply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by 5, we would get a vector with each of its members multiplied by 5.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5 * a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 5 15 25 35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 if we add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together, the sum would be a vector whose members are the sum of the corresponding members from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a + b 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[1]  2  5  9 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089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1600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Georgia</vt:lpstr>
      <vt:lpstr>Lucida Console</vt:lpstr>
      <vt:lpstr>Trebuchet MS</vt:lpstr>
      <vt:lpstr>Verdana</vt:lpstr>
      <vt:lpstr>Wingdings 3</vt:lpstr>
      <vt:lpstr>Facet</vt:lpstr>
      <vt:lpstr>Programming  with R</vt:lpstr>
      <vt:lpstr>Numeric</vt:lpstr>
      <vt:lpstr>Integer</vt:lpstr>
      <vt:lpstr>Complex</vt:lpstr>
      <vt:lpstr>Logical</vt:lpstr>
      <vt:lpstr>Character</vt:lpstr>
      <vt:lpstr>Vector </vt:lpstr>
      <vt:lpstr>1. Combining Vectors</vt:lpstr>
      <vt:lpstr>2. Vector Arithmetics</vt:lpstr>
      <vt:lpstr>PowerPoint Presentation</vt:lpstr>
      <vt:lpstr>PowerPoint Presentation</vt:lpstr>
      <vt:lpstr>Matrix </vt:lpstr>
      <vt:lpstr>PowerPoint Presentation</vt:lpstr>
      <vt:lpstr>PowerPoint Presentation</vt:lpstr>
      <vt:lpstr>PowerPoint Presentation</vt:lpstr>
      <vt:lpstr>PowerPoint Presentation</vt:lpstr>
      <vt:lpstr>List </vt:lpstr>
      <vt:lpstr>Data Frame </vt:lpstr>
      <vt:lpstr>Built-in Data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with R</dc:title>
  <dc:creator>Vandna Bajaj</dc:creator>
  <cp:lastModifiedBy>Vandna Bajaj</cp:lastModifiedBy>
  <cp:revision>5</cp:revision>
  <dcterms:created xsi:type="dcterms:W3CDTF">2021-07-30T06:16:55Z</dcterms:created>
  <dcterms:modified xsi:type="dcterms:W3CDTF">2021-08-06T04:41:55Z</dcterms:modified>
</cp:coreProperties>
</file>