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040A-1E23-4829-A7BD-86AD97EEFB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FA2C01-AB53-4992-BC89-E33AFC352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FC7749-C571-4CA0-B331-05C96C0BDA09}"/>
              </a:ext>
            </a:extLst>
          </p:cNvPr>
          <p:cNvSpPr>
            <a:spLocks noGrp="1"/>
          </p:cNvSpPr>
          <p:nvPr>
            <p:ph type="dt" sz="half" idx="10"/>
          </p:nvPr>
        </p:nvSpPr>
        <p:spPr/>
        <p:txBody>
          <a:bodyPr/>
          <a:lstStyle/>
          <a:p>
            <a:fld id="{FB6B92FF-C4DE-407A-8D51-96109AF5D196}" type="datetimeFigureOut">
              <a:rPr lang="en-IN" smtClean="0"/>
              <a:t>21-07-2021</a:t>
            </a:fld>
            <a:endParaRPr lang="en-IN"/>
          </a:p>
        </p:txBody>
      </p:sp>
      <p:sp>
        <p:nvSpPr>
          <p:cNvPr id="5" name="Footer Placeholder 4">
            <a:extLst>
              <a:ext uri="{FF2B5EF4-FFF2-40B4-BE49-F238E27FC236}">
                <a16:creationId xmlns:a16="http://schemas.microsoft.com/office/drawing/2014/main" id="{45F60E4D-8DF7-4BA8-ABFB-365197B93A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347D3-22FE-4301-A33C-E0983F99E4B0}"/>
              </a:ext>
            </a:extLst>
          </p:cNvPr>
          <p:cNvSpPr>
            <a:spLocks noGrp="1"/>
          </p:cNvSpPr>
          <p:nvPr>
            <p:ph type="sldNum" sz="quarter" idx="12"/>
          </p:nvPr>
        </p:nvSpPr>
        <p:spPr/>
        <p:txBody>
          <a:bodyPr/>
          <a:lstStyle/>
          <a:p>
            <a:fld id="{C121A699-622C-41D9-BF2B-99A88CCDD595}" type="slidenum">
              <a:rPr lang="en-IN" smtClean="0"/>
              <a:t>‹#›</a:t>
            </a:fld>
            <a:endParaRPr lang="en-IN"/>
          </a:p>
        </p:txBody>
      </p:sp>
    </p:spTree>
    <p:extLst>
      <p:ext uri="{BB962C8B-B14F-4D97-AF65-F5344CB8AC3E}">
        <p14:creationId xmlns:p14="http://schemas.microsoft.com/office/powerpoint/2010/main" val="3288214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4369-0F66-41CF-A1F0-656C47F039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A4B568-89D2-4AB0-B44D-3716C2131E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D71C9D-ABE6-4599-A09A-66698DC1C7D6}"/>
              </a:ext>
            </a:extLst>
          </p:cNvPr>
          <p:cNvSpPr>
            <a:spLocks noGrp="1"/>
          </p:cNvSpPr>
          <p:nvPr>
            <p:ph type="dt" sz="half" idx="10"/>
          </p:nvPr>
        </p:nvSpPr>
        <p:spPr/>
        <p:txBody>
          <a:bodyPr/>
          <a:lstStyle/>
          <a:p>
            <a:fld id="{FB6B92FF-C4DE-407A-8D51-96109AF5D196}" type="datetimeFigureOut">
              <a:rPr lang="en-IN" smtClean="0"/>
              <a:t>21-07-2021</a:t>
            </a:fld>
            <a:endParaRPr lang="en-IN"/>
          </a:p>
        </p:txBody>
      </p:sp>
      <p:sp>
        <p:nvSpPr>
          <p:cNvPr id="5" name="Footer Placeholder 4">
            <a:extLst>
              <a:ext uri="{FF2B5EF4-FFF2-40B4-BE49-F238E27FC236}">
                <a16:creationId xmlns:a16="http://schemas.microsoft.com/office/drawing/2014/main" id="{7C2C9698-AE75-4A9C-8F26-BE7BB252FD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0FA1A-42F3-4164-91BE-238A3BE62617}"/>
              </a:ext>
            </a:extLst>
          </p:cNvPr>
          <p:cNvSpPr>
            <a:spLocks noGrp="1"/>
          </p:cNvSpPr>
          <p:nvPr>
            <p:ph type="sldNum" sz="quarter" idx="12"/>
          </p:nvPr>
        </p:nvSpPr>
        <p:spPr/>
        <p:txBody>
          <a:bodyPr/>
          <a:lstStyle/>
          <a:p>
            <a:fld id="{C121A699-622C-41D9-BF2B-99A88CCDD595}" type="slidenum">
              <a:rPr lang="en-IN" smtClean="0"/>
              <a:t>‹#›</a:t>
            </a:fld>
            <a:endParaRPr lang="en-IN"/>
          </a:p>
        </p:txBody>
      </p:sp>
    </p:spTree>
    <p:extLst>
      <p:ext uri="{BB962C8B-B14F-4D97-AF65-F5344CB8AC3E}">
        <p14:creationId xmlns:p14="http://schemas.microsoft.com/office/powerpoint/2010/main" val="171037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A6778-B712-4D79-9943-658C872FC8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4EFCF3-846A-45FB-BD6B-495AB764E1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BC6498-D59A-4882-80E5-511CF93D7C12}"/>
              </a:ext>
            </a:extLst>
          </p:cNvPr>
          <p:cNvSpPr>
            <a:spLocks noGrp="1"/>
          </p:cNvSpPr>
          <p:nvPr>
            <p:ph type="dt" sz="half" idx="10"/>
          </p:nvPr>
        </p:nvSpPr>
        <p:spPr/>
        <p:txBody>
          <a:bodyPr/>
          <a:lstStyle/>
          <a:p>
            <a:fld id="{FB6B92FF-C4DE-407A-8D51-96109AF5D196}" type="datetimeFigureOut">
              <a:rPr lang="en-IN" smtClean="0"/>
              <a:t>21-07-2021</a:t>
            </a:fld>
            <a:endParaRPr lang="en-IN"/>
          </a:p>
        </p:txBody>
      </p:sp>
      <p:sp>
        <p:nvSpPr>
          <p:cNvPr id="5" name="Footer Placeholder 4">
            <a:extLst>
              <a:ext uri="{FF2B5EF4-FFF2-40B4-BE49-F238E27FC236}">
                <a16:creationId xmlns:a16="http://schemas.microsoft.com/office/drawing/2014/main" id="{58B6686E-DF41-4B67-A92A-2D4DF38229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0BF140-ECBA-43B2-891F-40D2899683EC}"/>
              </a:ext>
            </a:extLst>
          </p:cNvPr>
          <p:cNvSpPr>
            <a:spLocks noGrp="1"/>
          </p:cNvSpPr>
          <p:nvPr>
            <p:ph type="sldNum" sz="quarter" idx="12"/>
          </p:nvPr>
        </p:nvSpPr>
        <p:spPr/>
        <p:txBody>
          <a:bodyPr/>
          <a:lstStyle/>
          <a:p>
            <a:fld id="{C121A699-622C-41D9-BF2B-99A88CCDD595}" type="slidenum">
              <a:rPr lang="en-IN" smtClean="0"/>
              <a:t>‹#›</a:t>
            </a:fld>
            <a:endParaRPr lang="en-IN"/>
          </a:p>
        </p:txBody>
      </p:sp>
    </p:spTree>
    <p:extLst>
      <p:ext uri="{BB962C8B-B14F-4D97-AF65-F5344CB8AC3E}">
        <p14:creationId xmlns:p14="http://schemas.microsoft.com/office/powerpoint/2010/main" val="16929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1F98-E019-49F9-98D5-67EB2AAF6A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358355-C8D2-4218-8DBE-396FDE532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E56F9F-EE17-482C-BB0C-1DF7D8003709}"/>
              </a:ext>
            </a:extLst>
          </p:cNvPr>
          <p:cNvSpPr>
            <a:spLocks noGrp="1"/>
          </p:cNvSpPr>
          <p:nvPr>
            <p:ph type="dt" sz="half" idx="10"/>
          </p:nvPr>
        </p:nvSpPr>
        <p:spPr/>
        <p:txBody>
          <a:bodyPr/>
          <a:lstStyle/>
          <a:p>
            <a:fld id="{FB6B92FF-C4DE-407A-8D51-96109AF5D196}" type="datetimeFigureOut">
              <a:rPr lang="en-IN" smtClean="0"/>
              <a:t>21-07-2021</a:t>
            </a:fld>
            <a:endParaRPr lang="en-IN"/>
          </a:p>
        </p:txBody>
      </p:sp>
      <p:sp>
        <p:nvSpPr>
          <p:cNvPr id="5" name="Footer Placeholder 4">
            <a:extLst>
              <a:ext uri="{FF2B5EF4-FFF2-40B4-BE49-F238E27FC236}">
                <a16:creationId xmlns:a16="http://schemas.microsoft.com/office/drawing/2014/main" id="{0FC6A841-3DF0-4278-A286-EEBED9DA5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9894A6-9D6C-47BB-A910-1CBC7E9D3430}"/>
              </a:ext>
            </a:extLst>
          </p:cNvPr>
          <p:cNvSpPr>
            <a:spLocks noGrp="1"/>
          </p:cNvSpPr>
          <p:nvPr>
            <p:ph type="sldNum" sz="quarter" idx="12"/>
          </p:nvPr>
        </p:nvSpPr>
        <p:spPr/>
        <p:txBody>
          <a:bodyPr/>
          <a:lstStyle/>
          <a:p>
            <a:fld id="{C121A699-622C-41D9-BF2B-99A88CCDD595}" type="slidenum">
              <a:rPr lang="en-IN" smtClean="0"/>
              <a:t>‹#›</a:t>
            </a:fld>
            <a:endParaRPr lang="en-IN"/>
          </a:p>
        </p:txBody>
      </p:sp>
    </p:spTree>
    <p:extLst>
      <p:ext uri="{BB962C8B-B14F-4D97-AF65-F5344CB8AC3E}">
        <p14:creationId xmlns:p14="http://schemas.microsoft.com/office/powerpoint/2010/main" val="378725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9CE3-1355-4C2C-A117-340AAD66CA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5ECF79-8C67-4D89-833C-C2FE774394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59B0A4-606A-4870-84FB-505C6AA80394}"/>
              </a:ext>
            </a:extLst>
          </p:cNvPr>
          <p:cNvSpPr>
            <a:spLocks noGrp="1"/>
          </p:cNvSpPr>
          <p:nvPr>
            <p:ph type="dt" sz="half" idx="10"/>
          </p:nvPr>
        </p:nvSpPr>
        <p:spPr/>
        <p:txBody>
          <a:bodyPr/>
          <a:lstStyle/>
          <a:p>
            <a:fld id="{FB6B92FF-C4DE-407A-8D51-96109AF5D196}" type="datetimeFigureOut">
              <a:rPr lang="en-IN" smtClean="0"/>
              <a:t>21-07-2021</a:t>
            </a:fld>
            <a:endParaRPr lang="en-IN"/>
          </a:p>
        </p:txBody>
      </p:sp>
      <p:sp>
        <p:nvSpPr>
          <p:cNvPr id="5" name="Footer Placeholder 4">
            <a:extLst>
              <a:ext uri="{FF2B5EF4-FFF2-40B4-BE49-F238E27FC236}">
                <a16:creationId xmlns:a16="http://schemas.microsoft.com/office/drawing/2014/main" id="{A7DA11B2-5723-4F52-AC07-B031C8F3D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7FA5DE-6D62-4305-9078-0A2AF3FCAD72}"/>
              </a:ext>
            </a:extLst>
          </p:cNvPr>
          <p:cNvSpPr>
            <a:spLocks noGrp="1"/>
          </p:cNvSpPr>
          <p:nvPr>
            <p:ph type="sldNum" sz="quarter" idx="12"/>
          </p:nvPr>
        </p:nvSpPr>
        <p:spPr/>
        <p:txBody>
          <a:bodyPr/>
          <a:lstStyle/>
          <a:p>
            <a:fld id="{C121A699-622C-41D9-BF2B-99A88CCDD595}" type="slidenum">
              <a:rPr lang="en-IN" smtClean="0"/>
              <a:t>‹#›</a:t>
            </a:fld>
            <a:endParaRPr lang="en-IN"/>
          </a:p>
        </p:txBody>
      </p:sp>
    </p:spTree>
    <p:extLst>
      <p:ext uri="{BB962C8B-B14F-4D97-AF65-F5344CB8AC3E}">
        <p14:creationId xmlns:p14="http://schemas.microsoft.com/office/powerpoint/2010/main" val="159118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6539-4086-48C4-98AA-74B637E8FD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C4E376-FD19-40E5-9B00-E341DA0436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AF2A27-8FC8-479F-924C-8E108561DD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0300EC-7D8C-43CB-87F0-B818A0B29827}"/>
              </a:ext>
            </a:extLst>
          </p:cNvPr>
          <p:cNvSpPr>
            <a:spLocks noGrp="1"/>
          </p:cNvSpPr>
          <p:nvPr>
            <p:ph type="dt" sz="half" idx="10"/>
          </p:nvPr>
        </p:nvSpPr>
        <p:spPr/>
        <p:txBody>
          <a:bodyPr/>
          <a:lstStyle/>
          <a:p>
            <a:fld id="{FB6B92FF-C4DE-407A-8D51-96109AF5D196}" type="datetimeFigureOut">
              <a:rPr lang="en-IN" smtClean="0"/>
              <a:t>21-07-2021</a:t>
            </a:fld>
            <a:endParaRPr lang="en-IN"/>
          </a:p>
        </p:txBody>
      </p:sp>
      <p:sp>
        <p:nvSpPr>
          <p:cNvPr id="6" name="Footer Placeholder 5">
            <a:extLst>
              <a:ext uri="{FF2B5EF4-FFF2-40B4-BE49-F238E27FC236}">
                <a16:creationId xmlns:a16="http://schemas.microsoft.com/office/drawing/2014/main" id="{D7AB71CA-B015-4D15-9B70-0B4E2506BA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A13AB7-144A-4A13-BB79-DF12B90C3130}"/>
              </a:ext>
            </a:extLst>
          </p:cNvPr>
          <p:cNvSpPr>
            <a:spLocks noGrp="1"/>
          </p:cNvSpPr>
          <p:nvPr>
            <p:ph type="sldNum" sz="quarter" idx="12"/>
          </p:nvPr>
        </p:nvSpPr>
        <p:spPr/>
        <p:txBody>
          <a:bodyPr/>
          <a:lstStyle/>
          <a:p>
            <a:fld id="{C121A699-622C-41D9-BF2B-99A88CCDD595}" type="slidenum">
              <a:rPr lang="en-IN" smtClean="0"/>
              <a:t>‹#›</a:t>
            </a:fld>
            <a:endParaRPr lang="en-IN"/>
          </a:p>
        </p:txBody>
      </p:sp>
    </p:spTree>
    <p:extLst>
      <p:ext uri="{BB962C8B-B14F-4D97-AF65-F5344CB8AC3E}">
        <p14:creationId xmlns:p14="http://schemas.microsoft.com/office/powerpoint/2010/main" val="1794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E897-82E1-4AF8-91FC-80671D7CE8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EAA8EE-5622-44D3-8F28-A7B013C045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083BFB-2DC7-4E16-AD3E-D0896FD170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C3F009-EC07-4C4C-B6EE-F54491AE5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5C9455-C6B7-4F13-B2D4-9E64AE0538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EE117A-BBC8-4294-91FE-082D369AED83}"/>
              </a:ext>
            </a:extLst>
          </p:cNvPr>
          <p:cNvSpPr>
            <a:spLocks noGrp="1"/>
          </p:cNvSpPr>
          <p:nvPr>
            <p:ph type="dt" sz="half" idx="10"/>
          </p:nvPr>
        </p:nvSpPr>
        <p:spPr/>
        <p:txBody>
          <a:bodyPr/>
          <a:lstStyle/>
          <a:p>
            <a:fld id="{FB6B92FF-C4DE-407A-8D51-96109AF5D196}" type="datetimeFigureOut">
              <a:rPr lang="en-IN" smtClean="0"/>
              <a:t>21-07-2021</a:t>
            </a:fld>
            <a:endParaRPr lang="en-IN"/>
          </a:p>
        </p:txBody>
      </p:sp>
      <p:sp>
        <p:nvSpPr>
          <p:cNvPr id="8" name="Footer Placeholder 7">
            <a:extLst>
              <a:ext uri="{FF2B5EF4-FFF2-40B4-BE49-F238E27FC236}">
                <a16:creationId xmlns:a16="http://schemas.microsoft.com/office/drawing/2014/main" id="{89F5277A-3DB6-42EF-8AA0-D0D6937934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44CD6B-7F00-4FB3-9947-42B15565D5B9}"/>
              </a:ext>
            </a:extLst>
          </p:cNvPr>
          <p:cNvSpPr>
            <a:spLocks noGrp="1"/>
          </p:cNvSpPr>
          <p:nvPr>
            <p:ph type="sldNum" sz="quarter" idx="12"/>
          </p:nvPr>
        </p:nvSpPr>
        <p:spPr/>
        <p:txBody>
          <a:bodyPr/>
          <a:lstStyle/>
          <a:p>
            <a:fld id="{C121A699-622C-41D9-BF2B-99A88CCDD595}" type="slidenum">
              <a:rPr lang="en-IN" smtClean="0"/>
              <a:t>‹#›</a:t>
            </a:fld>
            <a:endParaRPr lang="en-IN"/>
          </a:p>
        </p:txBody>
      </p:sp>
    </p:spTree>
    <p:extLst>
      <p:ext uri="{BB962C8B-B14F-4D97-AF65-F5344CB8AC3E}">
        <p14:creationId xmlns:p14="http://schemas.microsoft.com/office/powerpoint/2010/main" val="316233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E97B-1816-45C5-83AE-9959FD538B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A65023-B942-4A04-BD12-1174DCDE484B}"/>
              </a:ext>
            </a:extLst>
          </p:cNvPr>
          <p:cNvSpPr>
            <a:spLocks noGrp="1"/>
          </p:cNvSpPr>
          <p:nvPr>
            <p:ph type="dt" sz="half" idx="10"/>
          </p:nvPr>
        </p:nvSpPr>
        <p:spPr/>
        <p:txBody>
          <a:bodyPr/>
          <a:lstStyle/>
          <a:p>
            <a:fld id="{FB6B92FF-C4DE-407A-8D51-96109AF5D196}" type="datetimeFigureOut">
              <a:rPr lang="en-IN" smtClean="0"/>
              <a:t>21-07-2021</a:t>
            </a:fld>
            <a:endParaRPr lang="en-IN"/>
          </a:p>
        </p:txBody>
      </p:sp>
      <p:sp>
        <p:nvSpPr>
          <p:cNvPr id="4" name="Footer Placeholder 3">
            <a:extLst>
              <a:ext uri="{FF2B5EF4-FFF2-40B4-BE49-F238E27FC236}">
                <a16:creationId xmlns:a16="http://schemas.microsoft.com/office/drawing/2014/main" id="{1A1391FF-A39C-4431-80B4-BC12881703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95B73E-DC81-4384-AA4B-4F1C10BD6B23}"/>
              </a:ext>
            </a:extLst>
          </p:cNvPr>
          <p:cNvSpPr>
            <a:spLocks noGrp="1"/>
          </p:cNvSpPr>
          <p:nvPr>
            <p:ph type="sldNum" sz="quarter" idx="12"/>
          </p:nvPr>
        </p:nvSpPr>
        <p:spPr/>
        <p:txBody>
          <a:bodyPr/>
          <a:lstStyle/>
          <a:p>
            <a:fld id="{C121A699-622C-41D9-BF2B-99A88CCDD595}" type="slidenum">
              <a:rPr lang="en-IN" smtClean="0"/>
              <a:t>‹#›</a:t>
            </a:fld>
            <a:endParaRPr lang="en-IN"/>
          </a:p>
        </p:txBody>
      </p:sp>
    </p:spTree>
    <p:extLst>
      <p:ext uri="{BB962C8B-B14F-4D97-AF65-F5344CB8AC3E}">
        <p14:creationId xmlns:p14="http://schemas.microsoft.com/office/powerpoint/2010/main" val="253065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4F51C1-3FC3-4891-9780-3BFC4922C037}"/>
              </a:ext>
            </a:extLst>
          </p:cNvPr>
          <p:cNvSpPr>
            <a:spLocks noGrp="1"/>
          </p:cNvSpPr>
          <p:nvPr>
            <p:ph type="dt" sz="half" idx="10"/>
          </p:nvPr>
        </p:nvSpPr>
        <p:spPr/>
        <p:txBody>
          <a:bodyPr/>
          <a:lstStyle/>
          <a:p>
            <a:fld id="{FB6B92FF-C4DE-407A-8D51-96109AF5D196}" type="datetimeFigureOut">
              <a:rPr lang="en-IN" smtClean="0"/>
              <a:t>21-07-2021</a:t>
            </a:fld>
            <a:endParaRPr lang="en-IN"/>
          </a:p>
        </p:txBody>
      </p:sp>
      <p:sp>
        <p:nvSpPr>
          <p:cNvPr id="3" name="Footer Placeholder 2">
            <a:extLst>
              <a:ext uri="{FF2B5EF4-FFF2-40B4-BE49-F238E27FC236}">
                <a16:creationId xmlns:a16="http://schemas.microsoft.com/office/drawing/2014/main" id="{CCC6DD16-61D0-44B8-9114-D980D0D601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27502E-8384-4A1E-979D-F4E895EAF04C}"/>
              </a:ext>
            </a:extLst>
          </p:cNvPr>
          <p:cNvSpPr>
            <a:spLocks noGrp="1"/>
          </p:cNvSpPr>
          <p:nvPr>
            <p:ph type="sldNum" sz="quarter" idx="12"/>
          </p:nvPr>
        </p:nvSpPr>
        <p:spPr/>
        <p:txBody>
          <a:bodyPr/>
          <a:lstStyle/>
          <a:p>
            <a:fld id="{C121A699-622C-41D9-BF2B-99A88CCDD595}" type="slidenum">
              <a:rPr lang="en-IN" smtClean="0"/>
              <a:t>‹#›</a:t>
            </a:fld>
            <a:endParaRPr lang="en-IN"/>
          </a:p>
        </p:txBody>
      </p:sp>
    </p:spTree>
    <p:extLst>
      <p:ext uri="{BB962C8B-B14F-4D97-AF65-F5344CB8AC3E}">
        <p14:creationId xmlns:p14="http://schemas.microsoft.com/office/powerpoint/2010/main" val="292624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E9B7-BCBA-4857-A09E-6636ED194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5E6322-3045-483A-BE2F-43E92E6ED5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2BCB15-2C50-4C97-9E82-156520E9B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59DF3D-F4FA-4212-A141-D47CE16BC810}"/>
              </a:ext>
            </a:extLst>
          </p:cNvPr>
          <p:cNvSpPr>
            <a:spLocks noGrp="1"/>
          </p:cNvSpPr>
          <p:nvPr>
            <p:ph type="dt" sz="half" idx="10"/>
          </p:nvPr>
        </p:nvSpPr>
        <p:spPr/>
        <p:txBody>
          <a:bodyPr/>
          <a:lstStyle/>
          <a:p>
            <a:fld id="{FB6B92FF-C4DE-407A-8D51-96109AF5D196}" type="datetimeFigureOut">
              <a:rPr lang="en-IN" smtClean="0"/>
              <a:t>21-07-2021</a:t>
            </a:fld>
            <a:endParaRPr lang="en-IN"/>
          </a:p>
        </p:txBody>
      </p:sp>
      <p:sp>
        <p:nvSpPr>
          <p:cNvPr id="6" name="Footer Placeholder 5">
            <a:extLst>
              <a:ext uri="{FF2B5EF4-FFF2-40B4-BE49-F238E27FC236}">
                <a16:creationId xmlns:a16="http://schemas.microsoft.com/office/drawing/2014/main" id="{D4C1B5F3-4F00-45B0-B931-98B9488BC7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71F0EF-A318-4285-8853-5562970567C1}"/>
              </a:ext>
            </a:extLst>
          </p:cNvPr>
          <p:cNvSpPr>
            <a:spLocks noGrp="1"/>
          </p:cNvSpPr>
          <p:nvPr>
            <p:ph type="sldNum" sz="quarter" idx="12"/>
          </p:nvPr>
        </p:nvSpPr>
        <p:spPr/>
        <p:txBody>
          <a:bodyPr/>
          <a:lstStyle/>
          <a:p>
            <a:fld id="{C121A699-622C-41D9-BF2B-99A88CCDD595}" type="slidenum">
              <a:rPr lang="en-IN" smtClean="0"/>
              <a:t>‹#›</a:t>
            </a:fld>
            <a:endParaRPr lang="en-IN"/>
          </a:p>
        </p:txBody>
      </p:sp>
    </p:spTree>
    <p:extLst>
      <p:ext uri="{BB962C8B-B14F-4D97-AF65-F5344CB8AC3E}">
        <p14:creationId xmlns:p14="http://schemas.microsoft.com/office/powerpoint/2010/main" val="377938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92CB-0737-45CA-AEC7-5297D2AE2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529203-C56A-4BD9-919F-5EB5135E5E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5A6D40-4049-415C-A0C5-1399B7044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94C74-2DE4-478E-B478-D31B260966C3}"/>
              </a:ext>
            </a:extLst>
          </p:cNvPr>
          <p:cNvSpPr>
            <a:spLocks noGrp="1"/>
          </p:cNvSpPr>
          <p:nvPr>
            <p:ph type="dt" sz="half" idx="10"/>
          </p:nvPr>
        </p:nvSpPr>
        <p:spPr/>
        <p:txBody>
          <a:bodyPr/>
          <a:lstStyle/>
          <a:p>
            <a:fld id="{FB6B92FF-C4DE-407A-8D51-96109AF5D196}" type="datetimeFigureOut">
              <a:rPr lang="en-IN" smtClean="0"/>
              <a:t>21-07-2021</a:t>
            </a:fld>
            <a:endParaRPr lang="en-IN"/>
          </a:p>
        </p:txBody>
      </p:sp>
      <p:sp>
        <p:nvSpPr>
          <p:cNvPr id="6" name="Footer Placeholder 5">
            <a:extLst>
              <a:ext uri="{FF2B5EF4-FFF2-40B4-BE49-F238E27FC236}">
                <a16:creationId xmlns:a16="http://schemas.microsoft.com/office/drawing/2014/main" id="{368F6FDB-C202-4D65-8C40-AC875981A0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038597-7A5F-4221-8F13-FBD6ECF96BC8}"/>
              </a:ext>
            </a:extLst>
          </p:cNvPr>
          <p:cNvSpPr>
            <a:spLocks noGrp="1"/>
          </p:cNvSpPr>
          <p:nvPr>
            <p:ph type="sldNum" sz="quarter" idx="12"/>
          </p:nvPr>
        </p:nvSpPr>
        <p:spPr/>
        <p:txBody>
          <a:bodyPr/>
          <a:lstStyle/>
          <a:p>
            <a:fld id="{C121A699-622C-41D9-BF2B-99A88CCDD595}" type="slidenum">
              <a:rPr lang="en-IN" smtClean="0"/>
              <a:t>‹#›</a:t>
            </a:fld>
            <a:endParaRPr lang="en-IN"/>
          </a:p>
        </p:txBody>
      </p:sp>
    </p:spTree>
    <p:extLst>
      <p:ext uri="{BB962C8B-B14F-4D97-AF65-F5344CB8AC3E}">
        <p14:creationId xmlns:p14="http://schemas.microsoft.com/office/powerpoint/2010/main" val="166509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A2F0D-E0A6-4F01-92B7-D4CD835825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76C962-4E29-4F2F-B4DD-8680BEE4D7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0AB53D-B5E0-4CB6-9B99-1AE08B8B4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B92FF-C4DE-407A-8D51-96109AF5D196}" type="datetimeFigureOut">
              <a:rPr lang="en-IN" smtClean="0"/>
              <a:t>21-07-2021</a:t>
            </a:fld>
            <a:endParaRPr lang="en-IN"/>
          </a:p>
        </p:txBody>
      </p:sp>
      <p:sp>
        <p:nvSpPr>
          <p:cNvPr id="5" name="Footer Placeholder 4">
            <a:extLst>
              <a:ext uri="{FF2B5EF4-FFF2-40B4-BE49-F238E27FC236}">
                <a16:creationId xmlns:a16="http://schemas.microsoft.com/office/drawing/2014/main" id="{408E3AEA-9FE7-4CDD-B6F9-4F75BC58AB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14E83B-A40E-4354-8288-B3FB644565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1A699-622C-41D9-BF2B-99A88CCDD595}" type="slidenum">
              <a:rPr lang="en-IN" smtClean="0"/>
              <a:t>‹#›</a:t>
            </a:fld>
            <a:endParaRPr lang="en-IN"/>
          </a:p>
        </p:txBody>
      </p:sp>
    </p:spTree>
    <p:extLst>
      <p:ext uri="{BB962C8B-B14F-4D97-AF65-F5344CB8AC3E}">
        <p14:creationId xmlns:p14="http://schemas.microsoft.com/office/powerpoint/2010/main" val="3752705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F12F-CDE4-4B1F-BF69-FD1305C08DEE}"/>
              </a:ext>
            </a:extLst>
          </p:cNvPr>
          <p:cNvSpPr>
            <a:spLocks noGrp="1"/>
          </p:cNvSpPr>
          <p:nvPr>
            <p:ph type="ctrTitle"/>
          </p:nvPr>
        </p:nvSpPr>
        <p:spPr/>
        <p:txBody>
          <a:bodyPr/>
          <a:lstStyle/>
          <a:p>
            <a:r>
              <a:rPr lang="en-IN" b="0" i="0" dirty="0">
                <a:solidFill>
                  <a:srgbClr val="610B38"/>
                </a:solidFill>
                <a:effectLst/>
                <a:latin typeface="erdana"/>
              </a:rPr>
              <a:t>Data Science</a:t>
            </a:r>
            <a:endParaRPr lang="en-IN" dirty="0"/>
          </a:p>
        </p:txBody>
      </p:sp>
      <p:sp>
        <p:nvSpPr>
          <p:cNvPr id="3" name="Subtitle 2">
            <a:extLst>
              <a:ext uri="{FF2B5EF4-FFF2-40B4-BE49-F238E27FC236}">
                <a16:creationId xmlns:a16="http://schemas.microsoft.com/office/drawing/2014/main" id="{C3D566A2-B7BF-4E96-846F-4ECA7053C4E6}"/>
              </a:ext>
            </a:extLst>
          </p:cNvPr>
          <p:cNvSpPr>
            <a:spLocks noGrp="1"/>
          </p:cNvSpPr>
          <p:nvPr>
            <p:ph type="subTitle" idx="1"/>
          </p:nvPr>
        </p:nvSpPr>
        <p:spPr/>
        <p:txBody>
          <a:bodyPr/>
          <a:lstStyle/>
          <a:p>
            <a:r>
              <a:rPr lang="en-US" dirty="0"/>
              <a:t>Lecture-1</a:t>
            </a:r>
            <a:endParaRPr lang="en-IN" dirty="0"/>
          </a:p>
        </p:txBody>
      </p:sp>
    </p:spTree>
    <p:extLst>
      <p:ext uri="{BB962C8B-B14F-4D97-AF65-F5344CB8AC3E}">
        <p14:creationId xmlns:p14="http://schemas.microsoft.com/office/powerpoint/2010/main" val="79535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4F00-C8B6-49FA-90FE-3E0B6BF1F353}"/>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Phase 1—Discovery</a:t>
            </a:r>
            <a:endParaRPr lang="en-IN" dirty="0"/>
          </a:p>
        </p:txBody>
      </p:sp>
      <p:sp>
        <p:nvSpPr>
          <p:cNvPr id="3" name="Content Placeholder 2">
            <a:extLst>
              <a:ext uri="{FF2B5EF4-FFF2-40B4-BE49-F238E27FC236}">
                <a16:creationId xmlns:a16="http://schemas.microsoft.com/office/drawing/2014/main" id="{E98ACA43-6923-46E8-A4EB-9FC68E6E656D}"/>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Before you begin the project, it is important to understand the various specifications, requirements, priorities and required budget. </a:t>
            </a:r>
          </a:p>
          <a:p>
            <a:r>
              <a:rPr lang="en-US" b="0" i="0" dirty="0">
                <a:solidFill>
                  <a:srgbClr val="4A4A4A"/>
                </a:solidFill>
                <a:effectLst/>
                <a:latin typeface="Open Sans" panose="020B0606030504020204" pitchFamily="34" charset="0"/>
              </a:rPr>
              <a:t>You must possess the ability to ask the right questions. </a:t>
            </a:r>
          </a:p>
          <a:p>
            <a:r>
              <a:rPr lang="en-US" b="0" i="0" dirty="0">
                <a:solidFill>
                  <a:srgbClr val="4A4A4A"/>
                </a:solidFill>
                <a:effectLst/>
                <a:latin typeface="Open Sans" panose="020B0606030504020204" pitchFamily="34" charset="0"/>
              </a:rPr>
              <a:t>Here, you assess if you have the required resources present in terms of people, technology, time and data to support the project. In this phase, you also need to frame the business problem and formulate initial hypotheses (IH) to test.</a:t>
            </a:r>
            <a:endParaRPr lang="en-IN" dirty="0"/>
          </a:p>
        </p:txBody>
      </p:sp>
    </p:spTree>
    <p:extLst>
      <p:ext uri="{BB962C8B-B14F-4D97-AF65-F5344CB8AC3E}">
        <p14:creationId xmlns:p14="http://schemas.microsoft.com/office/powerpoint/2010/main" val="335594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2BBC-B4DB-416D-B54F-F19C81013498}"/>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Phase 2—Data preparation</a:t>
            </a:r>
            <a:endParaRPr lang="en-IN" dirty="0"/>
          </a:p>
        </p:txBody>
      </p:sp>
      <p:sp>
        <p:nvSpPr>
          <p:cNvPr id="3" name="Content Placeholder 2">
            <a:extLst>
              <a:ext uri="{FF2B5EF4-FFF2-40B4-BE49-F238E27FC236}">
                <a16:creationId xmlns:a16="http://schemas.microsoft.com/office/drawing/2014/main" id="{16C57571-1598-432F-BC3C-FB6338675839}"/>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In this phase, you require analytical sandbox in which you can perform analytics for the entire duration of the project. </a:t>
            </a:r>
          </a:p>
          <a:p>
            <a:r>
              <a:rPr lang="en-US" b="0" i="0" dirty="0">
                <a:solidFill>
                  <a:srgbClr val="4A4A4A"/>
                </a:solidFill>
                <a:effectLst/>
                <a:latin typeface="Open Sans" panose="020B0606030504020204" pitchFamily="34" charset="0"/>
              </a:rPr>
              <a:t>You need to explore, preprocess and condition data prior to modeling. Further, you will perform ETLT (extract, transform, load and transform) to get data into the sandbox.</a:t>
            </a:r>
          </a:p>
          <a:p>
            <a:r>
              <a:rPr lang="en-US" b="0" i="0" dirty="0">
                <a:solidFill>
                  <a:srgbClr val="4A4A4A"/>
                </a:solidFill>
                <a:effectLst/>
                <a:latin typeface="Open Sans" panose="020B0606030504020204" pitchFamily="34" charset="0"/>
              </a:rPr>
              <a:t>You can use R for data cleaning, transformation, and visualization. This will help you to spot the outliers and establish a relationship between the variables</a:t>
            </a:r>
            <a:endParaRPr lang="en-IN" dirty="0"/>
          </a:p>
        </p:txBody>
      </p:sp>
    </p:spTree>
    <p:extLst>
      <p:ext uri="{BB962C8B-B14F-4D97-AF65-F5344CB8AC3E}">
        <p14:creationId xmlns:p14="http://schemas.microsoft.com/office/powerpoint/2010/main" val="173923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39AE-8E4B-4427-B2FD-ACF08C9EFEBC}"/>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Phase 3—Model planning</a:t>
            </a:r>
            <a:endParaRPr lang="en-IN" dirty="0"/>
          </a:p>
        </p:txBody>
      </p:sp>
      <p:sp>
        <p:nvSpPr>
          <p:cNvPr id="3" name="Content Placeholder 2">
            <a:extLst>
              <a:ext uri="{FF2B5EF4-FFF2-40B4-BE49-F238E27FC236}">
                <a16:creationId xmlns:a16="http://schemas.microsoft.com/office/drawing/2014/main" id="{6E7004F3-2517-4962-A4E6-C34DBC44AB02}"/>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Here, you will determine the methods and techniques to draw the relationships between variables. </a:t>
            </a:r>
          </a:p>
          <a:p>
            <a:r>
              <a:rPr lang="en-US" b="0" i="0" dirty="0">
                <a:solidFill>
                  <a:srgbClr val="4A4A4A"/>
                </a:solidFill>
                <a:effectLst/>
                <a:latin typeface="Open Sans" panose="020B0606030504020204" pitchFamily="34" charset="0"/>
              </a:rPr>
              <a:t>These relationships will set the base for the algorithms which you will implement in the next phase. </a:t>
            </a:r>
          </a:p>
          <a:p>
            <a:r>
              <a:rPr lang="en-US" b="0" i="0" dirty="0">
                <a:solidFill>
                  <a:srgbClr val="4A4A4A"/>
                </a:solidFill>
                <a:effectLst/>
                <a:latin typeface="Open Sans" panose="020B0606030504020204" pitchFamily="34" charset="0"/>
              </a:rPr>
              <a:t>You will apply Exploratory Data Analytics (EDA) using various statistical formulas and visualization tools.</a:t>
            </a:r>
          </a:p>
          <a:p>
            <a:endParaRPr lang="en-IN" dirty="0"/>
          </a:p>
        </p:txBody>
      </p:sp>
    </p:spTree>
    <p:extLst>
      <p:ext uri="{BB962C8B-B14F-4D97-AF65-F5344CB8AC3E}">
        <p14:creationId xmlns:p14="http://schemas.microsoft.com/office/powerpoint/2010/main" val="376643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1C3E-C737-4D8C-96CC-E52ED8B2FB18}"/>
              </a:ext>
            </a:extLst>
          </p:cNvPr>
          <p:cNvSpPr>
            <a:spLocks noGrp="1"/>
          </p:cNvSpPr>
          <p:nvPr>
            <p:ph type="title"/>
          </p:nvPr>
        </p:nvSpPr>
        <p:spPr/>
        <p:txBody>
          <a:bodyPr/>
          <a:lstStyle/>
          <a:p>
            <a:endParaRPr lang="en-IN"/>
          </a:p>
        </p:txBody>
      </p:sp>
      <p:pic>
        <p:nvPicPr>
          <p:cNvPr id="5122" name="Picture 2" descr="Model planning tools in Data Science - Edureka">
            <a:extLst>
              <a:ext uri="{FF2B5EF4-FFF2-40B4-BE49-F238E27FC236}">
                <a16:creationId xmlns:a16="http://schemas.microsoft.com/office/drawing/2014/main" id="{7C374E8D-03D4-476A-B94F-A378213329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6056" y="418237"/>
            <a:ext cx="10515600" cy="30107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F25734-461D-4DB2-8960-13BB47400B42}"/>
              </a:ext>
            </a:extLst>
          </p:cNvPr>
          <p:cNvSpPr txBox="1"/>
          <p:nvPr/>
        </p:nvSpPr>
        <p:spPr>
          <a:xfrm>
            <a:off x="621437" y="3805769"/>
            <a:ext cx="10165302" cy="2308324"/>
          </a:xfrm>
          <a:prstGeom prst="rect">
            <a:avLst/>
          </a:prstGeom>
          <a:noFill/>
        </p:spPr>
        <p:txBody>
          <a:bodyPr wrap="square">
            <a:spAutoFit/>
          </a:bodyPr>
          <a:lstStyle/>
          <a:p>
            <a:pPr algn="just">
              <a:buFont typeface="+mj-lt"/>
              <a:buAutoNum type="arabicPeriod"/>
            </a:pPr>
            <a:r>
              <a:rPr lang="en-US" b="1" i="0" dirty="0">
                <a:solidFill>
                  <a:srgbClr val="4A4A4A"/>
                </a:solidFill>
                <a:effectLst/>
                <a:latin typeface="Open Sans" panose="020B0606030504020204" pitchFamily="34" charset="0"/>
              </a:rPr>
              <a:t>R</a:t>
            </a:r>
            <a:r>
              <a:rPr lang="en-US" b="0" i="0" dirty="0">
                <a:solidFill>
                  <a:srgbClr val="4A4A4A"/>
                </a:solidFill>
                <a:effectLst/>
                <a:latin typeface="Open Sans" panose="020B0606030504020204" pitchFamily="34" charset="0"/>
              </a:rPr>
              <a:t> has a complete set of modeling capabilities and provides a good environment for building interpretive models.</a:t>
            </a:r>
          </a:p>
          <a:p>
            <a:pPr algn="just">
              <a:buFont typeface="+mj-lt"/>
              <a:buAutoNum type="arabicPeriod"/>
            </a:pPr>
            <a:r>
              <a:rPr lang="en-US" b="1" i="0" dirty="0">
                <a:solidFill>
                  <a:srgbClr val="4A4A4A"/>
                </a:solidFill>
                <a:effectLst/>
                <a:latin typeface="Open Sans" panose="020B0606030504020204" pitchFamily="34" charset="0"/>
              </a:rPr>
              <a:t>SQL Analysis services</a:t>
            </a:r>
            <a:r>
              <a:rPr lang="en-US" b="0" i="0" dirty="0">
                <a:solidFill>
                  <a:srgbClr val="4A4A4A"/>
                </a:solidFill>
                <a:effectLst/>
                <a:latin typeface="Open Sans" panose="020B0606030504020204" pitchFamily="34" charset="0"/>
              </a:rPr>
              <a:t> can perform in-database analytics using common data mining functions and basic predictive models.</a:t>
            </a:r>
          </a:p>
          <a:p>
            <a:pPr algn="just">
              <a:buFont typeface="+mj-lt"/>
              <a:buAutoNum type="arabicPeriod"/>
            </a:pPr>
            <a:r>
              <a:rPr lang="en-US" b="1" i="0" dirty="0">
                <a:solidFill>
                  <a:srgbClr val="4A4A4A"/>
                </a:solidFill>
                <a:effectLst/>
                <a:latin typeface="Open Sans" panose="020B0606030504020204" pitchFamily="34" charset="0"/>
              </a:rPr>
              <a:t>SAS/ACCESS</a:t>
            </a:r>
            <a:r>
              <a:rPr lang="en-US" b="0" i="0" dirty="0">
                <a:solidFill>
                  <a:srgbClr val="4A4A4A"/>
                </a:solidFill>
                <a:effectLst/>
                <a:latin typeface="Open Sans" panose="020B0606030504020204" pitchFamily="34" charset="0"/>
              </a:rPr>
              <a:t>  can be used to access data from Hadoop and is used for creating repeatable and reusable model flow diagrams.</a:t>
            </a:r>
          </a:p>
          <a:p>
            <a:pPr algn="just"/>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Although, many tools are present in the market but R is the most commonly used tool.</a:t>
            </a:r>
          </a:p>
        </p:txBody>
      </p:sp>
    </p:spTree>
    <p:extLst>
      <p:ext uri="{BB962C8B-B14F-4D97-AF65-F5344CB8AC3E}">
        <p14:creationId xmlns:p14="http://schemas.microsoft.com/office/powerpoint/2010/main" val="4223532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AC1D-5787-46E5-B1DC-42A0A3D7D775}"/>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Phase 5—Operationalize</a:t>
            </a:r>
            <a:endParaRPr lang="en-IN" dirty="0"/>
          </a:p>
        </p:txBody>
      </p:sp>
      <p:sp>
        <p:nvSpPr>
          <p:cNvPr id="3" name="Content Placeholder 2">
            <a:extLst>
              <a:ext uri="{FF2B5EF4-FFF2-40B4-BE49-F238E27FC236}">
                <a16:creationId xmlns:a16="http://schemas.microsoft.com/office/drawing/2014/main" id="{A181FA46-859C-442D-9654-9E9DEFC255F7}"/>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In this phase, you deliver final reports, briefings, code and technical documents. </a:t>
            </a:r>
          </a:p>
          <a:p>
            <a:pPr algn="just"/>
            <a:r>
              <a:rPr lang="en-US" b="0" i="0" dirty="0">
                <a:solidFill>
                  <a:srgbClr val="4A4A4A"/>
                </a:solidFill>
                <a:effectLst/>
                <a:latin typeface="Open Sans" panose="020B0606030504020204" pitchFamily="34" charset="0"/>
              </a:rPr>
              <a:t>In addition, sometimes a pilot project is also implemented in a real-time production environment. </a:t>
            </a:r>
          </a:p>
          <a:p>
            <a:pPr algn="just"/>
            <a:r>
              <a:rPr lang="en-US" b="0" i="0" dirty="0">
                <a:solidFill>
                  <a:srgbClr val="4A4A4A"/>
                </a:solidFill>
                <a:effectLst/>
                <a:latin typeface="Open Sans" panose="020B0606030504020204" pitchFamily="34" charset="0"/>
              </a:rPr>
              <a:t>This will provide you a clear picture of the performance and other related constraints on a small scale before full deployment.</a:t>
            </a:r>
            <a:endParaRPr lang="en-IN" dirty="0"/>
          </a:p>
        </p:txBody>
      </p:sp>
    </p:spTree>
    <p:extLst>
      <p:ext uri="{BB962C8B-B14F-4D97-AF65-F5344CB8AC3E}">
        <p14:creationId xmlns:p14="http://schemas.microsoft.com/office/powerpoint/2010/main" val="167377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5653-CD3A-44E1-98FF-6274C2A6F702}"/>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Phase 6—Communicate results</a:t>
            </a:r>
            <a:endParaRPr lang="en-IN" dirty="0"/>
          </a:p>
        </p:txBody>
      </p:sp>
      <p:sp>
        <p:nvSpPr>
          <p:cNvPr id="3" name="Content Placeholder 2">
            <a:extLst>
              <a:ext uri="{FF2B5EF4-FFF2-40B4-BE49-F238E27FC236}">
                <a16:creationId xmlns:a16="http://schemas.microsoft.com/office/drawing/2014/main" id="{D8EF0292-AAD8-4624-9D62-5A880C1FE80A}"/>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Now it is important to evaluate if you have been able to achieve your goal that you had planned in the first phase. </a:t>
            </a:r>
          </a:p>
          <a:p>
            <a:pPr algn="just"/>
            <a:r>
              <a:rPr lang="en-US" b="0" i="0" dirty="0">
                <a:solidFill>
                  <a:srgbClr val="4A4A4A"/>
                </a:solidFill>
                <a:effectLst/>
                <a:latin typeface="Open Sans" panose="020B0606030504020204" pitchFamily="34" charset="0"/>
              </a:rPr>
              <a:t>So, in the last phase, you identify all the key findings, communicate to the stakeholders and determine if the results of the project are a success or a failure based on the criteria developed in Phase 1.</a:t>
            </a:r>
            <a:endParaRPr lang="en-IN" dirty="0"/>
          </a:p>
        </p:txBody>
      </p:sp>
    </p:spTree>
    <p:extLst>
      <p:ext uri="{BB962C8B-B14F-4D97-AF65-F5344CB8AC3E}">
        <p14:creationId xmlns:p14="http://schemas.microsoft.com/office/powerpoint/2010/main" val="245586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AB87-0B67-49D9-8935-CC6C61210A6A}"/>
              </a:ext>
            </a:extLst>
          </p:cNvPr>
          <p:cNvSpPr>
            <a:spLocks noGrp="1"/>
          </p:cNvSpPr>
          <p:nvPr>
            <p:ph type="title"/>
          </p:nvPr>
        </p:nvSpPr>
        <p:spPr/>
        <p:txBody>
          <a:bodyPr/>
          <a:lstStyle/>
          <a:p>
            <a:r>
              <a:rPr lang="en-IN" b="0" i="0" dirty="0">
                <a:solidFill>
                  <a:srgbClr val="610B38"/>
                </a:solidFill>
                <a:effectLst/>
                <a:latin typeface="erdana"/>
              </a:rPr>
              <a:t>Data Science</a:t>
            </a:r>
            <a:endParaRPr lang="en-IN" dirty="0"/>
          </a:p>
        </p:txBody>
      </p:sp>
      <p:sp>
        <p:nvSpPr>
          <p:cNvPr id="3" name="Content Placeholder 2">
            <a:extLst>
              <a:ext uri="{FF2B5EF4-FFF2-40B4-BE49-F238E27FC236}">
                <a16:creationId xmlns:a16="http://schemas.microsoft.com/office/drawing/2014/main" id="{00F4B18D-DE8D-451E-8FF2-8FE99EB7B686}"/>
              </a:ext>
            </a:extLst>
          </p:cNvPr>
          <p:cNvSpPr>
            <a:spLocks noGrp="1"/>
          </p:cNvSpPr>
          <p:nvPr>
            <p:ph idx="1"/>
          </p:nvPr>
        </p:nvSpPr>
        <p:spPr/>
        <p:txBody>
          <a:bodyPr/>
          <a:lstStyle/>
          <a:p>
            <a:r>
              <a:rPr lang="en-US" b="0" i="0" dirty="0">
                <a:solidFill>
                  <a:srgbClr val="333333"/>
                </a:solidFill>
                <a:effectLst/>
                <a:latin typeface="Inter-Regular"/>
              </a:rPr>
              <a:t>Data Science has become the most demanding job of the 21st century. Every organization is looking for candidates with knowledge of data science.</a:t>
            </a:r>
          </a:p>
          <a:p>
            <a:r>
              <a:rPr lang="en-US" dirty="0">
                <a:solidFill>
                  <a:srgbClr val="51565E"/>
                </a:solidFill>
                <a:latin typeface="Roboto" panose="02000000000000000000" pitchFamily="2" charset="0"/>
              </a:rPr>
              <a:t>D</a:t>
            </a:r>
            <a:r>
              <a:rPr lang="en-US" b="0" i="0" dirty="0">
                <a:solidFill>
                  <a:srgbClr val="51565E"/>
                </a:solidFill>
                <a:effectLst/>
                <a:latin typeface="Roboto" panose="02000000000000000000" pitchFamily="2" charset="0"/>
              </a:rPr>
              <a:t>ata science involves extracting knowledge from data you gather using different methodologies. </a:t>
            </a:r>
            <a:endParaRPr lang="en-IN" dirty="0"/>
          </a:p>
        </p:txBody>
      </p:sp>
    </p:spTree>
    <p:extLst>
      <p:ext uri="{BB962C8B-B14F-4D97-AF65-F5344CB8AC3E}">
        <p14:creationId xmlns:p14="http://schemas.microsoft.com/office/powerpoint/2010/main" val="301672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4293-7A47-4EC4-A885-5E9396F564B8}"/>
              </a:ext>
            </a:extLst>
          </p:cNvPr>
          <p:cNvSpPr>
            <a:spLocks noGrp="1"/>
          </p:cNvSpPr>
          <p:nvPr>
            <p:ph type="title"/>
          </p:nvPr>
        </p:nvSpPr>
        <p:spPr/>
        <p:txBody>
          <a:bodyPr/>
          <a:lstStyle/>
          <a:p>
            <a:r>
              <a:rPr lang="en-IN" b="0" i="0" dirty="0">
                <a:solidFill>
                  <a:srgbClr val="610B38"/>
                </a:solidFill>
                <a:effectLst/>
                <a:latin typeface="erdana"/>
              </a:rPr>
              <a:t>What is Data Science?</a:t>
            </a:r>
            <a:endParaRPr lang="en-IN" dirty="0"/>
          </a:p>
        </p:txBody>
      </p:sp>
      <p:sp>
        <p:nvSpPr>
          <p:cNvPr id="3" name="Content Placeholder 2">
            <a:extLst>
              <a:ext uri="{FF2B5EF4-FFF2-40B4-BE49-F238E27FC236}">
                <a16:creationId xmlns:a16="http://schemas.microsoft.com/office/drawing/2014/main" id="{E84E4CDD-A42F-4A4A-8A8D-8492C5257DD8}"/>
              </a:ext>
            </a:extLst>
          </p:cNvPr>
          <p:cNvSpPr>
            <a:spLocks noGrp="1"/>
          </p:cNvSpPr>
          <p:nvPr>
            <p:ph idx="1"/>
          </p:nvPr>
        </p:nvSpPr>
        <p:spPr/>
        <p:txBody>
          <a:bodyPr/>
          <a:lstStyle/>
          <a:p>
            <a:r>
              <a:rPr lang="en-US" b="0" i="0" dirty="0">
                <a:solidFill>
                  <a:srgbClr val="333333"/>
                </a:solidFill>
                <a:effectLst/>
                <a:latin typeface="Inter-Regular"/>
              </a:rPr>
              <a:t>Data science is a deep study of the massive amount of data, which involves extracting meaningful insights from raw, structured, and unstructured data that is processed using the scientific method, different technologies, and algorithms.</a:t>
            </a:r>
          </a:p>
          <a:p>
            <a:r>
              <a:rPr lang="en-US" b="0" i="0" dirty="0">
                <a:solidFill>
                  <a:srgbClr val="333333"/>
                </a:solidFill>
                <a:effectLst/>
                <a:latin typeface="Inter-Regular"/>
              </a:rPr>
              <a:t>It is a multidisciplinary field that uses tools and techniques to manipulate the data so that you can find something new and meaningful.</a:t>
            </a:r>
            <a:endParaRPr lang="en-US" dirty="0">
              <a:solidFill>
                <a:srgbClr val="333333"/>
              </a:solidFill>
              <a:latin typeface="Inter-Regular"/>
            </a:endParaRPr>
          </a:p>
          <a:p>
            <a:r>
              <a:rPr lang="en-US" b="0" i="0" dirty="0">
                <a:solidFill>
                  <a:srgbClr val="333333"/>
                </a:solidFill>
                <a:effectLst/>
                <a:latin typeface="Inter-Regular"/>
              </a:rPr>
              <a:t>Data science uses the most powerful hardware, programming systems, and most efficient algorithms to solve the data related problems. It is the future of artificial intelligence.</a:t>
            </a:r>
            <a:endParaRPr lang="en-IN" dirty="0"/>
          </a:p>
        </p:txBody>
      </p:sp>
    </p:spTree>
    <p:extLst>
      <p:ext uri="{BB962C8B-B14F-4D97-AF65-F5344CB8AC3E}">
        <p14:creationId xmlns:p14="http://schemas.microsoft.com/office/powerpoint/2010/main" val="147508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895C-0387-49DA-84CE-44B6CB025C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6356E3-7B3E-44D1-BEF3-ECD3F3F9C3DB}"/>
              </a:ext>
            </a:extLst>
          </p:cNvPr>
          <p:cNvSpPr>
            <a:spLocks noGrp="1"/>
          </p:cNvSpPr>
          <p:nvPr>
            <p:ph idx="1"/>
          </p:nvPr>
        </p:nvSpPr>
        <p:spPr>
          <a:xfrm>
            <a:off x="283581" y="1752832"/>
            <a:ext cx="11638335" cy="4628628"/>
          </a:xfrm>
        </p:spPr>
        <p:txBody>
          <a:bodyPr/>
          <a:lstStyle/>
          <a:p>
            <a:r>
              <a:rPr lang="en-US" dirty="0">
                <a:solidFill>
                  <a:srgbClr val="333333"/>
                </a:solidFill>
                <a:latin typeface="Inter-Regular"/>
              </a:rPr>
              <a:t>D</a:t>
            </a:r>
            <a:r>
              <a:rPr lang="en-US" b="0" i="0" dirty="0">
                <a:solidFill>
                  <a:srgbClr val="333333"/>
                </a:solidFill>
                <a:effectLst/>
                <a:latin typeface="Inter-Regular"/>
              </a:rPr>
              <a:t>ata science is all about</a:t>
            </a:r>
          </a:p>
          <a:p>
            <a:endParaRPr lang="en-IN" dirty="0"/>
          </a:p>
        </p:txBody>
      </p:sp>
      <p:pic>
        <p:nvPicPr>
          <p:cNvPr id="1026" name="Picture 2" descr="Data Science tutorial">
            <a:extLst>
              <a:ext uri="{FF2B5EF4-FFF2-40B4-BE49-F238E27FC236}">
                <a16:creationId xmlns:a16="http://schemas.microsoft.com/office/drawing/2014/main" id="{445A234B-9C4E-478F-A62B-BAF81918C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955" y="2222732"/>
            <a:ext cx="6483312" cy="241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21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06A9-7CE3-46B0-8F13-ECD77EF3EEE8}"/>
              </a:ext>
            </a:extLst>
          </p:cNvPr>
          <p:cNvSpPr>
            <a:spLocks noGrp="1"/>
          </p:cNvSpPr>
          <p:nvPr>
            <p:ph type="title"/>
          </p:nvPr>
        </p:nvSpPr>
        <p:spPr/>
        <p:txBody>
          <a:bodyPr/>
          <a:lstStyle/>
          <a:p>
            <a:r>
              <a:rPr lang="en-IN" b="0" i="0" dirty="0">
                <a:solidFill>
                  <a:srgbClr val="610B38"/>
                </a:solidFill>
                <a:effectLst/>
                <a:latin typeface="erdana"/>
              </a:rPr>
              <a:t>Need for Data Science:</a:t>
            </a:r>
            <a:endParaRPr lang="en-IN" dirty="0"/>
          </a:p>
        </p:txBody>
      </p:sp>
      <p:pic>
        <p:nvPicPr>
          <p:cNvPr id="2050" name="Picture 2" descr="Data Science tutorial">
            <a:extLst>
              <a:ext uri="{FF2B5EF4-FFF2-40B4-BE49-F238E27FC236}">
                <a16:creationId xmlns:a16="http://schemas.microsoft.com/office/drawing/2014/main" id="{74EE7568-FB52-42AD-BCF1-800F968B9A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7988" y="1704975"/>
            <a:ext cx="7903161"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3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C6E2-44A4-4D8D-AB2C-F6A451A649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ACAFC5-8D3D-4338-A113-6FA99EE5B32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With the help of data science technology, we can convert the massive amount of raw and unstructured data into meaningful insights.</a:t>
            </a:r>
          </a:p>
          <a:p>
            <a:pPr algn="just">
              <a:buFont typeface="Arial" panose="020B0604020202020204" pitchFamily="34" charset="0"/>
              <a:buChar char="•"/>
            </a:pPr>
            <a:r>
              <a:rPr lang="en-US" b="0" i="0" dirty="0">
                <a:solidFill>
                  <a:srgbClr val="000000"/>
                </a:solidFill>
                <a:effectLst/>
                <a:latin typeface="Inter-Regular"/>
              </a:rPr>
              <a:t>Data science technology is opting by various companies, whether it is a big brand or a startup. Google, Amazon, Netflix, </a:t>
            </a:r>
            <a:r>
              <a:rPr lang="en-US" b="0" i="0" dirty="0" err="1">
                <a:solidFill>
                  <a:srgbClr val="000000"/>
                </a:solidFill>
                <a:effectLst/>
                <a:latin typeface="Inter-Regular"/>
              </a:rPr>
              <a:t>etc</a:t>
            </a:r>
            <a:r>
              <a:rPr lang="en-US" b="0" i="0" dirty="0">
                <a:solidFill>
                  <a:srgbClr val="000000"/>
                </a:solidFill>
                <a:effectLst/>
                <a:latin typeface="Inter-Regular"/>
              </a:rPr>
              <a:t>, which handle the huge amount of data, are using data science algorithms for better customer experience.</a:t>
            </a:r>
          </a:p>
          <a:p>
            <a:pPr algn="just">
              <a:buFont typeface="Arial" panose="020B0604020202020204" pitchFamily="34" charset="0"/>
              <a:buChar char="•"/>
            </a:pPr>
            <a:r>
              <a:rPr lang="en-US" b="0" i="0" dirty="0">
                <a:solidFill>
                  <a:srgbClr val="000000"/>
                </a:solidFill>
                <a:effectLst/>
                <a:latin typeface="Inter-Regular"/>
              </a:rPr>
              <a:t>Data science is working for automating transportation such as creating a self-driving car, which is the future of transportation.</a:t>
            </a:r>
          </a:p>
          <a:p>
            <a:pPr algn="just">
              <a:buFont typeface="Arial" panose="020B0604020202020204" pitchFamily="34" charset="0"/>
              <a:buChar char="•"/>
            </a:pPr>
            <a:r>
              <a:rPr lang="en-US" b="0" i="0" dirty="0">
                <a:solidFill>
                  <a:srgbClr val="000000"/>
                </a:solidFill>
                <a:effectLst/>
                <a:latin typeface="Inter-Regular"/>
              </a:rPr>
              <a:t>Data science can help in different predictions such as various survey, elections, flight ticket confirmation, etc.</a:t>
            </a:r>
          </a:p>
          <a:p>
            <a:endParaRPr lang="en-IN" dirty="0"/>
          </a:p>
        </p:txBody>
      </p:sp>
    </p:spTree>
    <p:extLst>
      <p:ext uri="{BB962C8B-B14F-4D97-AF65-F5344CB8AC3E}">
        <p14:creationId xmlns:p14="http://schemas.microsoft.com/office/powerpoint/2010/main" val="346071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DAC1-3478-4206-B34C-785E962FC75C}"/>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Who is a Data Scientist?</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B3B6EF29-A856-48D8-A62E-D32A1C0A96FE}"/>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Data Scientist is one who practices the art of Data Science. The term “Data Scientist” has been coined after considering the fact that a Data Scientist draws a lot of information from the scientific fields and applications whether it is statistics or mathematics.</a:t>
            </a:r>
            <a:endParaRPr lang="en-IN" dirty="0"/>
          </a:p>
        </p:txBody>
      </p:sp>
    </p:spTree>
    <p:extLst>
      <p:ext uri="{BB962C8B-B14F-4D97-AF65-F5344CB8AC3E}">
        <p14:creationId xmlns:p14="http://schemas.microsoft.com/office/powerpoint/2010/main" val="234336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707C-B3BC-4918-937C-9AAE208D9FB5}"/>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What does a Data Scientist do?</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07682D6A-EF10-4D5A-84B0-B9C82EBE207A}"/>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Data scientists are those who crack complex data problems with their strong expertise in certain scientific disciplines</a:t>
            </a:r>
          </a:p>
          <a:p>
            <a:r>
              <a:rPr lang="en-US" b="0" i="0" dirty="0">
                <a:solidFill>
                  <a:srgbClr val="4A4A4A"/>
                </a:solidFill>
                <a:effectLst/>
                <a:latin typeface="Open Sans" panose="020B0606030504020204" pitchFamily="34" charset="0"/>
              </a:rPr>
              <a:t> They work with several elements related to mathematics, statistics, computer science, etc.</a:t>
            </a:r>
          </a:p>
          <a:p>
            <a:r>
              <a:rPr lang="en-US" b="0" i="0" dirty="0">
                <a:solidFill>
                  <a:srgbClr val="4A4A4A"/>
                </a:solidFill>
                <a:effectLst/>
                <a:latin typeface="Open Sans" panose="020B0606030504020204" pitchFamily="34" charset="0"/>
              </a:rPr>
              <a:t> They make a lot of use of the latest technologies in finding solutions and reaching conclusions that are crucial for an organization’s growth and development. </a:t>
            </a:r>
          </a:p>
          <a:p>
            <a:r>
              <a:rPr lang="en-US" b="0" i="0" dirty="0">
                <a:solidFill>
                  <a:srgbClr val="4A4A4A"/>
                </a:solidFill>
                <a:effectLst/>
                <a:latin typeface="Open Sans" panose="020B0606030504020204" pitchFamily="34" charset="0"/>
              </a:rPr>
              <a:t>Data Scientists present the data in a much more useful form as compared to the raw data available to them from structured as well as unstructured forms.</a:t>
            </a:r>
            <a:endParaRPr lang="en-IN" dirty="0"/>
          </a:p>
        </p:txBody>
      </p:sp>
    </p:spTree>
    <p:extLst>
      <p:ext uri="{BB962C8B-B14F-4D97-AF65-F5344CB8AC3E}">
        <p14:creationId xmlns:p14="http://schemas.microsoft.com/office/powerpoint/2010/main" val="614060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71B4-4A29-4F5E-A448-68A9A142C691}"/>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Lifecycle of Data Science</a:t>
            </a:r>
            <a:endParaRPr lang="en-IN" dirty="0"/>
          </a:p>
        </p:txBody>
      </p:sp>
      <p:pic>
        <p:nvPicPr>
          <p:cNvPr id="3074" name="Picture 2" descr="Lifecycle of Data Science - Edureka">
            <a:extLst>
              <a:ext uri="{FF2B5EF4-FFF2-40B4-BE49-F238E27FC236}">
                <a16:creationId xmlns:a16="http://schemas.microsoft.com/office/drawing/2014/main" id="{0D445401-C74D-43D4-8914-A30480E4FF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2482" y="1825625"/>
            <a:ext cx="680917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52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851</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erdana</vt:lpstr>
      <vt:lpstr>Inter-Regular</vt:lpstr>
      <vt:lpstr>Open Sans</vt:lpstr>
      <vt:lpstr>Roboto</vt:lpstr>
      <vt:lpstr>Office Theme</vt:lpstr>
      <vt:lpstr>Data Science</vt:lpstr>
      <vt:lpstr>Data Science</vt:lpstr>
      <vt:lpstr>What is Data Science?</vt:lpstr>
      <vt:lpstr>PowerPoint Presentation</vt:lpstr>
      <vt:lpstr>Need for Data Science:</vt:lpstr>
      <vt:lpstr>PowerPoint Presentation</vt:lpstr>
      <vt:lpstr>Who is a Data Scientist? </vt:lpstr>
      <vt:lpstr>What does a Data Scientist do? </vt:lpstr>
      <vt:lpstr>Lifecycle of Data Science</vt:lpstr>
      <vt:lpstr>Phase 1—Discovery</vt:lpstr>
      <vt:lpstr>Phase 2—Data preparation</vt:lpstr>
      <vt:lpstr>Phase 3—Model planning</vt:lpstr>
      <vt:lpstr>PowerPoint Presentation</vt:lpstr>
      <vt:lpstr>Phase 5—Operationalize</vt:lpstr>
      <vt:lpstr>Phase 6—Communicate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Vandna Bajaj</dc:creator>
  <cp:lastModifiedBy>Vandna Bajaj</cp:lastModifiedBy>
  <cp:revision>1</cp:revision>
  <dcterms:created xsi:type="dcterms:W3CDTF">2021-07-21T18:48:50Z</dcterms:created>
  <dcterms:modified xsi:type="dcterms:W3CDTF">2021-07-21T18:49:10Z</dcterms:modified>
</cp:coreProperties>
</file>