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72" r:id="rId5"/>
    <p:sldId id="263" r:id="rId6"/>
    <p:sldId id="264" r:id="rId7"/>
    <p:sldId id="257" r:id="rId8"/>
    <p:sldId id="265" r:id="rId9"/>
    <p:sldId id="266" r:id="rId10"/>
    <p:sldId id="267" r:id="rId11"/>
    <p:sldId id="268" r:id="rId12"/>
    <p:sldId id="269" r:id="rId13"/>
    <p:sldId id="270" r:id="rId14"/>
    <p:sldId id="271" r:id="rId15"/>
    <p:sldId id="258"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59" r:id="rId31"/>
    <p:sldId id="291" r:id="rId32"/>
    <p:sldId id="292" r:id="rId33"/>
    <p:sldId id="293" r:id="rId34"/>
    <p:sldId id="294" r:id="rId35"/>
    <p:sldId id="295" r:id="rId36"/>
    <p:sldId id="296" r:id="rId37"/>
    <p:sldId id="287" r:id="rId38"/>
    <p:sldId id="288" r:id="rId39"/>
    <p:sldId id="289" r:id="rId40"/>
    <p:sldId id="290" r:id="rId41"/>
    <p:sldId id="29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60CD53A5-0F7C-4A50-8100-4CE44E265987}" type="datetimeFigureOut">
              <a:rPr lang="en-US" smtClean="0"/>
              <a:t>8/23/2022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424789A-8A7B-4EF6-A28C-B9CD82C1018B}"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CD53A5-0F7C-4A50-8100-4CE44E265987}"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4789A-8A7B-4EF6-A28C-B9CD82C1018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CD53A5-0F7C-4A50-8100-4CE44E265987}"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4789A-8A7B-4EF6-A28C-B9CD82C1018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CD53A5-0F7C-4A50-8100-4CE44E265987}"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4789A-8A7B-4EF6-A28C-B9CD82C1018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0CD53A5-0F7C-4A50-8100-4CE44E265987}"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C424789A-8A7B-4EF6-A28C-B9CD82C1018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0CD53A5-0F7C-4A50-8100-4CE44E265987}"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4789A-8A7B-4EF6-A28C-B9CD82C1018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0CD53A5-0F7C-4A50-8100-4CE44E265987}" type="datetimeFigureOut">
              <a:rPr lang="en-US" smtClean="0"/>
              <a:t>8/23/2022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24789A-8A7B-4EF6-A28C-B9CD82C1018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0CD53A5-0F7C-4A50-8100-4CE44E265987}" type="datetimeFigureOut">
              <a:rPr lang="en-US" smtClean="0"/>
              <a:t>8/23/2022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24789A-8A7B-4EF6-A28C-B9CD82C1018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D53A5-0F7C-4A50-8100-4CE44E265987}" type="datetimeFigureOut">
              <a:rPr lang="en-US" smtClean="0"/>
              <a:t>8/23/2022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24789A-8A7B-4EF6-A28C-B9CD82C1018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0CD53A5-0F7C-4A50-8100-4CE44E265987}"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4789A-8A7B-4EF6-A28C-B9CD82C1018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0CD53A5-0F7C-4A50-8100-4CE44E265987}"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4789A-8A7B-4EF6-A28C-B9CD82C1018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0CD53A5-0F7C-4A50-8100-4CE44E265987}" type="datetimeFigureOut">
              <a:rPr lang="en-US" smtClean="0"/>
              <a:t>8/23/2022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424789A-8A7B-4EF6-A28C-B9CD82C1018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ssetinfinity.com/blog/iot-technology-creative-ways-of-utilizing-in-business" TargetMode="External"/><Relationship Id="rId2" Type="http://schemas.openxmlformats.org/officeDocument/2006/relationships/hyperlink" Target="https://www.assetinfinity.com/features/geo-tagging-gis-asset-management-and-esri-integration-progra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assetinfinity.com/blog/asset-maintenance-types-benefits-drawback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avsystem.com/blog/what-is-internet-of-things-explana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Unit-2</a:t>
            </a:r>
            <a:endParaRPr lang="en-US" dirty="0"/>
          </a:p>
        </p:txBody>
      </p:sp>
      <p:sp>
        <p:nvSpPr>
          <p:cNvPr id="3" name="Subtitle 2"/>
          <p:cNvSpPr>
            <a:spLocks noGrp="1"/>
          </p:cNvSpPr>
          <p:nvPr>
            <p:ph type="subTitle" idx="1"/>
          </p:nvPr>
        </p:nvSpPr>
        <p:spPr/>
        <p:txBody>
          <a:bodyPr/>
          <a:lstStyle/>
          <a:p>
            <a:r>
              <a:rPr lang="en-US" dirty="0" smtClean="0"/>
              <a:t>IOT TECHNOLOGIES BEHIND SMART AND INTELLIGENT DEVICES</a:t>
            </a:r>
            <a:endParaRPr lang="en-US" dirty="0"/>
          </a:p>
        </p:txBody>
      </p:sp>
    </p:spTree>
    <p:extLst>
      <p:ext uri="{BB962C8B-B14F-4D97-AF65-F5344CB8AC3E}">
        <p14:creationId xmlns:p14="http://schemas.microsoft.com/office/powerpoint/2010/main" val="1567747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623" y="1676400"/>
            <a:ext cx="7200900"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6745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How </a:t>
            </a:r>
            <a:r>
              <a:rPr lang="en-US" dirty="0" err="1"/>
              <a:t>IoT</a:t>
            </a:r>
            <a:r>
              <a:rPr lang="en-US" dirty="0"/>
              <a:t> is used in home automation?</a:t>
            </a:r>
            <a:endParaRPr lang="en-US" dirty="0" smtClean="0"/>
          </a:p>
          <a:p>
            <a:r>
              <a:rPr lang="en-US" dirty="0" smtClean="0"/>
              <a:t>The</a:t>
            </a:r>
            <a:r>
              <a:rPr lang="en-US" dirty="0"/>
              <a:t> </a:t>
            </a:r>
            <a:r>
              <a:rPr lang="en-US" b="1" dirty="0" err="1"/>
              <a:t>IoT</a:t>
            </a:r>
            <a:r>
              <a:rPr lang="en-US" dirty="0"/>
              <a:t> based </a:t>
            </a:r>
            <a:r>
              <a:rPr lang="en-US" b="1" dirty="0"/>
              <a:t>Home Automation</a:t>
            </a:r>
            <a:r>
              <a:rPr lang="en-US" dirty="0"/>
              <a:t> will enable the user to use a </a:t>
            </a:r>
            <a:r>
              <a:rPr lang="en-US" b="1" dirty="0"/>
              <a:t>Home Automation</a:t>
            </a:r>
            <a:r>
              <a:rPr lang="en-US" dirty="0"/>
              <a:t> System based on </a:t>
            </a:r>
            <a:r>
              <a:rPr lang="en-US" b="1" dirty="0"/>
              <a:t>Internet of Things</a:t>
            </a:r>
            <a:r>
              <a:rPr lang="en-US" dirty="0"/>
              <a:t> (</a:t>
            </a:r>
            <a:r>
              <a:rPr lang="en-US" b="1" dirty="0" err="1"/>
              <a:t>IoT</a:t>
            </a:r>
            <a:r>
              <a:rPr lang="en-US" dirty="0"/>
              <a:t>). The modern </a:t>
            </a:r>
            <a:r>
              <a:rPr lang="en-US" b="1" dirty="0"/>
              <a:t>homes</a:t>
            </a:r>
            <a:r>
              <a:rPr lang="en-US" dirty="0"/>
              <a:t> are automated through the internet and the </a:t>
            </a:r>
            <a:r>
              <a:rPr lang="en-US" b="1" dirty="0"/>
              <a:t>home</a:t>
            </a:r>
            <a:r>
              <a:rPr lang="en-US" dirty="0"/>
              <a:t> appliances are controlled. The user commands over the internet will be obtained by the Wi-Fi modems.</a:t>
            </a:r>
          </a:p>
        </p:txBody>
      </p:sp>
    </p:spTree>
    <p:extLst>
      <p:ext uri="{BB962C8B-B14F-4D97-AF65-F5344CB8AC3E}">
        <p14:creationId xmlns:p14="http://schemas.microsoft.com/office/powerpoint/2010/main" val="4113050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Why do we need home automation</a:t>
            </a:r>
            <a:r>
              <a:rPr lang="en-US" dirty="0" smtClean="0"/>
              <a:t>?</a:t>
            </a:r>
          </a:p>
          <a:p>
            <a:r>
              <a:rPr lang="en-US" dirty="0"/>
              <a:t>Control your heating and cooling and you control 48% of your energy spending. </a:t>
            </a:r>
            <a:r>
              <a:rPr lang="en-US" b="1" dirty="0"/>
              <a:t>Home automation</a:t>
            </a:r>
            <a:r>
              <a:rPr lang="en-US" dirty="0"/>
              <a:t> technologies such as smart thermostats, smart lighting, and smart appliances connect to a centralized control that can act on its own or be programmed to control energy consumption and increase savings.</a:t>
            </a:r>
          </a:p>
        </p:txBody>
      </p:sp>
    </p:spTree>
    <p:extLst>
      <p:ext uri="{BB962C8B-B14F-4D97-AF65-F5344CB8AC3E}">
        <p14:creationId xmlns:p14="http://schemas.microsoft.com/office/powerpoint/2010/main" val="6753869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Why Smart Home is needed?</a:t>
            </a:r>
            <a:endParaRPr lang="en-US" dirty="0"/>
          </a:p>
        </p:txBody>
      </p:sp>
      <p:sp>
        <p:nvSpPr>
          <p:cNvPr id="3" name="Content Placeholder 2"/>
          <p:cNvSpPr>
            <a:spLocks noGrp="1"/>
          </p:cNvSpPr>
          <p:nvPr>
            <p:ph idx="1"/>
          </p:nvPr>
        </p:nvSpPr>
        <p:spPr/>
        <p:txBody>
          <a:bodyPr/>
          <a:lstStyle/>
          <a:p>
            <a:r>
              <a:rPr lang="en-US" b="1" dirty="0"/>
              <a:t>Smart home</a:t>
            </a:r>
            <a:r>
              <a:rPr lang="en-US" dirty="0"/>
              <a:t> ensures you save electricity and reduce your power and water bills. Often it is observed that lights remain on due to the laziness of standing up and turning them off. A </a:t>
            </a:r>
            <a:r>
              <a:rPr lang="en-US" b="1" dirty="0"/>
              <a:t>smart home</a:t>
            </a:r>
            <a:r>
              <a:rPr lang="en-US" dirty="0"/>
              <a:t> will allow you to turn off lights and other electronic items even when you are in bed and going to sleep.</a:t>
            </a:r>
          </a:p>
        </p:txBody>
      </p:sp>
    </p:spTree>
    <p:extLst>
      <p:ext uri="{BB962C8B-B14F-4D97-AF65-F5344CB8AC3E}">
        <p14:creationId xmlns:p14="http://schemas.microsoft.com/office/powerpoint/2010/main" val="7973366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1076325"/>
            <a:ext cx="7124700"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98590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 MANAGEMENT</a:t>
            </a:r>
            <a:endParaRPr lang="en-US" dirty="0"/>
          </a:p>
        </p:txBody>
      </p:sp>
      <p:sp>
        <p:nvSpPr>
          <p:cNvPr id="3" name="Content Placeholder 2"/>
          <p:cNvSpPr>
            <a:spLocks noGrp="1"/>
          </p:cNvSpPr>
          <p:nvPr>
            <p:ph idx="1"/>
          </p:nvPr>
        </p:nvSpPr>
        <p:spPr/>
        <p:txBody>
          <a:bodyPr/>
          <a:lstStyle/>
          <a:p>
            <a:r>
              <a:rPr lang="en-US" b="1" dirty="0"/>
              <a:t>How </a:t>
            </a:r>
            <a:r>
              <a:rPr lang="en-US" b="1" dirty="0" err="1"/>
              <a:t>IoT</a:t>
            </a:r>
            <a:r>
              <a:rPr lang="en-US" b="1" dirty="0"/>
              <a:t> is helpful in terms of Asset Management?</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170" y="3276600"/>
            <a:ext cx="7219950"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10168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b="1" dirty="0"/>
              <a:t>Real Time Information</a:t>
            </a:r>
          </a:p>
          <a:p>
            <a:pPr algn="just"/>
            <a:r>
              <a:rPr lang="en-US" dirty="0" err="1"/>
              <a:t>IoT</a:t>
            </a:r>
            <a:r>
              <a:rPr lang="en-US" dirty="0"/>
              <a:t> is capable of getting </a:t>
            </a:r>
            <a:r>
              <a:rPr lang="en-US" dirty="0">
                <a:hlinkClick r:id="rId2"/>
              </a:rPr>
              <a:t>real-time information</a:t>
            </a:r>
            <a:r>
              <a:rPr lang="en-US" dirty="0"/>
              <a:t> which can play a crucial role in future events and planning. For instance, let us take an agriculture-based organization. As the human population grows continuously, so does the demand for and supply of food. Smart farming with </a:t>
            </a:r>
            <a:r>
              <a:rPr lang="en-US" dirty="0" err="1"/>
              <a:t>IoT</a:t>
            </a:r>
            <a:r>
              <a:rPr lang="en-US" dirty="0"/>
              <a:t> is one of the rapidly growing sectors.</a:t>
            </a:r>
          </a:p>
          <a:p>
            <a:pPr algn="just"/>
            <a:r>
              <a:rPr lang="en-US" dirty="0"/>
              <a:t>Farmers can utilize actionable information to improve yields and for increased return on investment. Detecting for soil moisture and nutrients, controlling water utilization for plant growth, and deciding which fertilizers are best for a growing plantation are some simple and effective usages of </a:t>
            </a:r>
            <a:r>
              <a:rPr lang="en-US" dirty="0" err="1">
                <a:hlinkClick r:id="rId3"/>
              </a:rPr>
              <a:t>IoT</a:t>
            </a:r>
            <a:r>
              <a:rPr lang="en-US" dirty="0">
                <a:hlinkClick r:id="rId3"/>
              </a:rPr>
              <a:t> technology</a:t>
            </a:r>
            <a:r>
              <a:rPr lang="en-US" dirty="0"/>
              <a:t>.</a:t>
            </a:r>
          </a:p>
          <a:p>
            <a:pPr algn="just"/>
            <a:endParaRPr lang="en-US" dirty="0"/>
          </a:p>
        </p:txBody>
      </p:sp>
    </p:spTree>
    <p:extLst>
      <p:ext uri="{BB962C8B-B14F-4D97-AF65-F5344CB8AC3E}">
        <p14:creationId xmlns:p14="http://schemas.microsoft.com/office/powerpoint/2010/main" val="32331979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a:t>Decrease Human Involvement</a:t>
            </a:r>
          </a:p>
          <a:p>
            <a:r>
              <a:rPr lang="en-US" dirty="0" err="1"/>
              <a:t>IoT</a:t>
            </a:r>
            <a:r>
              <a:rPr lang="en-US" dirty="0"/>
              <a:t> enabled asset management uses sensors. This empowers organizations to know their assets’ information, eliminating the need for human effort. It actively keeps track of all assets through  </a:t>
            </a:r>
            <a:r>
              <a:rPr lang="en-US" dirty="0" err="1"/>
              <a:t>IoT</a:t>
            </a:r>
            <a:r>
              <a:rPr lang="en-US" dirty="0"/>
              <a:t> sensors attached to each asset.</a:t>
            </a:r>
          </a:p>
          <a:p>
            <a:r>
              <a:rPr lang="en-US" dirty="0"/>
              <a:t>However, selecting the </a:t>
            </a:r>
            <a:r>
              <a:rPr lang="en-US" dirty="0" err="1"/>
              <a:t>IoT</a:t>
            </a:r>
            <a:r>
              <a:rPr lang="en-US" dirty="0"/>
              <a:t> sensor is also crucial. There is a variety of them to gauge measures such as acceleration, temperature, humidity, pressure, proximity, etc. Therefore, the right </a:t>
            </a:r>
            <a:r>
              <a:rPr lang="en-US" dirty="0" err="1"/>
              <a:t>IoT</a:t>
            </a:r>
            <a:r>
              <a:rPr lang="en-US" dirty="0"/>
              <a:t> sensor has to be selected as per the business need.</a:t>
            </a:r>
          </a:p>
          <a:p>
            <a:r>
              <a:rPr lang="en-US" dirty="0"/>
              <a:t>The sensors attached to the asset are used to generate data and the same is relayed to the Cloud platform. It sends data every 5 or 10 minutes (as programmed by the organization).</a:t>
            </a:r>
          </a:p>
          <a:p>
            <a:endParaRPr lang="en-US" dirty="0"/>
          </a:p>
        </p:txBody>
      </p:sp>
    </p:spTree>
    <p:extLst>
      <p:ext uri="{BB962C8B-B14F-4D97-AF65-F5344CB8AC3E}">
        <p14:creationId xmlns:p14="http://schemas.microsoft.com/office/powerpoint/2010/main" val="37159166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Asset Optimization</a:t>
            </a:r>
          </a:p>
          <a:p>
            <a:r>
              <a:rPr lang="en-US" dirty="0"/>
              <a:t>When an asset is purchased, it is obviously intended to generate revenue from the asset. Asset managers know the importance of keeping an asset in the running condition. When an asset tracking plan is executed, it is important to keep a clear picture of assets so that compatible plans can be made.</a:t>
            </a:r>
          </a:p>
          <a:p>
            <a:r>
              <a:rPr lang="en-US" dirty="0"/>
              <a:t>With </a:t>
            </a:r>
            <a:r>
              <a:rPr lang="en-US" dirty="0" err="1"/>
              <a:t>IoT</a:t>
            </a:r>
            <a:r>
              <a:rPr lang="en-US" dirty="0"/>
              <a:t>-enabled asset management, the organization has the capability to see if the asset performance is in line with the expectations or not. In case it is not working efficiently, preventive and </a:t>
            </a:r>
            <a:r>
              <a:rPr lang="en-US" dirty="0">
                <a:hlinkClick r:id="rId2"/>
              </a:rPr>
              <a:t>predictive maintenance</a:t>
            </a:r>
            <a:r>
              <a:rPr lang="en-US" dirty="0"/>
              <a:t> needs to be implemented for the purpose of asset optimization.</a:t>
            </a:r>
          </a:p>
          <a:p>
            <a:r>
              <a:rPr lang="en-US" dirty="0" err="1"/>
              <a:t>IoT</a:t>
            </a:r>
            <a:r>
              <a:rPr lang="en-US" dirty="0"/>
              <a:t> sensors keep track of asset performance. With such information, the organization can make the appropriate decision in order to save expenses and extend the life of an asset.</a:t>
            </a:r>
          </a:p>
          <a:p>
            <a:endParaRPr lang="en-US" dirty="0"/>
          </a:p>
        </p:txBody>
      </p:sp>
    </p:spTree>
    <p:extLst>
      <p:ext uri="{BB962C8B-B14F-4D97-AF65-F5344CB8AC3E}">
        <p14:creationId xmlns:p14="http://schemas.microsoft.com/office/powerpoint/2010/main" val="4210194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a:t>Asset &amp; Cost Tracking</a:t>
            </a:r>
          </a:p>
          <a:p>
            <a:r>
              <a:rPr lang="en-US" dirty="0"/>
              <a:t>Asset tracking is very important to keep up the productivity and growth of the organization. </a:t>
            </a:r>
            <a:r>
              <a:rPr lang="en-US" dirty="0" err="1"/>
              <a:t>IoT</a:t>
            </a:r>
            <a:r>
              <a:rPr lang="en-US" dirty="0"/>
              <a:t> enables to get real-time information of assets, thereby ensuring security and safety of the asset.</a:t>
            </a:r>
          </a:p>
          <a:p>
            <a:r>
              <a:rPr lang="en-US" dirty="0"/>
              <a:t>Without correcting the source from where costs originate, it is difficult </a:t>
            </a:r>
            <a:r>
              <a:rPr lang="en-US"/>
              <a:t>for </a:t>
            </a:r>
            <a:r>
              <a:rPr lang="en-US" smtClean="0"/>
              <a:t>any </a:t>
            </a:r>
            <a:r>
              <a:rPr lang="en-US" dirty="0"/>
              <a:t>business to reduce the upkeep expenses. For example, if the Maintenance Manager is not aware of the main problem of an asset, they cannot make the right and timely move to keep the asset in operation.</a:t>
            </a:r>
          </a:p>
          <a:p>
            <a:r>
              <a:rPr lang="en-US" dirty="0" err="1"/>
              <a:t>IoT</a:t>
            </a:r>
            <a:r>
              <a:rPr lang="en-US" dirty="0"/>
              <a:t>-empowered assets furnish information arising from the root cause of any problem. It ensures that the issues are resolved, breakdown costs are saved and smart financial decisions can be taken in time.</a:t>
            </a:r>
          </a:p>
          <a:p>
            <a:endParaRPr lang="en-US" dirty="0"/>
          </a:p>
        </p:txBody>
      </p:sp>
    </p:spTree>
    <p:extLst>
      <p:ext uri="{BB962C8B-B14F-4D97-AF65-F5344CB8AC3E}">
        <p14:creationId xmlns:p14="http://schemas.microsoft.com/office/powerpoint/2010/main" val="2503931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endParaRPr lang="en-US" dirty="0"/>
          </a:p>
        </p:txBody>
      </p:sp>
      <p:sp>
        <p:nvSpPr>
          <p:cNvPr id="3" name="Content Placeholder 2"/>
          <p:cNvSpPr>
            <a:spLocks noGrp="1"/>
          </p:cNvSpPr>
          <p:nvPr>
            <p:ph idx="1"/>
          </p:nvPr>
        </p:nvSpPr>
        <p:spPr/>
        <p:txBody>
          <a:bodyPr/>
          <a:lstStyle/>
          <a:p>
            <a:r>
              <a:rPr lang="en-US" dirty="0"/>
              <a:t>The </a:t>
            </a:r>
            <a:r>
              <a:rPr lang="en-US" dirty="0">
                <a:hlinkClick r:id="rId2"/>
              </a:rPr>
              <a:t>Internet of Things</a:t>
            </a:r>
            <a:r>
              <a:rPr lang="en-US" dirty="0"/>
              <a:t> keeps promising us a smarter future: fridges able to replenish themselves by automatically ordering food at a local grocery store (in-fridge delivery included!), bridges warning the oncoming cars about a frozen surface, or smart gear that monitors your health and delivers real-time data straight to your doctor’s iPhone.</a:t>
            </a:r>
          </a:p>
        </p:txBody>
      </p:sp>
    </p:spTree>
    <p:extLst>
      <p:ext uri="{BB962C8B-B14F-4D97-AF65-F5344CB8AC3E}">
        <p14:creationId xmlns:p14="http://schemas.microsoft.com/office/powerpoint/2010/main" val="1803251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Enhanced Monitoring Maintenance</a:t>
            </a:r>
          </a:p>
          <a:p>
            <a:r>
              <a:rPr lang="en-US" dirty="0"/>
              <a:t>With </a:t>
            </a:r>
            <a:r>
              <a:rPr lang="en-US" dirty="0" err="1"/>
              <a:t>IoT</a:t>
            </a:r>
            <a:r>
              <a:rPr lang="en-US" dirty="0"/>
              <a:t> technology, an enterprise can monitor its assets, machines, equipment, etc. in real-time. For instance, when a manufacturing unit monitors the health of its asset health, the related operational costs can be reduced.</a:t>
            </a:r>
          </a:p>
          <a:p>
            <a:r>
              <a:rPr lang="en-US" dirty="0"/>
              <a:t>An </a:t>
            </a:r>
            <a:r>
              <a:rPr lang="en-US" dirty="0" err="1"/>
              <a:t>IoT</a:t>
            </a:r>
            <a:r>
              <a:rPr lang="en-US" dirty="0"/>
              <a:t> sensor can alert plant managers when the operating parameters of assets such as temperature or environment are not in the permissible range.</a:t>
            </a:r>
          </a:p>
          <a:p>
            <a:endParaRPr lang="en-US" dirty="0"/>
          </a:p>
        </p:txBody>
      </p:sp>
    </p:spTree>
    <p:extLst>
      <p:ext uri="{BB962C8B-B14F-4D97-AF65-F5344CB8AC3E}">
        <p14:creationId xmlns:p14="http://schemas.microsoft.com/office/powerpoint/2010/main" val="16004001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Security</a:t>
            </a:r>
          </a:p>
          <a:p>
            <a:r>
              <a:rPr lang="en-US" dirty="0"/>
              <a:t>In spite of some concerns expressed for </a:t>
            </a:r>
            <a:r>
              <a:rPr lang="en-US" dirty="0" err="1"/>
              <a:t>IoT</a:t>
            </a:r>
            <a:r>
              <a:rPr lang="en-US" dirty="0"/>
              <a:t> devices, these asset trackers now come with better security. The </a:t>
            </a:r>
            <a:r>
              <a:rPr lang="en-US" dirty="0" err="1"/>
              <a:t>IoT</a:t>
            </a:r>
            <a:r>
              <a:rPr lang="en-US" dirty="0"/>
              <a:t> tracker uses bank-level AES-256 data authentication and data encryption to ensure that the data is kept private and secure.</a:t>
            </a:r>
          </a:p>
          <a:p>
            <a:endParaRPr lang="en-US" dirty="0"/>
          </a:p>
        </p:txBody>
      </p:sp>
    </p:spTree>
    <p:extLst>
      <p:ext uri="{BB962C8B-B14F-4D97-AF65-F5344CB8AC3E}">
        <p14:creationId xmlns:p14="http://schemas.microsoft.com/office/powerpoint/2010/main" val="3574285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2400"/>
            <a:ext cx="6105525"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7" y="4514850"/>
            <a:ext cx="561975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07778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438400"/>
            <a:ext cx="5314950"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21787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295400"/>
            <a:ext cx="6134100"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88890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563" y="1076758"/>
            <a:ext cx="6238875"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02225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263" y="2590800"/>
            <a:ext cx="570547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95484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2209800"/>
            <a:ext cx="5848350"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86975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388" y="2276475"/>
            <a:ext cx="5991225"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42327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7" y="1371600"/>
            <a:ext cx="7172325"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2274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12838"/>
          </a:xfrm>
        </p:spPr>
        <p:txBody>
          <a:bodyPr>
            <a:normAutofit/>
          </a:bodyPr>
          <a:lstStyle/>
          <a:p>
            <a:endParaRPr lang="en-US" dirty="0"/>
          </a:p>
        </p:txBody>
      </p:sp>
      <p:sp>
        <p:nvSpPr>
          <p:cNvPr id="3" name="Content Placeholder 2"/>
          <p:cNvSpPr>
            <a:spLocks noGrp="1"/>
          </p:cNvSpPr>
          <p:nvPr>
            <p:ph idx="1"/>
          </p:nvPr>
        </p:nvSpPr>
        <p:spPr/>
        <p:txBody>
          <a:bodyPr/>
          <a:lstStyle/>
          <a:p>
            <a:r>
              <a:rPr lang="en-US" dirty="0"/>
              <a:t>Which technology allows </a:t>
            </a:r>
            <a:r>
              <a:rPr lang="en-US" dirty="0" err="1"/>
              <a:t>IoT</a:t>
            </a:r>
            <a:r>
              <a:rPr lang="en-US" dirty="0"/>
              <a:t> smart devices to be smarter in a literal sense</a:t>
            </a:r>
            <a:r>
              <a:rPr lang="en-US" dirty="0" smtClean="0"/>
              <a:t>?</a:t>
            </a:r>
          </a:p>
          <a:p>
            <a:r>
              <a:rPr lang="en-US" b="1" dirty="0"/>
              <a:t>Machine learning</a:t>
            </a:r>
            <a:r>
              <a:rPr lang="en-US" dirty="0"/>
              <a:t> will allow these smart devices to be smarter in a literal sense. It can analyze the data generated by the connected devices and get an insight into the human's behavioral pattern.</a:t>
            </a:r>
          </a:p>
        </p:txBody>
      </p:sp>
    </p:spTree>
    <p:extLst>
      <p:ext uri="{BB962C8B-B14F-4D97-AF65-F5344CB8AC3E}">
        <p14:creationId xmlns:p14="http://schemas.microsoft.com/office/powerpoint/2010/main" val="17606090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TELEMETRY</a:t>
            </a:r>
            <a:endParaRPr lang="en-US" dirty="0"/>
          </a:p>
        </p:txBody>
      </p:sp>
      <p:sp>
        <p:nvSpPr>
          <p:cNvPr id="3" name="Content Placeholder 2"/>
          <p:cNvSpPr>
            <a:spLocks noGrp="1"/>
          </p:cNvSpPr>
          <p:nvPr>
            <p:ph idx="1"/>
          </p:nvPr>
        </p:nvSpPr>
        <p:spPr/>
        <p:txBody>
          <a:bodyPr/>
          <a:lstStyle/>
          <a:p>
            <a:r>
              <a:rPr lang="en-US" dirty="0"/>
              <a:t>Data collected by the device is called </a:t>
            </a:r>
            <a:r>
              <a:rPr lang="en-US" b="1" dirty="0"/>
              <a:t>telemetry</a:t>
            </a:r>
            <a:r>
              <a:rPr lang="en-US" dirty="0"/>
              <a:t>. This is the eyes-and-ears data that </a:t>
            </a:r>
            <a:r>
              <a:rPr lang="en-US" b="1" dirty="0" err="1"/>
              <a:t>IoT</a:t>
            </a:r>
            <a:r>
              <a:rPr lang="en-US" dirty="0"/>
              <a:t> devices provide to applications. </a:t>
            </a:r>
            <a:r>
              <a:rPr lang="en-US" b="1" dirty="0"/>
              <a:t>Telemetry</a:t>
            </a:r>
            <a:r>
              <a:rPr lang="en-US" dirty="0"/>
              <a:t> is read-only data about the environment, usually collected through sensors. Each source of </a:t>
            </a:r>
            <a:r>
              <a:rPr lang="en-US" b="1" dirty="0"/>
              <a:t>telemetry</a:t>
            </a:r>
            <a:r>
              <a:rPr lang="en-US" dirty="0"/>
              <a:t> results in a channel.</a:t>
            </a:r>
          </a:p>
        </p:txBody>
      </p:sp>
    </p:spTree>
    <p:extLst>
      <p:ext uri="{BB962C8B-B14F-4D97-AF65-F5344CB8AC3E}">
        <p14:creationId xmlns:p14="http://schemas.microsoft.com/office/powerpoint/2010/main" val="8498276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057400"/>
            <a:ext cx="65341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43866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RTU-Remote Terminal </a:t>
            </a:r>
            <a:r>
              <a:rPr lang="en-US" dirty="0" err="1" smtClean="0"/>
              <a:t>Unit:</a:t>
            </a:r>
            <a:r>
              <a:rPr lang="en-US" b="1" dirty="0" err="1"/>
              <a:t>RTU</a:t>
            </a:r>
            <a:r>
              <a:rPr lang="en-US" dirty="0"/>
              <a:t> stands for Remote Terminal Unit, sometimes also called Remote Telemetry Unit or Remote </a:t>
            </a:r>
            <a:r>
              <a:rPr lang="en-US" dirty="0" err="1"/>
              <a:t>Telecontrol</a:t>
            </a:r>
            <a:r>
              <a:rPr lang="en-US" dirty="0"/>
              <a:t> Unit. A </a:t>
            </a:r>
            <a:r>
              <a:rPr lang="en-US" b="1" dirty="0"/>
              <a:t>RTU</a:t>
            </a:r>
            <a:r>
              <a:rPr lang="en-US" dirty="0"/>
              <a:t> is a microprocessor based device that monitors and controls field devices, that then connects to plant control or SCADA (supervisory control and data acquisition) systems</a:t>
            </a:r>
            <a:r>
              <a:rPr lang="en-US" dirty="0" smtClean="0"/>
              <a:t>.</a:t>
            </a:r>
          </a:p>
          <a:p>
            <a:r>
              <a:rPr lang="en-US" dirty="0"/>
              <a:t>What is </a:t>
            </a:r>
            <a:r>
              <a:rPr lang="en-US" dirty="0" err="1"/>
              <a:t>Scada</a:t>
            </a:r>
            <a:r>
              <a:rPr lang="en-US" dirty="0"/>
              <a:t> and how does it work?</a:t>
            </a:r>
          </a:p>
          <a:p>
            <a:r>
              <a:rPr lang="en-US" dirty="0"/>
              <a:t>Supervisory Control and Data Acquisition (</a:t>
            </a:r>
            <a:r>
              <a:rPr lang="en-US" b="1" dirty="0"/>
              <a:t>SCADA</a:t>
            </a:r>
            <a:r>
              <a:rPr lang="en-US" dirty="0"/>
              <a:t>) is a system that aims to monitor and control field devices at your remote sites. ... </a:t>
            </a:r>
            <a:r>
              <a:rPr lang="en-US" b="1" dirty="0"/>
              <a:t>SCADA</a:t>
            </a:r>
            <a:r>
              <a:rPr lang="en-US" dirty="0"/>
              <a:t> is a centralized system that monitors and controls the entire area. This supervisory system gathers data on the process and sends the commands control to the process.</a:t>
            </a:r>
          </a:p>
          <a:p>
            <a:endParaRPr lang="en-US" dirty="0"/>
          </a:p>
        </p:txBody>
      </p:sp>
    </p:spTree>
    <p:extLst>
      <p:ext uri="{BB962C8B-B14F-4D97-AF65-F5344CB8AC3E}">
        <p14:creationId xmlns:p14="http://schemas.microsoft.com/office/powerpoint/2010/main" val="12258873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Which </a:t>
            </a:r>
            <a:r>
              <a:rPr lang="en-US" dirty="0" err="1"/>
              <a:t>Scada</a:t>
            </a:r>
            <a:r>
              <a:rPr lang="en-US" dirty="0"/>
              <a:t> system is best?</a:t>
            </a:r>
          </a:p>
          <a:p>
            <a:r>
              <a:rPr lang="en-US" b="1" dirty="0"/>
              <a:t>Below are the leading SCADA companies:</a:t>
            </a:r>
            <a:endParaRPr lang="en-US" dirty="0"/>
          </a:p>
          <a:p>
            <a:r>
              <a:rPr lang="en-US" dirty="0"/>
              <a:t>Siemens </a:t>
            </a:r>
            <a:r>
              <a:rPr lang="en-US" b="1" dirty="0" err="1"/>
              <a:t>WinCC</a:t>
            </a:r>
            <a:r>
              <a:rPr lang="en-US" dirty="0"/>
              <a:t>.</a:t>
            </a:r>
          </a:p>
          <a:p>
            <a:r>
              <a:rPr lang="en-US" dirty="0"/>
              <a:t>Invensys </a:t>
            </a:r>
            <a:r>
              <a:rPr lang="en-US" b="1" dirty="0" err="1"/>
              <a:t>Wonderware</a:t>
            </a:r>
            <a:r>
              <a:rPr lang="en-US" b="1" dirty="0"/>
              <a:t> </a:t>
            </a:r>
            <a:r>
              <a:rPr lang="en-US" b="1" dirty="0" err="1"/>
              <a:t>InTouch</a:t>
            </a:r>
            <a:r>
              <a:rPr lang="en-US" dirty="0"/>
              <a:t>.</a:t>
            </a:r>
          </a:p>
          <a:p>
            <a:r>
              <a:rPr lang="en-US" dirty="0" err="1"/>
              <a:t>Intellution</a:t>
            </a:r>
            <a:r>
              <a:rPr lang="en-US" dirty="0"/>
              <a:t> </a:t>
            </a:r>
            <a:r>
              <a:rPr lang="en-US" dirty="0" err="1"/>
              <a:t>iFix</a:t>
            </a:r>
            <a:r>
              <a:rPr lang="en-US" dirty="0"/>
              <a:t>.</a:t>
            </a:r>
          </a:p>
          <a:p>
            <a:r>
              <a:rPr lang="en-US" dirty="0"/>
              <a:t>Allen Bradley RS View.</a:t>
            </a:r>
          </a:p>
          <a:p>
            <a:r>
              <a:rPr lang="en-US" dirty="0"/>
              <a:t>Rockwell.</a:t>
            </a:r>
          </a:p>
          <a:p>
            <a:r>
              <a:rPr lang="en-US" dirty="0"/>
              <a:t>GE Fanuc Simplicity.</a:t>
            </a:r>
          </a:p>
          <a:p>
            <a:endParaRPr lang="en-US" dirty="0"/>
          </a:p>
        </p:txBody>
      </p:sp>
    </p:spTree>
    <p:extLst>
      <p:ext uri="{BB962C8B-B14F-4D97-AF65-F5344CB8AC3E}">
        <p14:creationId xmlns:p14="http://schemas.microsoft.com/office/powerpoint/2010/main" val="17595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STATION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They are very small devices that can be hand-held, they are not just stations. The station is a small device that will easily fit in your back pocket or in a backpack</a:t>
            </a:r>
            <a:r>
              <a:rPr lang="en-US" dirty="0" smtClean="0"/>
              <a:t>.</a:t>
            </a:r>
          </a:p>
          <a:p>
            <a:r>
              <a:rPr lang="en-US" dirty="0"/>
              <a:t>The station has 2 antennas, one for the short-range transceiver and one for the long-range transceiver. It also has 3 L.E.D.s that indicate the base station’s battery condition as well as data downloads in progress</a:t>
            </a:r>
            <a:r>
              <a:rPr lang="en-US" dirty="0" smtClean="0"/>
              <a:t>.</a:t>
            </a:r>
          </a:p>
          <a:p>
            <a:r>
              <a:rPr lang="en-US" dirty="0"/>
              <a:t>Stations will download GPS data from any white listed GPS device within range.  The white list contains the transceiver addresses for all of your GPS devices.  Without being represented in the white list a GPS device cannot automatically communicate with a base station.  However, a manual connection between the base station and the GPS device can still be achieved but only by using a laptop connected to the base station.</a:t>
            </a:r>
          </a:p>
        </p:txBody>
      </p:sp>
    </p:spTree>
    <p:extLst>
      <p:ext uri="{BB962C8B-B14F-4D97-AF65-F5344CB8AC3E}">
        <p14:creationId xmlns:p14="http://schemas.microsoft.com/office/powerpoint/2010/main" val="3002716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How is telemetry used?</a:t>
            </a:r>
          </a:p>
          <a:p>
            <a:r>
              <a:rPr lang="en-US" dirty="0"/>
              <a:t>The </a:t>
            </a:r>
            <a:r>
              <a:rPr lang="en-US" b="1" dirty="0"/>
              <a:t>telemetry</a:t>
            </a:r>
            <a:r>
              <a:rPr lang="en-US" dirty="0"/>
              <a:t> unit changes the signals into pictures of each heartbeat. The pictures are sent to a monitor that looks like a television screen. The monitor displays the picture of your heartbeat continuously and trained nurses watch the monitor 24 hours a day. The monitor collects information about your heart.</a:t>
            </a:r>
          </a:p>
          <a:p>
            <a:endParaRPr lang="en-US" dirty="0"/>
          </a:p>
        </p:txBody>
      </p:sp>
    </p:spTree>
    <p:extLst>
      <p:ext uri="{BB962C8B-B14F-4D97-AF65-F5344CB8AC3E}">
        <p14:creationId xmlns:p14="http://schemas.microsoft.com/office/powerpoint/2010/main" val="2259992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a:t>How Telemetry Works</a:t>
            </a:r>
          </a:p>
          <a:p>
            <a:r>
              <a:rPr lang="en-US" dirty="0"/>
              <a:t>In a general sense, telemetry works through sensors at the remote source which measures physical (such as precipitation, pressure or temperature) or electrical (such as current or voltage) data. This is converted to electrical voltages that are combined with timing data. They form a data stream that is transmitted over a wireless medium, wired or a combination of both.</a:t>
            </a:r>
          </a:p>
          <a:p>
            <a:r>
              <a:rPr lang="en-US" dirty="0"/>
              <a:t>At the remote receiver, the stream is disaggregated and the original data displayed or processed based on the user’s specifications.</a:t>
            </a:r>
          </a:p>
          <a:p>
            <a:endParaRPr lang="en-US" dirty="0"/>
          </a:p>
        </p:txBody>
      </p:sp>
    </p:spTree>
    <p:extLst>
      <p:ext uri="{BB962C8B-B14F-4D97-AF65-F5344CB8AC3E}">
        <p14:creationId xmlns:p14="http://schemas.microsoft.com/office/powerpoint/2010/main" val="17561598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Where is </a:t>
            </a:r>
            <a:r>
              <a:rPr lang="en-US" dirty="0" err="1"/>
              <a:t>IoT</a:t>
            </a:r>
            <a:r>
              <a:rPr lang="en-US" dirty="0"/>
              <a:t> data stored?</a:t>
            </a:r>
          </a:p>
          <a:p>
            <a:r>
              <a:rPr lang="en-US" b="1" dirty="0" err="1"/>
              <a:t>IoT</a:t>
            </a:r>
            <a:r>
              <a:rPr lang="en-US" b="1" dirty="0"/>
              <a:t> data</a:t>
            </a:r>
            <a:r>
              <a:rPr lang="en-US" dirty="0"/>
              <a:t> is mostly unstructured and so can easily be </a:t>
            </a:r>
            <a:r>
              <a:rPr lang="en-US" b="1" dirty="0"/>
              <a:t>stored</a:t>
            </a:r>
            <a:r>
              <a:rPr lang="en-US" dirty="0"/>
              <a:t> in public cloud infrastructure. All the major cloud providers offer low-cost scalable </a:t>
            </a:r>
            <a:r>
              <a:rPr lang="en-US" b="1" dirty="0"/>
              <a:t>storage</a:t>
            </a:r>
            <a:r>
              <a:rPr lang="en-US" dirty="0"/>
              <a:t> systems based on object </a:t>
            </a:r>
            <a:r>
              <a:rPr lang="en-US" b="1" dirty="0"/>
              <a:t>storage</a:t>
            </a:r>
            <a:r>
              <a:rPr lang="en-US" dirty="0"/>
              <a:t> technology.</a:t>
            </a:r>
          </a:p>
          <a:p>
            <a:endParaRPr lang="en-US" dirty="0"/>
          </a:p>
        </p:txBody>
      </p:sp>
    </p:spTree>
    <p:extLst>
      <p:ext uri="{BB962C8B-B14F-4D97-AF65-F5344CB8AC3E}">
        <p14:creationId xmlns:p14="http://schemas.microsoft.com/office/powerpoint/2010/main" val="459690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What makes </a:t>
            </a:r>
            <a:r>
              <a:rPr lang="en-US" dirty="0" err="1"/>
              <a:t>IoT</a:t>
            </a:r>
            <a:r>
              <a:rPr lang="en-US" dirty="0"/>
              <a:t> data valuable?</a:t>
            </a:r>
          </a:p>
          <a:p>
            <a:r>
              <a:rPr lang="en-US" dirty="0"/>
              <a:t>But the </a:t>
            </a:r>
            <a:r>
              <a:rPr lang="en-US" b="1" dirty="0"/>
              <a:t>data</a:t>
            </a:r>
            <a:r>
              <a:rPr lang="en-US" dirty="0"/>
              <a:t> generated from </a:t>
            </a:r>
            <a:r>
              <a:rPr lang="en-US" b="1" dirty="0" err="1"/>
              <a:t>IoT</a:t>
            </a:r>
            <a:r>
              <a:rPr lang="en-US" dirty="0"/>
              <a:t> devices is only </a:t>
            </a:r>
            <a:r>
              <a:rPr lang="en-US" b="1" dirty="0"/>
              <a:t>valuable</a:t>
            </a:r>
            <a:r>
              <a:rPr lang="en-US" dirty="0"/>
              <a:t> if users can effectively analyze it, and performing that analysis presents its own set of challenges related to security, variety, and volume. ... Also, each connected device will create its own type of </a:t>
            </a:r>
            <a:r>
              <a:rPr lang="en-US" b="1" dirty="0"/>
              <a:t>data</a:t>
            </a:r>
            <a:r>
              <a:rPr lang="en-US" dirty="0"/>
              <a:t>.</a:t>
            </a:r>
          </a:p>
          <a:p>
            <a:endParaRPr lang="en-US" dirty="0"/>
          </a:p>
        </p:txBody>
      </p:sp>
    </p:spTree>
    <p:extLst>
      <p:ext uri="{BB962C8B-B14F-4D97-AF65-F5344CB8AC3E}">
        <p14:creationId xmlns:p14="http://schemas.microsoft.com/office/powerpoint/2010/main" val="3092455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Which cloud is best for </a:t>
            </a:r>
            <a:r>
              <a:rPr lang="en-US" dirty="0" err="1"/>
              <a:t>IoT</a:t>
            </a:r>
            <a:r>
              <a:rPr lang="en-US" dirty="0" smtClean="0"/>
              <a:t>?</a:t>
            </a:r>
          </a:p>
          <a:p>
            <a:r>
              <a:rPr lang="en-US" dirty="0"/>
              <a:t>IBM Watson </a:t>
            </a:r>
            <a:r>
              <a:rPr lang="en-US" dirty="0" err="1"/>
              <a:t>IoT</a:t>
            </a:r>
            <a:r>
              <a:rPr lang="en-US" dirty="0"/>
              <a:t> Platform. ...</a:t>
            </a:r>
          </a:p>
          <a:p>
            <a:r>
              <a:rPr lang="en-US" b="1" dirty="0"/>
              <a:t>AWS</a:t>
            </a:r>
            <a:r>
              <a:rPr lang="en-US" dirty="0"/>
              <a:t> </a:t>
            </a:r>
            <a:r>
              <a:rPr lang="en-US" dirty="0" err="1"/>
              <a:t>IoT</a:t>
            </a:r>
            <a:r>
              <a:rPr lang="en-US" dirty="0"/>
              <a:t> Platform. ...</a:t>
            </a:r>
          </a:p>
          <a:p>
            <a:r>
              <a:rPr lang="en-US" dirty="0"/>
              <a:t>Cisco </a:t>
            </a:r>
            <a:r>
              <a:rPr lang="en-US" dirty="0" err="1"/>
              <a:t>IoT</a:t>
            </a:r>
            <a:r>
              <a:rPr lang="en-US" dirty="0"/>
              <a:t> Cloud Connect. ...</a:t>
            </a:r>
          </a:p>
          <a:p>
            <a:r>
              <a:rPr lang="en-US" dirty="0" err="1"/>
              <a:t>Salesforce</a:t>
            </a:r>
            <a:r>
              <a:rPr lang="en-US" dirty="0"/>
              <a:t> </a:t>
            </a:r>
            <a:r>
              <a:rPr lang="en-US" dirty="0" err="1"/>
              <a:t>IoT</a:t>
            </a:r>
            <a:r>
              <a:rPr lang="en-US" dirty="0"/>
              <a:t> Cloud. ...</a:t>
            </a:r>
          </a:p>
          <a:p>
            <a:r>
              <a:rPr lang="en-US" dirty="0" err="1"/>
              <a:t>Kaa</a:t>
            </a:r>
            <a:r>
              <a:rPr lang="en-US" dirty="0"/>
              <a:t> </a:t>
            </a:r>
            <a:r>
              <a:rPr lang="en-US" dirty="0" err="1"/>
              <a:t>IoT</a:t>
            </a:r>
            <a:r>
              <a:rPr lang="en-US" dirty="0"/>
              <a:t> Platform. ...</a:t>
            </a:r>
          </a:p>
          <a:p>
            <a:r>
              <a:rPr lang="en-US" dirty="0"/>
              <a:t>Oracle </a:t>
            </a:r>
            <a:r>
              <a:rPr lang="en-US" dirty="0" err="1"/>
              <a:t>IoT</a:t>
            </a:r>
            <a:r>
              <a:rPr lang="en-US" dirty="0"/>
              <a:t> Platform. ...</a:t>
            </a:r>
          </a:p>
          <a:p>
            <a:r>
              <a:rPr lang="en-US" dirty="0" err="1"/>
              <a:t>Thingspeak</a:t>
            </a:r>
            <a:r>
              <a:rPr lang="en-US" dirty="0"/>
              <a:t> </a:t>
            </a:r>
            <a:r>
              <a:rPr lang="en-US" dirty="0" err="1"/>
              <a:t>IoT</a:t>
            </a:r>
            <a:r>
              <a:rPr lang="en-US" dirty="0"/>
              <a:t> Platform. </a:t>
            </a:r>
            <a:r>
              <a:rPr lang="en-US" dirty="0" err="1"/>
              <a:t>Thingspeak</a:t>
            </a:r>
            <a:r>
              <a:rPr lang="en-US" dirty="0"/>
              <a:t> is an open-source platform that allows you to collect and store sensor data to the cloud. ...</a:t>
            </a:r>
          </a:p>
          <a:p>
            <a:r>
              <a:rPr lang="en-US" dirty="0"/>
              <a:t>GE </a:t>
            </a:r>
            <a:r>
              <a:rPr lang="en-US" dirty="0" err="1"/>
              <a:t>Predix</a:t>
            </a:r>
            <a:r>
              <a:rPr lang="en-US" dirty="0"/>
              <a:t> </a:t>
            </a:r>
            <a:r>
              <a:rPr lang="en-US" dirty="0" err="1"/>
              <a:t>IoT</a:t>
            </a:r>
            <a:r>
              <a:rPr lang="en-US" dirty="0"/>
              <a:t> Platform. </a:t>
            </a:r>
            <a:r>
              <a:rPr lang="en-US" dirty="0" err="1"/>
              <a:t>Predix</a:t>
            </a:r>
            <a:r>
              <a:rPr lang="en-US" dirty="0"/>
              <a:t> is the world's first industrial platform.</a:t>
            </a:r>
          </a:p>
          <a:p>
            <a:endParaRPr lang="en-US" dirty="0"/>
          </a:p>
        </p:txBody>
      </p:sp>
    </p:spTree>
    <p:extLst>
      <p:ext uri="{BB962C8B-B14F-4D97-AF65-F5344CB8AC3E}">
        <p14:creationId xmlns:p14="http://schemas.microsoft.com/office/powerpoint/2010/main" val="3967005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 of IOT</a:t>
            </a:r>
            <a:endParaRPr lang="en-US" dirty="0"/>
          </a:p>
        </p:txBody>
      </p:sp>
      <p:sp>
        <p:nvSpPr>
          <p:cNvPr id="3" name="Content Placeholder 2"/>
          <p:cNvSpPr>
            <a:spLocks noGrp="1"/>
          </p:cNvSpPr>
          <p:nvPr>
            <p:ph idx="1"/>
          </p:nvPr>
        </p:nvSpPr>
        <p:spPr/>
        <p:txBody>
          <a:bodyPr>
            <a:normAutofit fontScale="92500"/>
          </a:bodyPr>
          <a:lstStyle/>
          <a:p>
            <a:r>
              <a:rPr lang="en-US" b="1" dirty="0"/>
              <a:t>Compatibility</a:t>
            </a:r>
            <a:r>
              <a:rPr lang="en-US" dirty="0"/>
              <a:t> – As of now there is no international standard of compatibility. However, this problem should be easy to overcome. The manufacturing sector can agree to a standard such as Bluetooth, which is already available in the market. This really needs no innovation.</a:t>
            </a:r>
          </a:p>
          <a:p>
            <a:r>
              <a:rPr lang="en-US" b="1" dirty="0"/>
              <a:t>Privacy</a:t>
            </a:r>
            <a:r>
              <a:rPr lang="en-US" dirty="0"/>
              <a:t> – When all data is transmitted to the </a:t>
            </a:r>
            <a:r>
              <a:rPr lang="en-US" dirty="0" err="1"/>
              <a:t>IoT</a:t>
            </a:r>
            <a:r>
              <a:rPr lang="en-US" dirty="0"/>
              <a:t> device, it increases the probability of privacy breach. Data encryption is not particularly a strong point of </a:t>
            </a:r>
            <a:r>
              <a:rPr lang="en-US" dirty="0" err="1"/>
              <a:t>IoT</a:t>
            </a:r>
            <a:r>
              <a:rPr lang="en-US" dirty="0"/>
              <a:t>. However, this too can be managed with software tools and protection protocol.</a:t>
            </a:r>
          </a:p>
        </p:txBody>
      </p:sp>
    </p:spTree>
    <p:extLst>
      <p:ext uri="{BB962C8B-B14F-4D97-AF65-F5344CB8AC3E}">
        <p14:creationId xmlns:p14="http://schemas.microsoft.com/office/powerpoint/2010/main" val="29266124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400"/>
            <a:ext cx="7067550" cy="432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15963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PROGRAMMABLE LOGIC CONTROLLER (</a:t>
            </a:r>
            <a:r>
              <a:rPr lang="en-US" b="1" dirty="0"/>
              <a:t>PLC</a:t>
            </a:r>
            <a:r>
              <a:rPr lang="en-US" dirty="0"/>
              <a:t>) is an industrial computer control system that continuously monitors the state of input devices and makes decisions based upon a custom program to control the state of output devices.</a:t>
            </a:r>
          </a:p>
        </p:txBody>
      </p:sp>
    </p:spTree>
    <p:extLst>
      <p:ext uri="{BB962C8B-B14F-4D97-AF65-F5344CB8AC3E}">
        <p14:creationId xmlns:p14="http://schemas.microsoft.com/office/powerpoint/2010/main" val="207486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What is smart </a:t>
            </a:r>
            <a:r>
              <a:rPr lang="en-US" dirty="0" err="1"/>
              <a:t>IoT</a:t>
            </a:r>
            <a:r>
              <a:rPr lang="en-US" dirty="0"/>
              <a:t> devices?</a:t>
            </a:r>
            <a:endParaRPr lang="en-US" b="1" dirty="0" smtClean="0"/>
          </a:p>
          <a:p>
            <a:r>
              <a:rPr lang="en-US" b="1" dirty="0" err="1" smtClean="0"/>
              <a:t>IoT</a:t>
            </a:r>
            <a:r>
              <a:rPr lang="en-US" b="1" dirty="0" smtClean="0"/>
              <a:t> </a:t>
            </a:r>
            <a:r>
              <a:rPr lang="en-US" b="1" dirty="0"/>
              <a:t>devices</a:t>
            </a:r>
            <a:r>
              <a:rPr lang="en-US" dirty="0"/>
              <a:t> are basically </a:t>
            </a:r>
            <a:r>
              <a:rPr lang="en-US" b="1" dirty="0"/>
              <a:t>smart devices</a:t>
            </a:r>
            <a:r>
              <a:rPr lang="en-US" dirty="0"/>
              <a:t> which have support for internet connectivity and are able to interact with the other </a:t>
            </a:r>
            <a:r>
              <a:rPr lang="en-US" b="1" dirty="0"/>
              <a:t>devices</a:t>
            </a:r>
            <a:r>
              <a:rPr lang="en-US" dirty="0"/>
              <a:t> over the internet and grant remote access to a user for managing the </a:t>
            </a:r>
            <a:r>
              <a:rPr lang="en-US" b="1" dirty="0"/>
              <a:t>device</a:t>
            </a:r>
            <a:r>
              <a:rPr lang="en-US" dirty="0"/>
              <a:t> as per their need.</a:t>
            </a:r>
          </a:p>
        </p:txBody>
      </p:sp>
    </p:spTree>
    <p:extLst>
      <p:ext uri="{BB962C8B-B14F-4D97-AF65-F5344CB8AC3E}">
        <p14:creationId xmlns:p14="http://schemas.microsoft.com/office/powerpoint/2010/main" val="676621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a:t>
            </a:r>
            <a:endParaRPr lang="en-US" dirty="0"/>
          </a:p>
        </p:txBody>
      </p:sp>
      <p:sp>
        <p:nvSpPr>
          <p:cNvPr id="3" name="Content Placeholder 2"/>
          <p:cNvSpPr>
            <a:spLocks noGrp="1"/>
          </p:cNvSpPr>
          <p:nvPr>
            <p:ph idx="1"/>
          </p:nvPr>
        </p:nvSpPr>
        <p:spPr/>
        <p:txBody>
          <a:bodyPr/>
          <a:lstStyle/>
          <a:p>
            <a:r>
              <a:rPr lang="en-US" dirty="0"/>
              <a:t>The primary drive for automation </a:t>
            </a:r>
            <a:r>
              <a:rPr lang="en-US" dirty="0" err="1"/>
              <a:t>IoT</a:t>
            </a:r>
            <a:r>
              <a:rPr lang="en-US" dirty="0"/>
              <a:t> is to significantly reduce operating expenditures when automation devices, sensors and actuators become Internet-enabled devices.</a:t>
            </a:r>
          </a:p>
        </p:txBody>
      </p:sp>
    </p:spTree>
    <p:extLst>
      <p:ext uri="{BB962C8B-B14F-4D97-AF65-F5344CB8AC3E}">
        <p14:creationId xmlns:p14="http://schemas.microsoft.com/office/powerpoint/2010/main" val="4087664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1524000"/>
            <a:ext cx="7143750"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0969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166813"/>
            <a:ext cx="72390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88477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a:t>IoT</a:t>
            </a:r>
            <a:r>
              <a:rPr lang="en-US" b="1" dirty="0"/>
              <a:t> home automation</a:t>
            </a:r>
            <a:r>
              <a:rPr lang="en-US" dirty="0"/>
              <a:t> – Smart </a:t>
            </a:r>
            <a:r>
              <a:rPr lang="en-US" b="1" dirty="0"/>
              <a:t>homes</a:t>
            </a:r>
            <a:r>
              <a:rPr lang="en-US" dirty="0"/>
              <a:t> and Internet of Things</a:t>
            </a:r>
            <a:br>
              <a:rPr lang="en-US" dirty="0"/>
            </a:br>
            <a:r>
              <a:rPr lang="en-US" dirty="0"/>
              <a:t/>
            </a:r>
            <a:br>
              <a:rPr lang="en-US" dirty="0"/>
            </a:br>
            <a:r>
              <a:rPr lang="en-US" dirty="0"/>
              <a:t>The data is then used for monitoring, controlling and transferring information to other </a:t>
            </a:r>
            <a:r>
              <a:rPr lang="en-US" b="1" dirty="0"/>
              <a:t>devices</a:t>
            </a:r>
            <a:r>
              <a:rPr lang="en-US" dirty="0"/>
              <a:t> via the internet. This allows specific actions to be automatically activated whenever certain situations arise. In a simple example, consider a smart kettle.</a:t>
            </a:r>
          </a:p>
        </p:txBody>
      </p:sp>
    </p:spTree>
    <p:extLst>
      <p:ext uri="{BB962C8B-B14F-4D97-AF65-F5344CB8AC3E}">
        <p14:creationId xmlns:p14="http://schemas.microsoft.com/office/powerpoint/2010/main" val="35473011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487</TotalTime>
  <Words>447</Words>
  <Application>Microsoft Office PowerPoint</Application>
  <PresentationFormat>On-screen Show (4:3)</PresentationFormat>
  <Paragraphs>79</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Apex</vt:lpstr>
      <vt:lpstr>Unit-2</vt:lpstr>
      <vt:lpstr>FUTURE</vt:lpstr>
      <vt:lpstr>PowerPoint Presentation</vt:lpstr>
      <vt:lpstr>Drawback of IOT</vt:lpstr>
      <vt:lpstr>PowerPoint Presentation</vt:lpstr>
      <vt:lpstr>AUTOMATION</vt:lpstr>
      <vt:lpstr>AUTOMATION </vt:lpstr>
      <vt:lpstr>PowerPoint Presentation</vt:lpstr>
      <vt:lpstr>PowerPoint Presentation</vt:lpstr>
      <vt:lpstr>PowerPoint Presentation</vt:lpstr>
      <vt:lpstr>PowerPoint Presentation</vt:lpstr>
      <vt:lpstr>PowerPoint Presentation</vt:lpstr>
      <vt:lpstr>Why Smart Home is needed?</vt:lpstr>
      <vt:lpstr>PowerPoint Presentation</vt:lpstr>
      <vt:lpstr>ASSET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TELEMETRY</vt:lpstr>
      <vt:lpstr>PowerPoint Presentation</vt:lpstr>
      <vt:lpstr>PowerPoint Presentation</vt:lpstr>
      <vt:lpstr>PowerPoint Presentation</vt:lpstr>
      <vt:lpstr>BASE STATION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dc:title>
  <dc:creator>Lenovo</dc:creator>
  <cp:lastModifiedBy>Lenovo</cp:lastModifiedBy>
  <cp:revision>60</cp:revision>
  <dcterms:created xsi:type="dcterms:W3CDTF">2020-12-22T12:22:59Z</dcterms:created>
  <dcterms:modified xsi:type="dcterms:W3CDTF">2022-08-23T03:50:41Z</dcterms:modified>
</cp:coreProperties>
</file>