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82"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94660"/>
  </p:normalViewPr>
  <p:slideViewPr>
    <p:cSldViewPr>
      <p:cViewPr varScale="1">
        <p:scale>
          <a:sx n="69" d="100"/>
          <a:sy n="69" d="100"/>
        </p:scale>
        <p:origin x="-13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67B73C8-A1CD-4B0C-B97B-44CEDB6EEF19}" type="datetimeFigureOut">
              <a:rPr lang="en-US" smtClean="0"/>
              <a:t>8/9/2022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215D471-E124-4026-AB46-43AC7C06D952}"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B73C8-A1CD-4B0C-B97B-44CEDB6EEF19}"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B73C8-A1CD-4B0C-B97B-44CEDB6EEF19}"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7B73C8-A1CD-4B0C-B97B-44CEDB6EEF19}"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7B73C8-A1CD-4B0C-B97B-44CEDB6EEF19}"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215D471-E124-4026-AB46-43AC7C06D95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7B73C8-A1CD-4B0C-B97B-44CEDB6EEF19}"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7B73C8-A1CD-4B0C-B97B-44CEDB6EEF19}"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7B73C8-A1CD-4B0C-B97B-44CEDB6EEF19}"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B73C8-A1CD-4B0C-B97B-44CEDB6EEF19}"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7B73C8-A1CD-4B0C-B97B-44CEDB6EEF19}"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7B73C8-A1CD-4B0C-B97B-44CEDB6EEF19}"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5D471-E124-4026-AB46-43AC7C06D9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67B73C8-A1CD-4B0C-B97B-44CEDB6EEF19}" type="datetimeFigureOut">
              <a:rPr lang="en-US" smtClean="0"/>
              <a:t>8/9/2022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215D471-E124-4026-AB46-43AC7C06D95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Introduction to </a:t>
            </a:r>
            <a:r>
              <a:rPr lang="en-US" dirty="0" err="1">
                <a:effectLst/>
              </a:rPr>
              <a:t>IoT</a:t>
            </a:r>
            <a:endParaRPr lang="en-US" dirty="0"/>
          </a:p>
        </p:txBody>
      </p:sp>
      <p:sp>
        <p:nvSpPr>
          <p:cNvPr id="3" name="Subtitle 2"/>
          <p:cNvSpPr>
            <a:spLocks noGrp="1"/>
          </p:cNvSpPr>
          <p:nvPr>
            <p:ph type="subTitle" idx="1"/>
          </p:nvPr>
        </p:nvSpPr>
        <p:spPr/>
        <p:txBody>
          <a:bodyPr/>
          <a:lstStyle/>
          <a:p>
            <a:r>
              <a:rPr lang="en-US" dirty="0" smtClean="0"/>
              <a:t>UNIT1</a:t>
            </a:r>
            <a:endParaRPr lang="en-US" dirty="0"/>
          </a:p>
        </p:txBody>
      </p:sp>
    </p:spTree>
    <p:extLst>
      <p:ext uri="{BB962C8B-B14F-4D97-AF65-F5344CB8AC3E}">
        <p14:creationId xmlns:p14="http://schemas.microsoft.com/office/powerpoint/2010/main" val="136310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HARDWARE</a:t>
            </a:r>
            <a:endParaRPr lang="en-US" dirty="0"/>
          </a:p>
        </p:txBody>
      </p:sp>
      <p:sp>
        <p:nvSpPr>
          <p:cNvPr id="3" name="Content Placeholder 2"/>
          <p:cNvSpPr>
            <a:spLocks noGrp="1"/>
          </p:cNvSpPr>
          <p:nvPr>
            <p:ph idx="1"/>
          </p:nvPr>
        </p:nvSpPr>
        <p:spPr/>
        <p:txBody>
          <a:bodyPr>
            <a:normAutofit fontScale="92500"/>
          </a:bodyPr>
          <a:lstStyle/>
          <a:p>
            <a:pPr algn="just"/>
            <a:r>
              <a:rPr lang="en-US" dirty="0"/>
              <a:t>sensors that will sense the environment, </a:t>
            </a:r>
            <a:endParaRPr lang="en-US" dirty="0" smtClean="0"/>
          </a:p>
          <a:p>
            <a:pPr algn="just"/>
            <a:r>
              <a:rPr lang="en-US" dirty="0"/>
              <a:t>a remote dashboard to monitor your output and display it in a clearer &amp; conceivable </a:t>
            </a:r>
            <a:r>
              <a:rPr lang="en-US" dirty="0" smtClean="0"/>
              <a:t>form</a:t>
            </a:r>
          </a:p>
          <a:p>
            <a:pPr algn="just"/>
            <a:r>
              <a:rPr lang="en-US" dirty="0"/>
              <a:t>a device with the capability of serving &amp; routing</a:t>
            </a:r>
            <a:r>
              <a:rPr lang="en-US" dirty="0" smtClean="0"/>
              <a:t>.</a:t>
            </a:r>
          </a:p>
          <a:p>
            <a:pPr marL="137160" indent="0">
              <a:buNone/>
            </a:pPr>
            <a:endParaRPr lang="en-US" dirty="0" smtClean="0"/>
          </a:p>
          <a:p>
            <a:pPr marL="137160" indent="0" algn="just">
              <a:buNone/>
            </a:pPr>
            <a:r>
              <a:rPr lang="en-US" dirty="0"/>
              <a:t>The key task of the system would be detecting specific conditions and taking actions accordingly. </a:t>
            </a:r>
            <a:endParaRPr lang="en-US" dirty="0" smtClean="0"/>
          </a:p>
          <a:p>
            <a:pPr marL="137160" indent="0" algn="just">
              <a:buNone/>
            </a:pPr>
            <a:r>
              <a:rPr lang="en-US" dirty="0"/>
              <a:t>One thing to keep in mind is securing the communication between the devices and the dashboard.</a:t>
            </a:r>
          </a:p>
        </p:txBody>
      </p:sp>
    </p:spTree>
    <p:extLst>
      <p:ext uri="{BB962C8B-B14F-4D97-AF65-F5344CB8AC3E}">
        <p14:creationId xmlns:p14="http://schemas.microsoft.com/office/powerpoint/2010/main" val="30999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common sensors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Accelerometers:</a:t>
            </a:r>
            <a:r>
              <a:rPr lang="en-US" b="1" dirty="0" err="1"/>
              <a:t>Accelerometers</a:t>
            </a:r>
            <a:r>
              <a:rPr lang="en-US" dirty="0"/>
              <a:t> are likewise used in </a:t>
            </a:r>
            <a:r>
              <a:rPr lang="en-US" b="1" dirty="0"/>
              <a:t>cars</a:t>
            </a:r>
            <a:r>
              <a:rPr lang="en-US" dirty="0"/>
              <a:t> as the industry method way of detecting </a:t>
            </a:r>
            <a:r>
              <a:rPr lang="en-US" b="1" dirty="0"/>
              <a:t>car</a:t>
            </a:r>
            <a:r>
              <a:rPr lang="en-US" dirty="0"/>
              <a:t> crashes and deploying airbags almost instantaneously. In another example, a dynamic </a:t>
            </a:r>
            <a:r>
              <a:rPr lang="en-US" b="1" dirty="0"/>
              <a:t>accelerometer</a:t>
            </a:r>
            <a:r>
              <a:rPr lang="en-US" dirty="0"/>
              <a:t> measures gravitational pull to determine the angle at which a device is tilted with respect to the Earth</a:t>
            </a:r>
            <a:r>
              <a:rPr lang="en-US" dirty="0" smtClean="0"/>
              <a:t>.</a:t>
            </a:r>
          </a:p>
          <a:p>
            <a:r>
              <a:rPr lang="en-US" dirty="0"/>
              <a:t>temperature </a:t>
            </a:r>
            <a:r>
              <a:rPr lang="en-US" dirty="0" smtClean="0"/>
              <a:t>sensors</a:t>
            </a:r>
          </a:p>
          <a:p>
            <a:r>
              <a:rPr lang="en-US" dirty="0"/>
              <a:t>magnetometers, </a:t>
            </a:r>
            <a:endParaRPr lang="en-US" dirty="0" smtClean="0"/>
          </a:p>
          <a:p>
            <a:r>
              <a:rPr lang="en-US" dirty="0" smtClean="0"/>
              <a:t>proximity </a:t>
            </a:r>
            <a:r>
              <a:rPr lang="en-US" dirty="0" err="1" smtClean="0"/>
              <a:t>sensors:used</a:t>
            </a:r>
            <a:r>
              <a:rPr lang="en-US" dirty="0" smtClean="0"/>
              <a:t> to detect any nearby physical objects.</a:t>
            </a:r>
          </a:p>
          <a:p>
            <a:r>
              <a:rPr lang="en-US" dirty="0" smtClean="0"/>
              <a:t> gyroscopes: angular rate sensor in mobile for navigation stability.</a:t>
            </a:r>
          </a:p>
          <a:p>
            <a:r>
              <a:rPr lang="en-US" dirty="0" smtClean="0"/>
              <a:t> </a:t>
            </a:r>
            <a:r>
              <a:rPr lang="en-US" dirty="0"/>
              <a:t>image </a:t>
            </a:r>
            <a:r>
              <a:rPr lang="en-US" dirty="0" smtClean="0"/>
              <a:t>sensors-used in mobile camera </a:t>
            </a:r>
          </a:p>
          <a:p>
            <a:r>
              <a:rPr lang="en-US" dirty="0" smtClean="0"/>
              <a:t> light </a:t>
            </a:r>
            <a:r>
              <a:rPr lang="en-US" dirty="0"/>
              <a:t>sensors, pressure sensors, gas RFID sensors, humidity sensors </a:t>
            </a:r>
          </a:p>
        </p:txBody>
      </p:sp>
    </p:spTree>
    <p:extLst>
      <p:ext uri="{BB962C8B-B14F-4D97-AF65-F5344CB8AC3E}">
        <p14:creationId xmlns:p14="http://schemas.microsoft.com/office/powerpoint/2010/main" val="263652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a:t>
            </a:r>
            <a:endParaRPr lang="en-US" dirty="0"/>
          </a:p>
        </p:txBody>
      </p:sp>
      <p:sp>
        <p:nvSpPr>
          <p:cNvPr id="3" name="Content Placeholder 2"/>
          <p:cNvSpPr>
            <a:spLocks noGrp="1"/>
          </p:cNvSpPr>
          <p:nvPr>
            <p:ph idx="1"/>
          </p:nvPr>
        </p:nvSpPr>
        <p:spPr/>
        <p:txBody>
          <a:bodyPr/>
          <a:lstStyle/>
          <a:p>
            <a:r>
              <a:rPr lang="en-US" dirty="0" err="1"/>
              <a:t>smartwatches</a:t>
            </a:r>
            <a:r>
              <a:rPr lang="en-US" dirty="0"/>
              <a:t>, shoes &amp; 3D glasses</a:t>
            </a:r>
            <a:r>
              <a:rPr lang="en-US" dirty="0" smtClean="0"/>
              <a:t>.</a:t>
            </a:r>
          </a:p>
          <a:p>
            <a:r>
              <a:rPr lang="en-US" dirty="0" smtClean="0"/>
              <a:t> </a:t>
            </a:r>
            <a:r>
              <a:rPr lang="en-US" dirty="0"/>
              <a:t>This is the best example of a smart solution. </a:t>
            </a:r>
            <a:endParaRPr lang="en-US" dirty="0" smtClean="0"/>
          </a:p>
          <a:p>
            <a:r>
              <a:rPr lang="en-US" dirty="0" smtClean="0"/>
              <a:t>3D </a:t>
            </a:r>
            <a:r>
              <a:rPr lang="en-US" dirty="0"/>
              <a:t>glasses adjust television’s brightness and contrast according to your eye </a:t>
            </a:r>
            <a:endParaRPr lang="en-US" dirty="0" smtClean="0"/>
          </a:p>
          <a:p>
            <a:r>
              <a:rPr lang="en-US" dirty="0" smtClean="0"/>
              <a:t>Your </a:t>
            </a:r>
            <a:r>
              <a:rPr lang="en-US" dirty="0" err="1"/>
              <a:t>smartwatches</a:t>
            </a:r>
            <a:r>
              <a:rPr lang="en-US" dirty="0"/>
              <a:t> keeps track of your daily activities and fitness. </a:t>
            </a:r>
          </a:p>
        </p:txBody>
      </p:sp>
    </p:spTree>
    <p:extLst>
      <p:ext uri="{BB962C8B-B14F-4D97-AF65-F5344CB8AC3E}">
        <p14:creationId xmlns:p14="http://schemas.microsoft.com/office/powerpoint/2010/main" val="19655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err="1"/>
              <a:t>IoT</a:t>
            </a:r>
            <a:r>
              <a:rPr lang="en-US" dirty="0"/>
              <a:t> uses multiple technologies and protocols to communicate with devices based on the requirements. </a:t>
            </a:r>
            <a:r>
              <a:rPr lang="en-US" dirty="0" smtClean="0"/>
              <a:t>(Cell phones)</a:t>
            </a:r>
          </a:p>
          <a:p>
            <a:pPr algn="just"/>
            <a:r>
              <a:rPr lang="en-US" dirty="0" smtClean="0"/>
              <a:t>The </a:t>
            </a:r>
            <a:r>
              <a:rPr lang="en-US" dirty="0"/>
              <a:t>major technologies &amp; protocols </a:t>
            </a:r>
            <a:r>
              <a:rPr lang="en-US" dirty="0" smtClean="0"/>
              <a:t>are: </a:t>
            </a:r>
            <a:r>
              <a:rPr lang="en-US" dirty="0"/>
              <a:t>Bluetooth, wireless, NFC, RFID, radio protocols and </a:t>
            </a:r>
            <a:r>
              <a:rPr lang="en-US" dirty="0" err="1"/>
              <a:t>WiFi</a:t>
            </a:r>
            <a:r>
              <a:rPr lang="en-US" dirty="0"/>
              <a:t>-Direct.</a:t>
            </a:r>
          </a:p>
        </p:txBody>
      </p:sp>
    </p:spTree>
    <p:extLst>
      <p:ext uri="{BB962C8B-B14F-4D97-AF65-F5344CB8AC3E}">
        <p14:creationId xmlns:p14="http://schemas.microsoft.com/office/powerpoint/2010/main" val="11984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IOT ACROSS VARIOUS DOMAINS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Energy Applications: </a:t>
            </a:r>
            <a:r>
              <a:rPr lang="en-US" dirty="0"/>
              <a:t>The energy rates have raised to a great instinct. Individuals and </a:t>
            </a:r>
            <a:r>
              <a:rPr lang="en-US" dirty="0" err="1"/>
              <a:t>organisations</a:t>
            </a:r>
            <a:r>
              <a:rPr lang="en-US" dirty="0"/>
              <a:t>, both are searching ways to reduce and control the consumption. </a:t>
            </a:r>
            <a:r>
              <a:rPr lang="en-US" dirty="0" err="1"/>
              <a:t>IoT</a:t>
            </a:r>
            <a:r>
              <a:rPr lang="en-US" dirty="0"/>
              <a:t> provides a way to not only monitor the energy usage at the appliance-level but also at the house-level, grid level or could be at the distribution level. Smart Meters &amp; Smart Grid are used to monitor energy consumption. It also detects threats to the system performance and stability, which protect appliances from downtime and damages.</a:t>
            </a:r>
          </a:p>
          <a:p>
            <a:pPr algn="just"/>
            <a:r>
              <a:rPr lang="en-US" b="1" dirty="0"/>
              <a:t>Healthcare Application</a:t>
            </a:r>
            <a:r>
              <a:rPr lang="en-US" dirty="0"/>
              <a:t>: </a:t>
            </a:r>
            <a:r>
              <a:rPr lang="en-US" dirty="0" err="1"/>
              <a:t>Smartwatches</a:t>
            </a:r>
            <a:r>
              <a:rPr lang="en-US" dirty="0"/>
              <a:t> and fitness devices have changed the frequency of health monitoring. People can monitor their own health at regular intervals. Not only this, now if a patient is coming to the hospital by ambulance, by the time he or she reaches the hospital his health report is diagnosed by doctors and the hospital quickly starts the treatment. The data gathered from multiple healthcare applications are now collected and used to analyze different disease and find its cure.</a:t>
            </a:r>
          </a:p>
          <a:p>
            <a:pPr algn="just"/>
            <a:endParaRPr lang="en-US" dirty="0"/>
          </a:p>
        </p:txBody>
      </p:sp>
    </p:spTree>
    <p:extLst>
      <p:ext uri="{BB962C8B-B14F-4D97-AF65-F5344CB8AC3E}">
        <p14:creationId xmlns:p14="http://schemas.microsoft.com/office/powerpoint/2010/main" val="94719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b="1" dirty="0"/>
              <a:t>Education</a:t>
            </a:r>
            <a:r>
              <a:rPr lang="en-US" dirty="0"/>
              <a:t>: </a:t>
            </a:r>
            <a:r>
              <a:rPr lang="en-US" dirty="0" err="1"/>
              <a:t>IoT</a:t>
            </a:r>
            <a:r>
              <a:rPr lang="en-US" dirty="0"/>
              <a:t> provides education aids which helps in fulfilling the gaps in the education industry. It not only improves the quality of education but also optimizes the cost and improves the management by taking into consideration students response and performance.</a:t>
            </a:r>
          </a:p>
          <a:p>
            <a:pPr algn="just"/>
            <a:r>
              <a:rPr lang="en-US" b="1" dirty="0"/>
              <a:t>Government</a:t>
            </a:r>
            <a:r>
              <a:rPr lang="en-US" dirty="0"/>
              <a:t>: Governments are trying to build smart cities using </a:t>
            </a:r>
            <a:r>
              <a:rPr lang="en-US" dirty="0" err="1"/>
              <a:t>IoT</a:t>
            </a:r>
            <a:r>
              <a:rPr lang="en-US" dirty="0"/>
              <a:t> solutions. </a:t>
            </a:r>
            <a:r>
              <a:rPr lang="en-US" dirty="0" err="1"/>
              <a:t>IoT</a:t>
            </a:r>
            <a:r>
              <a:rPr lang="en-US" dirty="0"/>
              <a:t> enhances armed force systems and services. It provides better security across the borders through inexpensive &amp; high-performance devices. </a:t>
            </a:r>
            <a:r>
              <a:rPr lang="en-US" dirty="0" err="1"/>
              <a:t>IoT</a:t>
            </a:r>
            <a:r>
              <a:rPr lang="en-US" dirty="0"/>
              <a:t> helps government agencies to monitor data in real-time and improve their services like healthcare, transportation, education etc.</a:t>
            </a:r>
          </a:p>
          <a:p>
            <a:pPr algn="just"/>
            <a:endParaRPr lang="en-US" dirty="0"/>
          </a:p>
        </p:txBody>
      </p:sp>
    </p:spTree>
    <p:extLst>
      <p:ext uri="{BB962C8B-B14F-4D97-AF65-F5344CB8AC3E}">
        <p14:creationId xmlns:p14="http://schemas.microsoft.com/office/powerpoint/2010/main" val="309005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a:t>Air and Water Pollution: </a:t>
            </a:r>
            <a:r>
              <a:rPr lang="en-US" dirty="0"/>
              <a:t>Through various sensors, we can detect the pollution in the air and water by frequent sampling. This helps in preventing substantial contamination and related disasters. </a:t>
            </a:r>
            <a:r>
              <a:rPr lang="en-US" dirty="0" err="1"/>
              <a:t>IoT</a:t>
            </a:r>
            <a:r>
              <a:rPr lang="en-US" dirty="0"/>
              <a:t> allows operations to minimize the human intervention in farming analysis and monitoring. Systems automatically detect changes in crops, soil, environment, and more</a:t>
            </a:r>
            <a:r>
              <a:rPr lang="en-US" dirty="0" smtClean="0"/>
              <a:t>.</a:t>
            </a:r>
          </a:p>
          <a:p>
            <a:pPr algn="just"/>
            <a:r>
              <a:rPr lang="en-US" b="1" dirty="0"/>
              <a:t>Transportation</a:t>
            </a:r>
            <a:r>
              <a:rPr lang="en-US" dirty="0"/>
              <a:t>: </a:t>
            </a:r>
            <a:r>
              <a:rPr lang="en-US" dirty="0" err="1"/>
              <a:t>IoT</a:t>
            </a:r>
            <a:r>
              <a:rPr lang="en-US" dirty="0"/>
              <a:t> has changed the transportation sector. Now, we have self-driving cars with sensors, traffic lights that can sense the traffic and switch automatically, parking assistance, giving us the location of free parking space etc. Also, various sensors in your vehicle indicate you about the current status of your vehicle, so that you don’t face any issues while travelling.  </a:t>
            </a:r>
            <a:endParaRPr lang="en-US" dirty="0" smtClean="0"/>
          </a:p>
          <a:p>
            <a:pPr algn="just"/>
            <a:r>
              <a:rPr lang="en-US" b="1" dirty="0"/>
              <a:t>Marketing your product</a:t>
            </a:r>
            <a:r>
              <a:rPr lang="en-US" dirty="0"/>
              <a:t>: Using </a:t>
            </a:r>
            <a:r>
              <a:rPr lang="en-US" dirty="0" err="1"/>
              <a:t>IoT</a:t>
            </a:r>
            <a:r>
              <a:rPr lang="en-US" dirty="0"/>
              <a:t>, organizations can better analyze &amp; respond to customer preferences by delivering relevant content and solutions. It helps in improving business strategies in the real-time.</a:t>
            </a:r>
          </a:p>
        </p:txBody>
      </p:sp>
    </p:spTree>
    <p:extLst>
      <p:ext uri="{BB962C8B-B14F-4D97-AF65-F5344CB8AC3E}">
        <p14:creationId xmlns:p14="http://schemas.microsoft.com/office/powerpoint/2010/main" val="319816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CONCEPTUAL MODEL</a:t>
            </a:r>
            <a:endParaRPr lang="en-US" dirty="0"/>
          </a:p>
        </p:txBody>
      </p:sp>
      <p:sp>
        <p:nvSpPr>
          <p:cNvPr id="3" name="Content Placeholder 2"/>
          <p:cNvSpPr>
            <a:spLocks noGrp="1"/>
          </p:cNvSpPr>
          <p:nvPr>
            <p:ph idx="1"/>
          </p:nvPr>
        </p:nvSpPr>
        <p:spPr/>
        <p:txBody>
          <a:bodyPr/>
          <a:lstStyle/>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 y="1524000"/>
            <a:ext cx="728662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46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43" y="1447800"/>
            <a:ext cx="744855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38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a typical </a:t>
            </a:r>
            <a:r>
              <a:rPr lang="en-US" b="1" dirty="0" err="1"/>
              <a:t>IoT</a:t>
            </a:r>
            <a:r>
              <a:rPr lang="en-US" dirty="0"/>
              <a:t> system, a </a:t>
            </a:r>
            <a:r>
              <a:rPr lang="en-US" b="1" dirty="0"/>
              <a:t>sensor</a:t>
            </a:r>
            <a:r>
              <a:rPr lang="en-US" dirty="0"/>
              <a:t> may collect information and route to a control center. There, previously defined logic dictates the decision. As a result, a corresponding command controls an </a:t>
            </a:r>
            <a:r>
              <a:rPr lang="en-US" b="1" dirty="0"/>
              <a:t>actuator</a:t>
            </a:r>
            <a:r>
              <a:rPr lang="en-US" dirty="0"/>
              <a:t> in response to that sensed input. Thus, </a:t>
            </a:r>
            <a:r>
              <a:rPr lang="en-US" b="1" dirty="0"/>
              <a:t>sensors and actuators in </a:t>
            </a:r>
            <a:r>
              <a:rPr lang="en-US" b="1" dirty="0" err="1"/>
              <a:t>IoT</a:t>
            </a:r>
            <a:r>
              <a:rPr lang="en-US" dirty="0"/>
              <a:t> work together from opposite ends.</a:t>
            </a:r>
          </a:p>
        </p:txBody>
      </p:sp>
    </p:spTree>
    <p:extLst>
      <p:ext uri="{BB962C8B-B14F-4D97-AF65-F5344CB8AC3E}">
        <p14:creationId xmlns:p14="http://schemas.microsoft.com/office/powerpoint/2010/main" val="291604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IOT?</a:t>
            </a:r>
            <a:endParaRPr lang="en-US" dirty="0"/>
          </a:p>
        </p:txBody>
      </p:sp>
      <p:sp>
        <p:nvSpPr>
          <p:cNvPr id="3" name="Content Placeholder 2"/>
          <p:cNvSpPr>
            <a:spLocks noGrp="1"/>
          </p:cNvSpPr>
          <p:nvPr>
            <p:ph idx="1"/>
          </p:nvPr>
        </p:nvSpPr>
        <p:spPr/>
        <p:txBody>
          <a:bodyPr/>
          <a:lstStyle/>
          <a:p>
            <a:pPr algn="just"/>
            <a:r>
              <a:rPr lang="en-US" dirty="0"/>
              <a:t>The Internet of Things (</a:t>
            </a:r>
            <a:r>
              <a:rPr lang="en-US" b="1" dirty="0" err="1"/>
              <a:t>IoT</a:t>
            </a:r>
            <a:r>
              <a:rPr lang="en-US" dirty="0"/>
              <a:t>) is a network of physical objects or people called "things" that are embedded with software, electronics, network, and sensors which allows these objects to collect and exchange data.</a:t>
            </a:r>
          </a:p>
        </p:txBody>
      </p:sp>
    </p:spTree>
    <p:extLst>
      <p:ext uri="{BB962C8B-B14F-4D97-AF65-F5344CB8AC3E}">
        <p14:creationId xmlns:p14="http://schemas.microsoft.com/office/powerpoint/2010/main" val="135620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Actuator and Sensor.</a:t>
            </a:r>
            <a:endParaRPr lang="en-US" dirty="0"/>
          </a:p>
        </p:txBody>
      </p:sp>
      <p:sp>
        <p:nvSpPr>
          <p:cNvPr id="3" name="Content Placeholder 2"/>
          <p:cNvSpPr>
            <a:spLocks noGrp="1"/>
          </p:cNvSpPr>
          <p:nvPr>
            <p:ph idx="1"/>
          </p:nvPr>
        </p:nvSpPr>
        <p:spPr/>
        <p:txBody>
          <a:bodyPr/>
          <a:lstStyle/>
          <a:p>
            <a:r>
              <a:rPr lang="en-US" dirty="0"/>
              <a:t>A </a:t>
            </a:r>
            <a:r>
              <a:rPr lang="en-US" b="1" dirty="0"/>
              <a:t>sensor</a:t>
            </a:r>
            <a:r>
              <a:rPr lang="en-US" dirty="0"/>
              <a:t> tends to convert a physical attribute to an electrical signal. </a:t>
            </a:r>
            <a:endParaRPr lang="en-US" dirty="0" smtClean="0"/>
          </a:p>
          <a:p>
            <a:r>
              <a:rPr lang="en-US" dirty="0" smtClean="0"/>
              <a:t>An</a:t>
            </a:r>
            <a:r>
              <a:rPr lang="en-US" dirty="0"/>
              <a:t> </a:t>
            </a:r>
            <a:r>
              <a:rPr lang="en-US" b="1" dirty="0"/>
              <a:t>actuator</a:t>
            </a:r>
            <a:r>
              <a:rPr lang="en-US" dirty="0"/>
              <a:t> does the opposite: it changes an electrical signal to physical action.</a:t>
            </a:r>
          </a:p>
        </p:txBody>
      </p:sp>
    </p:spTree>
    <p:extLst>
      <p:ext uri="{BB962C8B-B14F-4D97-AF65-F5344CB8AC3E}">
        <p14:creationId xmlns:p14="http://schemas.microsoft.com/office/powerpoint/2010/main" val="327178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smartphone for sensor and actuators</a:t>
            </a:r>
            <a:endParaRPr lang="en-US" dirty="0"/>
          </a:p>
        </p:txBody>
      </p:sp>
      <p:sp>
        <p:nvSpPr>
          <p:cNvPr id="3" name="Content Placeholder 2"/>
          <p:cNvSpPr>
            <a:spLocks noGrp="1"/>
          </p:cNvSpPr>
          <p:nvPr>
            <p:ph idx="1"/>
          </p:nvPr>
        </p:nvSpPr>
        <p:spPr/>
        <p:txBody>
          <a:bodyPr/>
          <a:lstStyle/>
          <a:p>
            <a:r>
              <a:rPr lang="en-US" dirty="0"/>
              <a:t>A sensor transforms interesting, useful energy into electrical data. </a:t>
            </a:r>
            <a:endParaRPr lang="en-US" dirty="0" smtClean="0"/>
          </a:p>
          <a:p>
            <a:r>
              <a:rPr lang="en-US" dirty="0" smtClean="0"/>
              <a:t>By </a:t>
            </a:r>
            <a:r>
              <a:rPr lang="en-US" dirty="0"/>
              <a:t>contrast, an </a:t>
            </a:r>
            <a:r>
              <a:rPr lang="en-US" b="1" dirty="0"/>
              <a:t>actuator</a:t>
            </a:r>
            <a:r>
              <a:rPr lang="en-US" dirty="0"/>
              <a:t> transforms electrical data into interesting, useful energy. </a:t>
            </a:r>
            <a:endParaRPr lang="en-US" dirty="0" smtClean="0"/>
          </a:p>
          <a:p>
            <a:r>
              <a:rPr lang="en-US" dirty="0" smtClean="0"/>
              <a:t>Our</a:t>
            </a:r>
            <a:r>
              <a:rPr lang="en-US" dirty="0"/>
              <a:t> </a:t>
            </a:r>
            <a:r>
              <a:rPr lang="en-US" b="1" dirty="0"/>
              <a:t>smartphones</a:t>
            </a:r>
            <a:r>
              <a:rPr lang="en-US" dirty="0"/>
              <a:t> are full of transducers — the camera and microphone are sensors whereas the speakers and screen are </a:t>
            </a:r>
            <a:r>
              <a:rPr lang="en-US" b="1" dirty="0"/>
              <a:t>actuators</a:t>
            </a:r>
            <a:r>
              <a:rPr lang="en-US" dirty="0"/>
              <a:t>.</a:t>
            </a:r>
          </a:p>
        </p:txBody>
      </p:sp>
    </p:spTree>
    <p:extLst>
      <p:ext uri="{BB962C8B-B14F-4D97-AF65-F5344CB8AC3E}">
        <p14:creationId xmlns:p14="http://schemas.microsoft.com/office/powerpoint/2010/main" val="242896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IOT</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Internet of Things (</a:t>
            </a:r>
            <a:r>
              <a:rPr lang="en-US" dirty="0" err="1"/>
              <a:t>IoT</a:t>
            </a:r>
            <a:r>
              <a:rPr lang="en-US" dirty="0"/>
              <a:t>) has not been around for very long. </a:t>
            </a:r>
            <a:endParaRPr lang="en-US" dirty="0" smtClean="0"/>
          </a:p>
          <a:p>
            <a:r>
              <a:rPr lang="en-US" dirty="0" smtClean="0"/>
              <a:t>However</a:t>
            </a:r>
            <a:r>
              <a:rPr lang="en-US" dirty="0"/>
              <a:t>, there have been visions of machines communicating with one another since the early 1800s</a:t>
            </a:r>
            <a:r>
              <a:rPr lang="en-US" dirty="0" smtClean="0"/>
              <a:t>.</a:t>
            </a:r>
          </a:p>
          <a:p>
            <a:r>
              <a:rPr lang="en-US" dirty="0" smtClean="0"/>
              <a:t> </a:t>
            </a:r>
            <a:r>
              <a:rPr lang="en-US" dirty="0"/>
              <a:t>Machines have been providing direct communications since the telegraph (the first landline) was developed in the 1830s and 1840s</a:t>
            </a:r>
            <a:r>
              <a:rPr lang="en-US" dirty="0" smtClean="0"/>
              <a:t>.</a:t>
            </a:r>
          </a:p>
          <a:p>
            <a:r>
              <a:rPr lang="en-US" dirty="0" smtClean="0"/>
              <a:t> </a:t>
            </a:r>
            <a:r>
              <a:rPr lang="en-US" dirty="0"/>
              <a:t>Described as “wireless telegraphy,” the first radio voice transmission took place on June 3, 1900, providing another necessary component for developing the Internet of Things</a:t>
            </a:r>
            <a:r>
              <a:rPr lang="en-US" dirty="0" smtClean="0"/>
              <a:t>.</a:t>
            </a:r>
          </a:p>
          <a:p>
            <a:r>
              <a:rPr lang="en-US" dirty="0" smtClean="0"/>
              <a:t> </a:t>
            </a:r>
            <a:r>
              <a:rPr lang="en-US" dirty="0"/>
              <a:t>The development of computers began in the 1950s.</a:t>
            </a:r>
          </a:p>
        </p:txBody>
      </p:sp>
    </p:spTree>
    <p:extLst>
      <p:ext uri="{BB962C8B-B14F-4D97-AF65-F5344CB8AC3E}">
        <p14:creationId xmlns:p14="http://schemas.microsoft.com/office/powerpoint/2010/main" val="436520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smtClean="0"/>
              <a:t>The </a:t>
            </a:r>
            <a:r>
              <a:rPr lang="en-US" dirty="0"/>
              <a:t>Internet, itself a significant component of the </a:t>
            </a:r>
            <a:r>
              <a:rPr lang="en-US" dirty="0" err="1"/>
              <a:t>IoT</a:t>
            </a:r>
            <a:r>
              <a:rPr lang="en-US" dirty="0"/>
              <a:t>, started out as part of DARPA (Defense Advanced Research Projects Agency) in 1962, and evolved into ARPANET in 1969</a:t>
            </a:r>
            <a:r>
              <a:rPr lang="en-US" dirty="0" smtClean="0"/>
              <a:t>.</a:t>
            </a:r>
          </a:p>
          <a:p>
            <a:r>
              <a:rPr lang="en-US" dirty="0"/>
              <a:t>Global Positioning Satellites (GPS) became a reality in early 1993, with the Department of Defense providing a stable, highly functional system of 24 satellites. </a:t>
            </a:r>
            <a:endParaRPr lang="en-US" dirty="0" smtClean="0"/>
          </a:p>
          <a:p>
            <a:r>
              <a:rPr lang="en-US" dirty="0"/>
              <a:t>One additional and important component in developing a functional </a:t>
            </a:r>
            <a:r>
              <a:rPr lang="en-US" dirty="0" err="1"/>
              <a:t>IoT</a:t>
            </a:r>
            <a:r>
              <a:rPr lang="en-US" dirty="0"/>
              <a:t> was IPV6’s remarkably intelligent decision to increase address space.</a:t>
            </a:r>
          </a:p>
        </p:txBody>
      </p:sp>
    </p:spTree>
    <p:extLst>
      <p:ext uri="{BB962C8B-B14F-4D97-AF65-F5344CB8AC3E}">
        <p14:creationId xmlns:p14="http://schemas.microsoft.com/office/powerpoint/2010/main" val="3676035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One of the first examples of an Internet of Things is from the early 1980s, and was a Coca Cola machine, located at the Carnegie Melon University</a:t>
            </a:r>
            <a:r>
              <a:rPr lang="en-US" dirty="0" smtClean="0"/>
              <a:t>.</a:t>
            </a:r>
          </a:p>
          <a:p>
            <a:r>
              <a:rPr lang="en-US" dirty="0"/>
              <a:t>By the year 2013, the Internet of Things had evolved into to a system using multiple technologies, ranging from the Internet to wireless communication and from micro-electromechanical systems (MEMS) to embedded systems. </a:t>
            </a:r>
            <a:endParaRPr lang="en-US" dirty="0" smtClean="0"/>
          </a:p>
          <a:p>
            <a:r>
              <a:rPr lang="en-US" dirty="0"/>
              <a:t> The traditional fields of automation (including the automation of buildings and homes), wireless sensor networks, GPS, control systems, and others, all support the </a:t>
            </a:r>
            <a:r>
              <a:rPr lang="en-US" dirty="0" err="1"/>
              <a:t>IoT</a:t>
            </a:r>
            <a:r>
              <a:rPr lang="en-US" dirty="0" smtClean="0"/>
              <a:t>.</a:t>
            </a:r>
          </a:p>
          <a:p>
            <a:r>
              <a:rPr lang="en-US" dirty="0"/>
              <a:t>Kevin Ashton, the Executive Director of Auto-ID Labs at MIT, was the first to describe the Internet of Things, while making a presentation for Procter &amp; Gamble.</a:t>
            </a:r>
          </a:p>
        </p:txBody>
      </p:sp>
    </p:spTree>
    <p:extLst>
      <p:ext uri="{BB962C8B-B14F-4D97-AF65-F5344CB8AC3E}">
        <p14:creationId xmlns:p14="http://schemas.microsoft.com/office/powerpoint/2010/main" val="419007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IOT Communication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705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6826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Depending on the application, factors such as range, data requirements, security and power demands and battery life will dictate the choice of one or some form of combination of technologies.</a:t>
            </a:r>
          </a:p>
        </p:txBody>
      </p:sp>
    </p:spTree>
    <p:extLst>
      <p:ext uri="{BB962C8B-B14F-4D97-AF65-F5344CB8AC3E}">
        <p14:creationId xmlns:p14="http://schemas.microsoft.com/office/powerpoint/2010/main" val="17871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Bluetooth:</a:t>
            </a:r>
            <a:endParaRPr lang="en-US" dirty="0"/>
          </a:p>
          <a:p>
            <a:endParaRPr lang="en-US" dirty="0" smtClean="0"/>
          </a:p>
          <a:p>
            <a:endParaRPr lang="en-US" dirty="0"/>
          </a:p>
          <a:p>
            <a:endParaRPr lang="en-US" dirty="0" smtClean="0"/>
          </a:p>
          <a:p>
            <a:r>
              <a:rPr lang="en-US" dirty="0" err="1" smtClean="0"/>
              <a:t>Zigbee</a:t>
            </a:r>
            <a:r>
              <a:rPr lang="en-US" dirty="0" smtClean="0"/>
              <a:t>:</a:t>
            </a:r>
          </a:p>
          <a:p>
            <a:endParaRPr lang="en-US" dirty="0"/>
          </a:p>
          <a:p>
            <a:endParaRPr lang="en-US" dirty="0" smtClean="0"/>
          </a:p>
          <a:p>
            <a:r>
              <a:rPr lang="en-US" dirty="0" smtClean="0"/>
              <a:t>Z-Wave: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657350"/>
            <a:ext cx="35718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442855"/>
            <a:ext cx="4191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064" y="5036127"/>
            <a:ext cx="4524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34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WiFi</a:t>
            </a:r>
            <a:r>
              <a:rPr lang="en-US" dirty="0" smtClean="0"/>
              <a:t>: </a:t>
            </a:r>
          </a:p>
          <a:p>
            <a:endParaRPr lang="en-US" dirty="0"/>
          </a:p>
          <a:p>
            <a:endParaRPr lang="en-US" dirty="0" smtClean="0"/>
          </a:p>
          <a:p>
            <a:endParaRPr lang="en-US" dirty="0"/>
          </a:p>
          <a:p>
            <a:r>
              <a:rPr lang="en-US" dirty="0" smtClean="0"/>
              <a:t>Cellular:   </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624840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35595"/>
            <a:ext cx="73152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286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NFC:</a:t>
            </a:r>
          </a:p>
          <a:p>
            <a:endParaRPr lang="en-US" dirty="0"/>
          </a:p>
          <a:p>
            <a:endParaRPr lang="en-US" dirty="0" smtClean="0"/>
          </a:p>
          <a:p>
            <a:endParaRPr lang="en-US" dirty="0"/>
          </a:p>
          <a:p>
            <a:r>
              <a:rPr lang="en-US" dirty="0" err="1" smtClean="0"/>
              <a:t>Sigfox</a:t>
            </a:r>
            <a:r>
              <a:rPr lang="en-US" dirty="0" smtClean="0"/>
              <a: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752600"/>
            <a:ext cx="28003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95800"/>
            <a:ext cx="565785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552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57150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544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CONNECTIVITY</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28800"/>
            <a:ext cx="72009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84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ROADMAP</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447800"/>
            <a:ext cx="72199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36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TELEMETRY VS IOT</a:t>
            </a:r>
            <a:endParaRPr lang="en-US" dirty="0"/>
          </a:p>
        </p:txBody>
      </p:sp>
      <p:sp>
        <p:nvSpPr>
          <p:cNvPr id="3" name="Content Placeholder 2"/>
          <p:cNvSpPr>
            <a:spLocks noGrp="1"/>
          </p:cNvSpPr>
          <p:nvPr>
            <p:ph idx="1"/>
          </p:nvPr>
        </p:nvSpPr>
        <p:spPr/>
        <p:txBody>
          <a:bodyPr/>
          <a:lstStyle/>
          <a:p>
            <a:r>
              <a:rPr lang="en-US" b="1" dirty="0"/>
              <a:t>Telemetry</a:t>
            </a:r>
            <a:r>
              <a:rPr lang="en-US" dirty="0"/>
              <a:t> is the automatic recording and transmission of data from remote or inaccessible sources to an IT system in a different location for monitoring and </a:t>
            </a:r>
            <a:r>
              <a:rPr lang="en-US" dirty="0" smtClean="0"/>
              <a:t>analysis.</a:t>
            </a:r>
            <a:endParaRPr lang="en-US" dirty="0"/>
          </a:p>
        </p:txBody>
      </p:sp>
    </p:spTree>
    <p:extLst>
      <p:ext uri="{BB962C8B-B14F-4D97-AF65-F5344CB8AC3E}">
        <p14:creationId xmlns:p14="http://schemas.microsoft.com/office/powerpoint/2010/main" val="114458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981200"/>
            <a:ext cx="65722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6374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IOT Communication</a:t>
            </a:r>
            <a:endParaRPr lang="en-US" dirty="0"/>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483" y="2209800"/>
            <a:ext cx="67913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711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HOME</a:t>
            </a:r>
            <a:endParaRPr lang="en-US" dirty="0"/>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848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347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SHOPPING</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383" y="1676400"/>
            <a:ext cx="686752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8820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MCQS</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77199"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707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91" y="1905000"/>
            <a:ext cx="7467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504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6200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407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err="1"/>
              <a:t>IoT</a:t>
            </a:r>
            <a:r>
              <a:rPr lang="en-US" dirty="0"/>
              <a:t> is creating a giant network where all the devices are connected to each other and providing them with the capability to interact with each other. </a:t>
            </a:r>
            <a:endParaRPr lang="en-US" dirty="0" smtClean="0"/>
          </a:p>
          <a:p>
            <a:pPr algn="just"/>
            <a:r>
              <a:rPr lang="en-US" dirty="0" smtClean="0"/>
              <a:t>This </a:t>
            </a:r>
            <a:r>
              <a:rPr lang="en-US" dirty="0"/>
              <a:t>is driving the automation to a next level where devices will communicate with each other and make decisions on their own without any human interventions.</a:t>
            </a:r>
          </a:p>
        </p:txBody>
      </p:sp>
    </p:spTree>
    <p:extLst>
      <p:ext uri="{BB962C8B-B14F-4D97-AF65-F5344CB8AC3E}">
        <p14:creationId xmlns:p14="http://schemas.microsoft.com/office/powerpoint/2010/main" val="412373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
            </a:pPr>
            <a:r>
              <a:rPr lang="en-US" dirty="0"/>
              <a:t>R</a:t>
            </a:r>
            <a:r>
              <a:rPr lang="en-US" dirty="0" smtClean="0"/>
              <a:t>efrigerator’s </a:t>
            </a:r>
            <a:r>
              <a:rPr lang="en-US" dirty="0"/>
              <a:t>sensor can gather the data regarding the outside temperature and accordingly adjust the refrigerator’s </a:t>
            </a:r>
            <a:r>
              <a:rPr lang="en-US" dirty="0" smtClean="0"/>
              <a:t>temperature.</a:t>
            </a:r>
          </a:p>
          <a:p>
            <a:pPr algn="just">
              <a:buFont typeface="Wingdings" pitchFamily="2" charset="2"/>
              <a:buChar char="§"/>
            </a:pPr>
            <a:r>
              <a:rPr lang="en-US" dirty="0"/>
              <a:t>A</a:t>
            </a:r>
            <a:r>
              <a:rPr lang="en-US" dirty="0" smtClean="0"/>
              <a:t> </a:t>
            </a:r>
            <a:r>
              <a:rPr lang="en-US" dirty="0"/>
              <a:t>room temperature sensor gathers the data and send it across the network, which is then used by multiple device sensors to adjust their temperatures accordingly. </a:t>
            </a:r>
            <a:endParaRPr lang="en-US" dirty="0" smtClean="0"/>
          </a:p>
          <a:p>
            <a:pPr algn="just">
              <a:buFont typeface="Wingdings" pitchFamily="2" charset="2"/>
              <a:buChar char="§"/>
            </a:pPr>
            <a:r>
              <a:rPr lang="en-US" dirty="0"/>
              <a:t>A</a:t>
            </a:r>
            <a:r>
              <a:rPr lang="en-US" dirty="0" smtClean="0"/>
              <a:t>ir </a:t>
            </a:r>
            <a:r>
              <a:rPr lang="en-US" dirty="0"/>
              <a:t>conditioners can also adjust its temperature </a:t>
            </a:r>
            <a:r>
              <a:rPr lang="en-US" dirty="0" smtClean="0"/>
              <a:t>accordingly.</a:t>
            </a:r>
          </a:p>
          <a:p>
            <a:pPr algn="just">
              <a:buFont typeface="Wingdings" pitchFamily="2" charset="2"/>
              <a:buChar char="§"/>
            </a:pPr>
            <a:r>
              <a:rPr lang="en-US" dirty="0" err="1"/>
              <a:t>IoT</a:t>
            </a:r>
            <a:r>
              <a:rPr lang="en-US" dirty="0"/>
              <a:t> is trying to expand the interdependence in human- </a:t>
            </a:r>
            <a:r>
              <a:rPr lang="en-US" dirty="0" err="1"/>
              <a:t>i.e</a:t>
            </a:r>
            <a:r>
              <a:rPr lang="en-US" dirty="0"/>
              <a:t> </a:t>
            </a:r>
            <a:r>
              <a:rPr lang="en-US" i="1" dirty="0"/>
              <a:t>interact</a:t>
            </a:r>
            <a:r>
              <a:rPr lang="en-US" dirty="0"/>
              <a:t>, </a:t>
            </a:r>
            <a:r>
              <a:rPr lang="en-US" i="1" dirty="0"/>
              <a:t>contribute</a:t>
            </a:r>
            <a:r>
              <a:rPr lang="en-US" dirty="0"/>
              <a:t> and c</a:t>
            </a:r>
            <a:r>
              <a:rPr lang="en-US" i="1" dirty="0"/>
              <a:t>ollaborate</a:t>
            </a:r>
            <a:r>
              <a:rPr lang="en-US" dirty="0"/>
              <a:t> to </a:t>
            </a:r>
            <a:r>
              <a:rPr lang="en-US" dirty="0" smtClean="0"/>
              <a:t>things.</a:t>
            </a:r>
            <a:endParaRPr lang="en-US" dirty="0"/>
          </a:p>
        </p:txBody>
      </p:sp>
    </p:spTree>
    <p:extLst>
      <p:ext uri="{BB962C8B-B14F-4D97-AF65-F5344CB8AC3E}">
        <p14:creationId xmlns:p14="http://schemas.microsoft.com/office/powerpoint/2010/main" val="214522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Since IOT </a:t>
            </a:r>
            <a:r>
              <a:rPr lang="en-US" dirty="0"/>
              <a:t> allows devices to be controlled remotely across the internet, thus it created opportunities to directly connect &amp; integrate the physical world to the computer-based systems using sensors and internet</a:t>
            </a:r>
            <a:r>
              <a:rPr lang="en-US" dirty="0" smtClean="0"/>
              <a:t>.</a:t>
            </a:r>
          </a:p>
          <a:p>
            <a:pPr algn="just"/>
            <a:r>
              <a:rPr lang="en-US" dirty="0"/>
              <a:t>The interconnection of these multiple embedded devices will be resulting in automation in nearly all fields and also enabling advanced applications. </a:t>
            </a:r>
          </a:p>
        </p:txBody>
      </p:sp>
    </p:spTree>
    <p:extLst>
      <p:ext uri="{BB962C8B-B14F-4D97-AF65-F5344CB8AC3E}">
        <p14:creationId xmlns:p14="http://schemas.microsoft.com/office/powerpoint/2010/main" val="107044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This </a:t>
            </a:r>
            <a:r>
              <a:rPr lang="en-US" dirty="0"/>
              <a:t>is resulting in improved accuracy, efficiency and economic benefit with reduced human intervention</a:t>
            </a:r>
            <a:r>
              <a:rPr lang="en-US" dirty="0" smtClean="0"/>
              <a:t>.</a:t>
            </a:r>
          </a:p>
          <a:p>
            <a:r>
              <a:rPr lang="en-US" dirty="0"/>
              <a:t>It encompasses technologies such as </a:t>
            </a:r>
            <a:r>
              <a:rPr lang="en-US" dirty="0" smtClean="0"/>
              <a:t> </a:t>
            </a:r>
            <a:r>
              <a:rPr lang="en-US" dirty="0"/>
              <a:t>smart homes, intelligent transportation and smart cities</a:t>
            </a:r>
          </a:p>
        </p:txBody>
      </p:sp>
    </p:spTree>
    <p:extLst>
      <p:ext uri="{BB962C8B-B14F-4D97-AF65-F5344CB8AC3E}">
        <p14:creationId xmlns:p14="http://schemas.microsoft.com/office/powerpoint/2010/main" val="69477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IOT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i="1" dirty="0"/>
              <a:t>Improved Customer Engagement</a:t>
            </a:r>
            <a:r>
              <a:rPr lang="en-US" dirty="0"/>
              <a:t> – </a:t>
            </a:r>
            <a:r>
              <a:rPr lang="en-US" dirty="0" err="1"/>
              <a:t>IoT</a:t>
            </a:r>
            <a:r>
              <a:rPr lang="en-US" dirty="0"/>
              <a:t> improves customer experience by automating the </a:t>
            </a:r>
            <a:r>
              <a:rPr lang="en-US" dirty="0" smtClean="0"/>
              <a:t>action. For </a:t>
            </a:r>
            <a:r>
              <a:rPr lang="en-US" dirty="0" err="1" smtClean="0"/>
              <a:t>eg</a:t>
            </a:r>
            <a:r>
              <a:rPr lang="en-US" dirty="0" smtClean="0"/>
              <a:t>: </a:t>
            </a:r>
            <a:r>
              <a:rPr lang="en-US" dirty="0"/>
              <a:t>For e.g. any issue in the car will be automatically detected by the sensors. The driver, as well as the manufacturer, will be notified about it. Till the time driver reaches the service station, the manufacturer will make sure that the faulty part is available at the service station</a:t>
            </a:r>
            <a:r>
              <a:rPr lang="en-US" dirty="0" smtClean="0"/>
              <a:t>.</a:t>
            </a:r>
          </a:p>
          <a:p>
            <a:pPr algn="just"/>
            <a:r>
              <a:rPr lang="en-US" b="1" i="1" dirty="0"/>
              <a:t>Technical Optimization </a:t>
            </a:r>
            <a:r>
              <a:rPr lang="en-US" dirty="0"/>
              <a:t>– </a:t>
            </a:r>
            <a:r>
              <a:rPr lang="en-US" dirty="0" err="1"/>
              <a:t>IoT</a:t>
            </a:r>
            <a:r>
              <a:rPr lang="en-US" dirty="0"/>
              <a:t> has helped a lot in improving technologies and making them better. The manufacturer can collect data from different car sensors and analyze them to improve their design and make them much more efficient.</a:t>
            </a:r>
          </a:p>
          <a:p>
            <a:endParaRPr lang="en-US" dirty="0"/>
          </a:p>
        </p:txBody>
      </p:sp>
    </p:spTree>
    <p:extLst>
      <p:ext uri="{BB962C8B-B14F-4D97-AF65-F5344CB8AC3E}">
        <p14:creationId xmlns:p14="http://schemas.microsoft.com/office/powerpoint/2010/main" val="344996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a:t>Reduced Waste</a:t>
            </a:r>
            <a:r>
              <a:rPr lang="en-US" dirty="0"/>
              <a:t> – Our current insights are superficial, but </a:t>
            </a:r>
            <a:r>
              <a:rPr lang="en-US" dirty="0" err="1"/>
              <a:t>IoT</a:t>
            </a:r>
            <a:r>
              <a:rPr lang="en-US" dirty="0"/>
              <a:t> provides real-time information leading to effective decision making &amp; management of resources. For example, if a manufacturer finds fault in multiple engines, he can track the manufacturing plant of those engines and can rectify the issue with manufacturing belt.</a:t>
            </a:r>
          </a:p>
          <a:p>
            <a:pPr algn="just"/>
            <a:endParaRPr lang="en-US" dirty="0"/>
          </a:p>
        </p:txBody>
      </p:sp>
    </p:spTree>
    <p:extLst>
      <p:ext uri="{BB962C8B-B14F-4D97-AF65-F5344CB8AC3E}">
        <p14:creationId xmlns:p14="http://schemas.microsoft.com/office/powerpoint/2010/main" val="800347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154</TotalTime>
  <Words>652</Words>
  <Application>Microsoft Office PowerPoint</Application>
  <PresentationFormat>On-screen Show (4:3)</PresentationFormat>
  <Paragraphs>99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Apex</vt:lpstr>
      <vt:lpstr>Introduction to IoT</vt:lpstr>
      <vt:lpstr>What is IOT?</vt:lpstr>
      <vt:lpstr>PowerPoint Presentation</vt:lpstr>
      <vt:lpstr>PowerPoint Presentation</vt:lpstr>
      <vt:lpstr>Examples</vt:lpstr>
      <vt:lpstr>PowerPoint Presentation</vt:lpstr>
      <vt:lpstr>PowerPoint Presentation</vt:lpstr>
      <vt:lpstr>Benefits of IOT</vt:lpstr>
      <vt:lpstr>PowerPoint Presentation</vt:lpstr>
      <vt:lpstr>IOT HARDWARE</vt:lpstr>
      <vt:lpstr>Some common sensors </vt:lpstr>
      <vt:lpstr>More examples</vt:lpstr>
      <vt:lpstr>PowerPoint Presentation</vt:lpstr>
      <vt:lpstr>IOT ACROSS VARIOUS DOMAINS</vt:lpstr>
      <vt:lpstr>PowerPoint Presentation</vt:lpstr>
      <vt:lpstr>PowerPoint Presentation</vt:lpstr>
      <vt:lpstr>IOT CONCEPTUAL MODEL</vt:lpstr>
      <vt:lpstr>PowerPoint Presentation</vt:lpstr>
      <vt:lpstr>PowerPoint Presentation</vt:lpstr>
      <vt:lpstr>Difference between Actuator and Sensor.</vt:lpstr>
      <vt:lpstr>Example of smartphone for sensor and actuators</vt:lpstr>
      <vt:lpstr>BRIEF HISTORY OF IOT</vt:lpstr>
      <vt:lpstr>PowerPoint Presentation</vt:lpstr>
      <vt:lpstr>PowerPoint Presentation</vt:lpstr>
      <vt:lpstr>Introduction to IOT Communication</vt:lpstr>
      <vt:lpstr>PowerPoint Presentation</vt:lpstr>
      <vt:lpstr>PowerPoint Presentation</vt:lpstr>
      <vt:lpstr>PowerPoint Presentation</vt:lpstr>
      <vt:lpstr>PowerPoint Presentation</vt:lpstr>
      <vt:lpstr>IOT CONNECTIVITY</vt:lpstr>
      <vt:lpstr>TECHNOLOGY ROADMAP</vt:lpstr>
      <vt:lpstr>TELEMETRY VS IOT</vt:lpstr>
      <vt:lpstr>PowerPoint Presentation</vt:lpstr>
      <vt:lpstr>Applications of IOT Communication</vt:lpstr>
      <vt:lpstr>INTELLIGENT HOME</vt:lpstr>
      <vt:lpstr>SHOPPING</vt:lpstr>
      <vt:lpstr>MCQS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42</cp:revision>
  <dcterms:created xsi:type="dcterms:W3CDTF">2020-12-20T06:54:17Z</dcterms:created>
  <dcterms:modified xsi:type="dcterms:W3CDTF">2022-08-09T03:22:11Z</dcterms:modified>
</cp:coreProperties>
</file>