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319" r:id="rId2"/>
    <p:sldId id="270" r:id="rId3"/>
    <p:sldId id="321" r:id="rId4"/>
    <p:sldId id="403" r:id="rId5"/>
    <p:sldId id="405" r:id="rId6"/>
    <p:sldId id="404" r:id="rId7"/>
    <p:sldId id="406" r:id="rId8"/>
    <p:sldId id="407" r:id="rId9"/>
    <p:sldId id="408" r:id="rId10"/>
    <p:sldId id="409" r:id="rId11"/>
    <p:sldId id="410" r:id="rId12"/>
    <p:sldId id="411" r:id="rId13"/>
    <p:sldId id="412" r:id="rId14"/>
    <p:sldId id="413" r:id="rId15"/>
    <p:sldId id="414" r:id="rId16"/>
    <p:sldId id="415" r:id="rId17"/>
    <p:sldId id="416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2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15" userDrawn="1">
          <p15:clr>
            <a:srgbClr val="A4A3A4"/>
          </p15:clr>
        </p15:guide>
        <p15:guide id="4" pos="7265" userDrawn="1">
          <p15:clr>
            <a:srgbClr val="A4A3A4"/>
          </p15:clr>
        </p15:guide>
        <p15:guide id="5" orient="horz" pos="3952" userDrawn="1">
          <p15:clr>
            <a:srgbClr val="A4A3A4"/>
          </p15:clr>
        </p15:guide>
        <p15:guide id="6" orient="horz" pos="913" userDrawn="1">
          <p15:clr>
            <a:srgbClr val="A4A3A4"/>
          </p15:clr>
        </p15:guide>
        <p15:guide id="7" pos="5700" userDrawn="1">
          <p15:clr>
            <a:srgbClr val="A4A3A4"/>
          </p15:clr>
        </p15:guide>
        <p15:guide id="8" pos="801" userDrawn="1">
          <p15:clr>
            <a:srgbClr val="A4A3A4"/>
          </p15:clr>
        </p15:guide>
        <p15:guide id="9" orient="horz" pos="37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FF"/>
    <a:srgbClr val="3E3F56"/>
    <a:srgbClr val="7B26D8"/>
    <a:srgbClr val="FD5227"/>
    <a:srgbClr val="76FE42"/>
    <a:srgbClr val="2BCBFD"/>
    <a:srgbClr val="DCC8FF"/>
    <a:srgbClr val="F401FC"/>
    <a:srgbClr val="ECF404"/>
    <a:srgbClr val="B17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4" autoAdjust="0"/>
    <p:restoredTop sz="93667" autoAdjust="0"/>
  </p:normalViewPr>
  <p:slideViewPr>
    <p:cSldViewPr snapToGrid="0" showGuides="1">
      <p:cViewPr varScale="1">
        <p:scale>
          <a:sx n="109" d="100"/>
          <a:sy n="109" d="100"/>
        </p:scale>
        <p:origin x="498" y="114"/>
      </p:cViewPr>
      <p:guideLst>
        <p:guide orient="horz" pos="2024"/>
        <p:guide pos="3840"/>
        <p:guide pos="415"/>
        <p:guide pos="7265"/>
        <p:guide orient="horz" pos="3952"/>
        <p:guide orient="horz" pos="913"/>
        <p:guide pos="5700"/>
        <p:guide pos="801"/>
        <p:guide orient="horz" pos="37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410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56C2C-F559-4BE6-902D-7F2B8C98AF43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7F49C-9A49-4890-A7B7-949C76DFBD5E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" type="tx">
  <p:cSld name="defolt 2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6411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6;p170"/>
          <p:cNvSpPr txBox="1"/>
          <p:nvPr/>
        </p:nvSpPr>
        <p:spPr>
          <a:xfrm>
            <a:off x="1220594" y="4955611"/>
            <a:ext cx="7172431" cy="99076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000" tIns="36000" rIns="36000" bIns="360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5000"/>
              </a:lnSpc>
              <a:buSzPts val="2430"/>
            </a:pPr>
            <a:r>
              <a:rPr lang="ru-RU" sz="2400" dirty="0" err="1" smtClean="0">
                <a:solidFill>
                  <a:schemeClr val="bg1"/>
                </a:solidFill>
                <a:latin typeface="TT Firs Neue" panose="02000503030000020004" pitchFamily="2" charset="-52"/>
                <a:ea typeface="Montserrat" panose="00000500000000000000"/>
                <a:cs typeface="Montserrat" panose="00000500000000000000"/>
                <a:sym typeface="Montserrat" panose="00000500000000000000"/>
              </a:rPr>
              <a:t>Щаников</a:t>
            </a:r>
            <a:r>
              <a:rPr lang="ru-RU" sz="2400" dirty="0" smtClean="0">
                <a:solidFill>
                  <a:schemeClr val="bg1"/>
                </a:solidFill>
                <a:latin typeface="TT Firs Neue" panose="02000503030000020004" pitchFamily="2" charset="-52"/>
                <a:ea typeface="Montserrat" panose="00000500000000000000"/>
                <a:cs typeface="Montserrat" panose="00000500000000000000"/>
                <a:sym typeface="Montserrat" panose="00000500000000000000"/>
              </a:rPr>
              <a:t> Иван Максимович</a:t>
            </a:r>
            <a:endParaRPr lang="en-US" sz="2400" dirty="0" smtClean="0">
              <a:solidFill>
                <a:schemeClr val="bg1"/>
              </a:solidFill>
              <a:latin typeface="TT Firs Neue" panose="02000503030000020004" pitchFamily="2" charset="-52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fontAlgn="auto"/>
            <a:r>
              <a:rPr lang="ru-RU" sz="2800" b="1" dirty="0">
                <a:solidFill>
                  <a:schemeClr val="bg1"/>
                </a:solidFill>
                <a:latin typeface="TT Firs Neue" panose="02000503030000020004"/>
              </a:rPr>
              <a:t>Проектирование и назначение структурной схемы программного продута. Паттерны проектирования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205164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2"/>
          <p:cNvSpPr/>
          <p:nvPr/>
        </p:nvSpPr>
        <p:spPr>
          <a:xfrm>
            <a:off x="658812" y="1449388"/>
            <a:ext cx="10874375" cy="4824412"/>
          </a:xfrm>
          <a:prstGeom prst="roundRect">
            <a:avLst>
              <a:gd name="adj" fmla="val 8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5335" dirty="0"/>
          </a:p>
        </p:txBody>
      </p:sp>
      <p:sp>
        <p:nvSpPr>
          <p:cNvPr id="3" name="Google Shape;896;p170"/>
          <p:cNvSpPr txBox="1"/>
          <p:nvPr/>
        </p:nvSpPr>
        <p:spPr>
          <a:xfrm>
            <a:off x="618836" y="809243"/>
            <a:ext cx="8936644" cy="45270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000" tIns="36000" rIns="36000" bIns="360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5000"/>
              </a:lnSpc>
              <a:buClr>
                <a:srgbClr val="111B1E"/>
              </a:buClr>
              <a:buSzPts val="2430"/>
            </a:pPr>
            <a:r>
              <a:rPr lang="ru-RU" sz="2400" dirty="0">
                <a:solidFill>
                  <a:srgbClr val="3E3F56"/>
                </a:solidFill>
                <a:latin typeface="TT Firs Neue DemiBold" panose="02000503030000020004" pitchFamily="2" charset="-52"/>
                <a:ea typeface="Montserrat" panose="00000500000000000000"/>
                <a:cs typeface="Montserrat" panose="00000500000000000000"/>
              </a:rPr>
              <a:t>Порождающие паттерны</a:t>
            </a:r>
            <a:endParaRPr lang="ru-RU" sz="2400" dirty="0">
              <a:solidFill>
                <a:srgbClr val="3E3F56"/>
              </a:solidFill>
              <a:latin typeface="TT Firs Neue DemiBold" panose="02000503030000020004" pitchFamily="2" charset="-52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5" name="Google Shape;896;p170"/>
          <p:cNvSpPr txBox="1"/>
          <p:nvPr/>
        </p:nvSpPr>
        <p:spPr>
          <a:xfrm>
            <a:off x="1133648" y="1776486"/>
            <a:ext cx="10010602" cy="41861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000" tIns="36000" rIns="36000" bIns="360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200" b="1" dirty="0" smtClean="0">
                <a:latin typeface="TT Firs Neue" panose="02000503030000020004"/>
              </a:rPr>
              <a:t>Абстрактная </a:t>
            </a:r>
            <a:r>
              <a:rPr lang="ru-RU" sz="1200" b="1" dirty="0">
                <a:latin typeface="TT Firs Neue" panose="02000503030000020004"/>
              </a:rPr>
              <a:t>фабрика</a:t>
            </a:r>
          </a:p>
          <a:p>
            <a:r>
              <a:rPr lang="ru-RU" sz="1200" b="1" dirty="0">
                <a:latin typeface="TT Firs Neue" panose="02000503030000020004"/>
              </a:rPr>
              <a:t>Назначение:</a:t>
            </a:r>
            <a:r>
              <a:rPr lang="ru-RU" sz="1200" dirty="0">
                <a:latin typeface="TT Firs Neue" panose="02000503030000020004"/>
              </a:rPr>
              <a:t> Паттерн, порождающий объекты. Предоставляет интерфейс для создания семейств взаимосвязанных или взаимозависимых объектов, не специфицируя их конкретных классов.</a:t>
            </a:r>
          </a:p>
          <a:p>
            <a:r>
              <a:rPr lang="ru-RU" sz="1200" b="1" dirty="0">
                <a:latin typeface="TT Firs Neue" panose="02000503030000020004"/>
              </a:rPr>
              <a:t>Способ реализации:</a:t>
            </a:r>
            <a:endParaRPr lang="ru-RU" sz="1200" dirty="0">
              <a:latin typeface="TT Firs Neue" panose="02000503030000020004"/>
            </a:endParaRPr>
          </a:p>
          <a:p>
            <a:r>
              <a:rPr lang="ru-RU" sz="1200" dirty="0">
                <a:latin typeface="TT Firs Neue" panose="02000503030000020004"/>
              </a:rPr>
              <a:t>Создайте таблицу соотношений типов продуктов к вариаци­ям семейств продуктов.</a:t>
            </a:r>
          </a:p>
          <a:p>
            <a:r>
              <a:rPr lang="ru-RU" sz="1200" dirty="0">
                <a:latin typeface="TT Firs Neue" panose="02000503030000020004"/>
              </a:rPr>
              <a:t>Сведите все вариации продуктов к общим интерфейсам.</a:t>
            </a:r>
          </a:p>
          <a:p>
            <a:r>
              <a:rPr lang="ru-RU" sz="1200" dirty="0">
                <a:latin typeface="TT Firs Neue" panose="02000503030000020004"/>
              </a:rPr>
              <a:t>Определите интерфейс абстрактной фабрики. Он должен иметь фабричные методы для создания каждого из типов продуктов.</a:t>
            </a:r>
          </a:p>
          <a:p>
            <a:r>
              <a:rPr lang="ru-RU" sz="1200" dirty="0">
                <a:latin typeface="TT Firs Neue" panose="02000503030000020004"/>
              </a:rPr>
              <a:t>Создайте классы конкретных фабрик, реализовав интер­фейс абстрактной фабрики. Этих классов должно быть столько же, сколько и вариаций семейств продуктов.</a:t>
            </a:r>
          </a:p>
          <a:p>
            <a:r>
              <a:rPr lang="ru-RU" sz="1200" dirty="0">
                <a:latin typeface="TT Firs Neue" panose="02000503030000020004"/>
              </a:rPr>
              <a:t>Измените код инициализации программы так, чтобы она создавала определённую фабрику и передавала её в клиентский код.</a:t>
            </a:r>
          </a:p>
          <a:p>
            <a:r>
              <a:rPr lang="ru-RU" sz="1200" dirty="0">
                <a:latin typeface="TT Firs Neue" panose="02000503030000020004"/>
              </a:rPr>
              <a:t>Замените в клиентском коде участки создания продуктов через конструктор вызовами соответствующих методов фабрики.</a:t>
            </a:r>
          </a:p>
          <a:p>
            <a:r>
              <a:rPr lang="ru-RU" sz="1200" b="1" dirty="0">
                <a:latin typeface="TT Firs Neue" panose="02000503030000020004"/>
              </a:rPr>
              <a:t>Достоинства:</a:t>
            </a:r>
            <a:endParaRPr lang="ru-RU" sz="1200" dirty="0">
              <a:latin typeface="TT Firs Neue" panose="02000503030000020004"/>
            </a:endParaRPr>
          </a:p>
          <a:p>
            <a:r>
              <a:rPr lang="ru-RU" sz="1200" i="1" dirty="0">
                <a:latin typeface="TT Firs Neue" panose="02000503030000020004"/>
              </a:rPr>
              <a:t>+</a:t>
            </a:r>
            <a:r>
              <a:rPr lang="ru-RU" sz="1200" dirty="0">
                <a:latin typeface="TT Firs Neue" panose="02000503030000020004"/>
              </a:rPr>
              <a:t>Гарантирует сочетаемость создаваемых продуктов.</a:t>
            </a:r>
          </a:p>
          <a:p>
            <a:r>
              <a:rPr lang="ru-RU" sz="1200" i="1" dirty="0">
                <a:latin typeface="TT Firs Neue" panose="02000503030000020004"/>
              </a:rPr>
              <a:t>+</a:t>
            </a:r>
            <a:r>
              <a:rPr lang="ru-RU" sz="1200" dirty="0">
                <a:latin typeface="TT Firs Neue" panose="02000503030000020004"/>
              </a:rPr>
              <a:t>Избавляет клиентский код от привязки к конкретным классам продуктов.</a:t>
            </a:r>
          </a:p>
          <a:p>
            <a:r>
              <a:rPr lang="ru-RU" sz="1200" i="1" dirty="0">
                <a:latin typeface="TT Firs Neue" panose="02000503030000020004"/>
              </a:rPr>
              <a:t>+</a:t>
            </a:r>
            <a:r>
              <a:rPr lang="ru-RU" sz="1200" dirty="0">
                <a:latin typeface="TT Firs Neue" panose="02000503030000020004"/>
              </a:rPr>
              <a:t>Выделяет код производства продуктов в одно место, упро­щая поддержку кода.</a:t>
            </a:r>
          </a:p>
          <a:p>
            <a:r>
              <a:rPr lang="ru-RU" sz="1200" i="1" dirty="0">
                <a:latin typeface="TT Firs Neue" panose="02000503030000020004"/>
              </a:rPr>
              <a:t>+</a:t>
            </a:r>
            <a:r>
              <a:rPr lang="ru-RU" sz="1200" dirty="0">
                <a:latin typeface="TT Firs Neue" panose="02000503030000020004"/>
              </a:rPr>
              <a:t>Упрощает добавление новых продуктов в программу.</a:t>
            </a:r>
          </a:p>
          <a:p>
            <a:r>
              <a:rPr lang="ru-RU" sz="1200" dirty="0">
                <a:latin typeface="TT Firs Neue" panose="02000503030000020004"/>
              </a:rPr>
              <a:t>+</a:t>
            </a:r>
            <a:r>
              <a:rPr lang="ru-RU" sz="1200" i="1" dirty="0">
                <a:latin typeface="TT Firs Neue" panose="02000503030000020004"/>
              </a:rPr>
              <a:t>Реализует </a:t>
            </a:r>
            <a:r>
              <a:rPr lang="ru-RU" sz="1200" dirty="0">
                <a:latin typeface="TT Firs Neue" panose="02000503030000020004"/>
              </a:rPr>
              <a:t>принцип открытости/закрытости.</a:t>
            </a:r>
          </a:p>
          <a:p>
            <a:r>
              <a:rPr lang="ru-RU" sz="1200" b="1" dirty="0">
                <a:latin typeface="TT Firs Neue" panose="02000503030000020004"/>
              </a:rPr>
              <a:t>Недостатки:</a:t>
            </a:r>
            <a:endParaRPr lang="ru-RU" sz="1200" dirty="0">
              <a:latin typeface="TT Firs Neue" panose="02000503030000020004"/>
            </a:endParaRPr>
          </a:p>
          <a:p>
            <a:r>
              <a:rPr lang="ru-RU" sz="1200" dirty="0">
                <a:latin typeface="TT Firs Neue" panose="02000503030000020004"/>
              </a:rPr>
              <a:t>- Усложняет код программы из-за введения множества допол­нительных классов.</a:t>
            </a:r>
          </a:p>
          <a:p>
            <a:r>
              <a:rPr lang="ru-RU" sz="1200" dirty="0">
                <a:latin typeface="TT Firs Neue" panose="02000503030000020004"/>
              </a:rPr>
              <a:t>- Требует наличия всех типов продуктов в каждой вариации.</a:t>
            </a:r>
          </a:p>
        </p:txBody>
      </p:sp>
    </p:spTree>
    <p:extLst>
      <p:ext uri="{BB962C8B-B14F-4D97-AF65-F5344CB8AC3E}">
        <p14:creationId xmlns:p14="http://schemas.microsoft.com/office/powerpoint/2010/main" val="3356251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2"/>
          <p:cNvSpPr/>
          <p:nvPr/>
        </p:nvSpPr>
        <p:spPr>
          <a:xfrm>
            <a:off x="658812" y="1449388"/>
            <a:ext cx="10874375" cy="4824412"/>
          </a:xfrm>
          <a:prstGeom prst="roundRect">
            <a:avLst>
              <a:gd name="adj" fmla="val 8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5335" dirty="0"/>
          </a:p>
        </p:txBody>
      </p:sp>
      <p:sp>
        <p:nvSpPr>
          <p:cNvPr id="3" name="Google Shape;896;p170"/>
          <p:cNvSpPr txBox="1"/>
          <p:nvPr/>
        </p:nvSpPr>
        <p:spPr>
          <a:xfrm>
            <a:off x="618836" y="809243"/>
            <a:ext cx="8936644" cy="45270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000" tIns="36000" rIns="36000" bIns="360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5000"/>
              </a:lnSpc>
              <a:buClr>
                <a:srgbClr val="111B1E"/>
              </a:buClr>
              <a:buSzPts val="2430"/>
            </a:pPr>
            <a:r>
              <a:rPr lang="ru-RU" sz="2400" dirty="0">
                <a:solidFill>
                  <a:srgbClr val="3E3F56"/>
                </a:solidFill>
                <a:latin typeface="TT Firs Neue DemiBold" panose="02000503030000020004" pitchFamily="2" charset="-52"/>
                <a:ea typeface="Montserrat" panose="00000500000000000000"/>
                <a:cs typeface="Montserrat" panose="00000500000000000000"/>
              </a:rPr>
              <a:t>Порождающие паттерны</a:t>
            </a:r>
            <a:endParaRPr lang="ru-RU" sz="2400" dirty="0">
              <a:solidFill>
                <a:srgbClr val="3E3F56"/>
              </a:solidFill>
              <a:latin typeface="TT Firs Neue DemiBold" panose="02000503030000020004" pitchFamily="2" charset="-52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5" name="Google Shape;896;p170"/>
          <p:cNvSpPr txBox="1"/>
          <p:nvPr/>
        </p:nvSpPr>
        <p:spPr>
          <a:xfrm>
            <a:off x="1133648" y="1776486"/>
            <a:ext cx="10010602" cy="41861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000" tIns="36000" rIns="36000" bIns="360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200" b="1" dirty="0" smtClean="0">
                <a:latin typeface="TT Firs Neue" panose="02000503030000020004"/>
              </a:rPr>
              <a:t>Одиночка</a:t>
            </a:r>
            <a:endParaRPr lang="ru-RU" sz="1200" b="1" dirty="0">
              <a:latin typeface="TT Firs Neue" panose="02000503030000020004"/>
            </a:endParaRPr>
          </a:p>
          <a:p>
            <a:r>
              <a:rPr lang="ru-RU" sz="1200" b="1" dirty="0">
                <a:latin typeface="TT Firs Neue" panose="02000503030000020004"/>
              </a:rPr>
              <a:t>Назначение:</a:t>
            </a:r>
            <a:r>
              <a:rPr lang="ru-RU" sz="1200" dirty="0">
                <a:latin typeface="TT Firs Neue" panose="02000503030000020004"/>
              </a:rPr>
              <a:t> Паттерн, порождающий объекты. Гарантирует, что у класса есть только один экземпляр, и предоставляет к нему глобальную точку доступа.</a:t>
            </a:r>
          </a:p>
          <a:p>
            <a:r>
              <a:rPr lang="ru-RU" sz="1200" b="1" dirty="0">
                <a:latin typeface="TT Firs Neue" panose="02000503030000020004"/>
              </a:rPr>
              <a:t>Способ реализации:</a:t>
            </a:r>
            <a:endParaRPr lang="ru-RU" sz="1200" dirty="0">
              <a:latin typeface="TT Firs Neue" panose="02000503030000020004"/>
            </a:endParaRPr>
          </a:p>
          <a:p>
            <a:r>
              <a:rPr lang="ru-RU" sz="1200" dirty="0">
                <a:latin typeface="TT Firs Neue" panose="02000503030000020004"/>
              </a:rPr>
              <a:t>Добавьте в класс приватное статическое поле, которое будет содержать одиночный объект.</a:t>
            </a:r>
          </a:p>
          <a:p>
            <a:r>
              <a:rPr lang="ru-RU" sz="1200" dirty="0">
                <a:latin typeface="TT Firs Neue" panose="02000503030000020004"/>
              </a:rPr>
              <a:t>Объявите статический создающий метод, который будет использоваться для получения одиночки.</a:t>
            </a:r>
          </a:p>
          <a:p>
            <a:r>
              <a:rPr lang="ru-RU" sz="1200" dirty="0">
                <a:latin typeface="TT Firs Neue" panose="02000503030000020004"/>
              </a:rPr>
              <a:t>Добавьте «ленивую инициализацию» (создание объекта при первом вызове метода) в создающий метод одиночки.</a:t>
            </a:r>
          </a:p>
          <a:p>
            <a:r>
              <a:rPr lang="ru-RU" sz="1200" dirty="0">
                <a:latin typeface="TT Firs Neue" panose="02000503030000020004"/>
              </a:rPr>
              <a:t>Сделайте конструктор класса приватным.</a:t>
            </a:r>
          </a:p>
          <a:p>
            <a:r>
              <a:rPr lang="ru-RU" sz="1200" dirty="0">
                <a:latin typeface="TT Firs Neue" panose="02000503030000020004"/>
              </a:rPr>
              <a:t>В клиентском коде замените вызовы конструктора одиночка вызовами его создающего метода.</a:t>
            </a:r>
          </a:p>
          <a:p>
            <a:r>
              <a:rPr lang="ru-RU" sz="1200" b="1" dirty="0">
                <a:latin typeface="TT Firs Neue" panose="02000503030000020004"/>
              </a:rPr>
              <a:t>Достоинства:</a:t>
            </a:r>
            <a:endParaRPr lang="ru-RU" sz="1200" dirty="0">
              <a:latin typeface="TT Firs Neue" panose="02000503030000020004"/>
            </a:endParaRPr>
          </a:p>
          <a:p>
            <a:r>
              <a:rPr lang="ru-RU" sz="1200" dirty="0">
                <a:latin typeface="TT Firs Neue" panose="02000503030000020004"/>
              </a:rPr>
              <a:t>+ Гарантирует наличие единственного экземпляра класса.</a:t>
            </a:r>
          </a:p>
          <a:p>
            <a:r>
              <a:rPr lang="ru-RU" sz="1200" dirty="0">
                <a:latin typeface="TT Firs Neue" panose="02000503030000020004"/>
              </a:rPr>
              <a:t>+ Предоставляет к нему глобальную точку доступа.</a:t>
            </a:r>
          </a:p>
          <a:p>
            <a:r>
              <a:rPr lang="ru-RU" sz="1200" dirty="0">
                <a:latin typeface="TT Firs Neue" panose="02000503030000020004"/>
              </a:rPr>
              <a:t>+ Реализует отложенную инициализацию объекта-одиночки.</a:t>
            </a:r>
          </a:p>
          <a:p>
            <a:r>
              <a:rPr lang="ru-RU" sz="1200" b="1" dirty="0">
                <a:latin typeface="TT Firs Neue" panose="02000503030000020004"/>
              </a:rPr>
              <a:t>Недостатки:</a:t>
            </a:r>
            <a:endParaRPr lang="ru-RU" sz="1200" dirty="0">
              <a:latin typeface="TT Firs Neue" panose="02000503030000020004"/>
            </a:endParaRPr>
          </a:p>
          <a:p>
            <a:r>
              <a:rPr lang="ru-RU" sz="1200" dirty="0">
                <a:latin typeface="TT Firs Neue" panose="02000503030000020004"/>
              </a:rPr>
              <a:t>- Нарушает </a:t>
            </a:r>
            <a:r>
              <a:rPr lang="ru-RU" sz="1200" i="1" dirty="0">
                <a:latin typeface="TT Firs Neue" panose="02000503030000020004"/>
              </a:rPr>
              <a:t>принцип единственной ответственности класса</a:t>
            </a:r>
            <a:r>
              <a:rPr lang="ru-RU" sz="1200" dirty="0">
                <a:latin typeface="TT Firs Neue" panose="02000503030000020004"/>
              </a:rPr>
              <a:t>.</a:t>
            </a:r>
          </a:p>
          <a:p>
            <a:r>
              <a:rPr lang="ru-RU" sz="1200" dirty="0">
                <a:latin typeface="TT Firs Neue" panose="02000503030000020004"/>
              </a:rPr>
              <a:t>- Маскирует плохой дизайн.</a:t>
            </a:r>
          </a:p>
          <a:p>
            <a:r>
              <a:rPr lang="ru-RU" sz="1200" dirty="0">
                <a:latin typeface="TT Firs Neue" panose="02000503030000020004"/>
              </a:rPr>
              <a:t>- Проблемы </a:t>
            </a:r>
            <a:r>
              <a:rPr lang="ru-RU" sz="1200" dirty="0" err="1">
                <a:latin typeface="TT Firs Neue" panose="02000503030000020004"/>
              </a:rPr>
              <a:t>мультипоточности</a:t>
            </a:r>
            <a:r>
              <a:rPr lang="ru-RU" sz="1200" dirty="0">
                <a:latin typeface="TT Firs Neue" panose="02000503030000020004"/>
              </a:rPr>
              <a:t>.</a:t>
            </a:r>
          </a:p>
          <a:p>
            <a:r>
              <a:rPr lang="ru-RU" sz="1200" dirty="0">
                <a:latin typeface="TT Firs Neue" panose="02000503030000020004"/>
              </a:rPr>
              <a:t>- Требует постоянного создания </a:t>
            </a:r>
            <a:r>
              <a:rPr lang="ru-RU" sz="1200" dirty="0" err="1">
                <a:latin typeface="TT Firs Neue" panose="02000503030000020004"/>
              </a:rPr>
              <a:t>Mock</a:t>
            </a:r>
            <a:r>
              <a:rPr lang="ru-RU" sz="1200" dirty="0">
                <a:latin typeface="TT Firs Neue" panose="02000503030000020004"/>
              </a:rPr>
              <a:t>-объектов при юнит- тестировании.</a:t>
            </a:r>
          </a:p>
        </p:txBody>
      </p:sp>
    </p:spTree>
    <p:extLst>
      <p:ext uri="{BB962C8B-B14F-4D97-AF65-F5344CB8AC3E}">
        <p14:creationId xmlns:p14="http://schemas.microsoft.com/office/powerpoint/2010/main" val="3608910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2"/>
          <p:cNvSpPr/>
          <p:nvPr/>
        </p:nvSpPr>
        <p:spPr>
          <a:xfrm>
            <a:off x="658812" y="1449388"/>
            <a:ext cx="10874375" cy="4824412"/>
          </a:xfrm>
          <a:prstGeom prst="roundRect">
            <a:avLst>
              <a:gd name="adj" fmla="val 8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5335" dirty="0"/>
          </a:p>
        </p:txBody>
      </p:sp>
      <p:sp>
        <p:nvSpPr>
          <p:cNvPr id="3" name="Google Shape;896;p170"/>
          <p:cNvSpPr txBox="1"/>
          <p:nvPr/>
        </p:nvSpPr>
        <p:spPr>
          <a:xfrm>
            <a:off x="618836" y="809243"/>
            <a:ext cx="8936644" cy="45270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000" tIns="36000" rIns="36000" bIns="360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5000"/>
              </a:lnSpc>
              <a:buClr>
                <a:srgbClr val="111B1E"/>
              </a:buClr>
              <a:buSzPts val="2430"/>
            </a:pPr>
            <a:r>
              <a:rPr lang="ru-RU" sz="2400" dirty="0">
                <a:solidFill>
                  <a:srgbClr val="3E3F56"/>
                </a:solidFill>
                <a:latin typeface="TT Firs Neue DemiBold" panose="02000503030000020004" pitchFamily="2" charset="-52"/>
                <a:ea typeface="Montserrat" panose="00000500000000000000"/>
                <a:cs typeface="Montserrat" panose="00000500000000000000"/>
              </a:rPr>
              <a:t>Структурные паттерны</a:t>
            </a:r>
            <a:endParaRPr lang="ru-RU" sz="2400" dirty="0">
              <a:solidFill>
                <a:srgbClr val="3E3F56"/>
              </a:solidFill>
              <a:latin typeface="TT Firs Neue DemiBold" panose="02000503030000020004" pitchFamily="2" charset="-52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5" name="Google Shape;896;p170"/>
          <p:cNvSpPr txBox="1"/>
          <p:nvPr/>
        </p:nvSpPr>
        <p:spPr>
          <a:xfrm>
            <a:off x="1133648" y="1776486"/>
            <a:ext cx="10010602" cy="41861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000" tIns="36000" rIns="36000" bIns="360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200" b="1" dirty="0" smtClean="0">
                <a:latin typeface="TT Firs Neue" panose="02000503030000020004"/>
              </a:rPr>
              <a:t>Декоратор</a:t>
            </a:r>
            <a:endParaRPr lang="ru-RU" sz="1200" b="1" dirty="0">
              <a:latin typeface="TT Firs Neue" panose="02000503030000020004"/>
            </a:endParaRPr>
          </a:p>
          <a:p>
            <a:r>
              <a:rPr lang="ru-RU" sz="1200" b="1" dirty="0">
                <a:latin typeface="TT Firs Neue" panose="02000503030000020004"/>
              </a:rPr>
              <a:t>Назначение:</a:t>
            </a:r>
            <a:r>
              <a:rPr lang="ru-RU" sz="1200" dirty="0">
                <a:latin typeface="TT Firs Neue" panose="02000503030000020004"/>
              </a:rPr>
              <a:t> Паттерн, структурирующий объекты. Динамически добавляет объекту новые обязанности. Является гибкой альтернативой порождению подклассов с целью расширения функциональности.</a:t>
            </a:r>
          </a:p>
          <a:p>
            <a:r>
              <a:rPr lang="ru-RU" sz="1200" b="1" dirty="0">
                <a:latin typeface="TT Firs Neue" panose="02000503030000020004"/>
              </a:rPr>
              <a:t>Способ реализации:</a:t>
            </a:r>
            <a:endParaRPr lang="ru-RU" sz="1200" dirty="0">
              <a:latin typeface="TT Firs Neue" panose="02000503030000020004"/>
            </a:endParaRPr>
          </a:p>
          <a:p>
            <a:r>
              <a:rPr lang="ru-RU" sz="1200" dirty="0">
                <a:latin typeface="TT Firs Neue" panose="02000503030000020004"/>
              </a:rPr>
              <a:t>Убедитесь, что в вашей задаче есть один основной компо­нент и несколько опциональных дополнений или надстроек над ним.</a:t>
            </a:r>
          </a:p>
          <a:p>
            <a:r>
              <a:rPr lang="ru-RU" sz="1200" dirty="0">
                <a:latin typeface="TT Firs Neue" panose="02000503030000020004"/>
              </a:rPr>
              <a:t>Создайте интерфейс компонента, который описывал бы общие методы как для основного компонента, так и для его дополнений.</a:t>
            </a:r>
          </a:p>
          <a:p>
            <a:r>
              <a:rPr lang="ru-RU" sz="1200" dirty="0">
                <a:latin typeface="TT Firs Neue" panose="02000503030000020004"/>
              </a:rPr>
              <a:t>Создайте класс конкретного компонента и поместите в него основную бизнес-логику.</a:t>
            </a:r>
          </a:p>
          <a:p>
            <a:r>
              <a:rPr lang="ru-RU" sz="1200" dirty="0">
                <a:latin typeface="TT Firs Neue" panose="02000503030000020004"/>
              </a:rPr>
              <a:t>Создайте базовый класс декораторов. Он должен иметь поле для хранения ссылки на вложенный объект-компонент. Все методы базового декоратора должны делегировать дей­ствие вложенному объекту.</a:t>
            </a:r>
          </a:p>
          <a:p>
            <a:r>
              <a:rPr lang="ru-RU" sz="1200" dirty="0">
                <a:latin typeface="TT Firs Neue" panose="02000503030000020004"/>
              </a:rPr>
              <a:t>И конкретный компонент, и базовый декоратор должны сле­довать одному и тому же интерфейсу компонента.</a:t>
            </a:r>
          </a:p>
          <a:p>
            <a:r>
              <a:rPr lang="ru-RU" sz="1200" dirty="0">
                <a:latin typeface="TT Firs Neue" panose="02000503030000020004"/>
              </a:rPr>
              <a:t>Теперь создайте классы конкретных декораторов, наследуя их от базового декоратора. Конкретный декоратор должен выполнять свою добавочную функцию, а затем (или перед этим) вызывать эту же операцию обёрнутого объекта.</a:t>
            </a:r>
          </a:p>
          <a:p>
            <a:r>
              <a:rPr lang="ru-RU" sz="1200" dirty="0">
                <a:latin typeface="TT Firs Neue" panose="02000503030000020004"/>
              </a:rPr>
              <a:t>Клиент берёт на себя ответственность за конфигурацию и порядок обёртывания объектов.</a:t>
            </a:r>
          </a:p>
          <a:p>
            <a:r>
              <a:rPr lang="ru-RU" sz="1200" b="1" dirty="0">
                <a:latin typeface="TT Firs Neue" panose="02000503030000020004"/>
              </a:rPr>
              <a:t>Достоинства:</a:t>
            </a:r>
            <a:endParaRPr lang="ru-RU" sz="1200" dirty="0">
              <a:latin typeface="TT Firs Neue" panose="02000503030000020004"/>
            </a:endParaRPr>
          </a:p>
          <a:p>
            <a:r>
              <a:rPr lang="ru-RU" sz="1200" dirty="0">
                <a:latin typeface="TT Firs Neue" panose="02000503030000020004"/>
              </a:rPr>
              <a:t>+Большая гибкость, чем у наследования.</a:t>
            </a:r>
          </a:p>
          <a:p>
            <a:r>
              <a:rPr lang="ru-RU" sz="1200" dirty="0">
                <a:latin typeface="TT Firs Neue" panose="02000503030000020004"/>
              </a:rPr>
              <a:t>+Позволяет добавлять обязанности на лету.</a:t>
            </a:r>
          </a:p>
          <a:p>
            <a:r>
              <a:rPr lang="ru-RU" sz="1200" dirty="0">
                <a:latin typeface="TT Firs Neue" panose="02000503030000020004"/>
              </a:rPr>
              <a:t>+Можно добавлять несколько новых обязанностей сразу.</a:t>
            </a:r>
          </a:p>
          <a:p>
            <a:r>
              <a:rPr lang="ru-RU" sz="1200" dirty="0">
                <a:latin typeface="TT Firs Neue" panose="02000503030000020004"/>
              </a:rPr>
              <a:t>+Позволяет иметь несколько мелких объектов вместо одного объекта на все случаи жизни.</a:t>
            </a:r>
          </a:p>
          <a:p>
            <a:r>
              <a:rPr lang="ru-RU" sz="1200" b="1" dirty="0">
                <a:latin typeface="TT Firs Neue" panose="02000503030000020004"/>
              </a:rPr>
              <a:t>Недостатки:</a:t>
            </a:r>
            <a:endParaRPr lang="ru-RU" sz="1200" dirty="0">
              <a:latin typeface="TT Firs Neue" panose="02000503030000020004"/>
            </a:endParaRPr>
          </a:p>
          <a:p>
            <a:r>
              <a:rPr lang="ru-RU" sz="1200" dirty="0">
                <a:latin typeface="TT Firs Neue" panose="02000503030000020004"/>
              </a:rPr>
              <a:t>-Трудно конфигурировать многократно обёрнутые объекты.</a:t>
            </a:r>
          </a:p>
          <a:p>
            <a:r>
              <a:rPr lang="ru-RU" sz="1200" dirty="0">
                <a:latin typeface="TT Firs Neue" panose="02000503030000020004"/>
              </a:rPr>
              <a:t>-Обилие крошечных классов.</a:t>
            </a:r>
          </a:p>
        </p:txBody>
      </p:sp>
    </p:spTree>
    <p:extLst>
      <p:ext uri="{BB962C8B-B14F-4D97-AF65-F5344CB8AC3E}">
        <p14:creationId xmlns:p14="http://schemas.microsoft.com/office/powerpoint/2010/main" val="2403472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2"/>
          <p:cNvSpPr/>
          <p:nvPr/>
        </p:nvSpPr>
        <p:spPr>
          <a:xfrm>
            <a:off x="658812" y="1449388"/>
            <a:ext cx="10874375" cy="4824412"/>
          </a:xfrm>
          <a:prstGeom prst="roundRect">
            <a:avLst>
              <a:gd name="adj" fmla="val 8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5335" dirty="0"/>
          </a:p>
        </p:txBody>
      </p:sp>
      <p:sp>
        <p:nvSpPr>
          <p:cNvPr id="3" name="Google Shape;896;p170"/>
          <p:cNvSpPr txBox="1"/>
          <p:nvPr/>
        </p:nvSpPr>
        <p:spPr>
          <a:xfrm>
            <a:off x="618836" y="809243"/>
            <a:ext cx="8936644" cy="45270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000" tIns="36000" rIns="36000" bIns="360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5000"/>
              </a:lnSpc>
              <a:buClr>
                <a:srgbClr val="111B1E"/>
              </a:buClr>
              <a:buSzPts val="2430"/>
            </a:pPr>
            <a:r>
              <a:rPr lang="ru-RU" sz="2400">
                <a:solidFill>
                  <a:srgbClr val="3E3F56"/>
                </a:solidFill>
                <a:latin typeface="TT Firs Neue DemiBold" panose="02000503030000020004" pitchFamily="2" charset="-52"/>
                <a:ea typeface="Montserrat" panose="00000500000000000000"/>
                <a:cs typeface="Montserrat" panose="00000500000000000000"/>
              </a:rPr>
              <a:t>Структурные паттерны</a:t>
            </a:r>
            <a:endParaRPr lang="ru-RU" sz="2400" dirty="0">
              <a:solidFill>
                <a:srgbClr val="3E3F56"/>
              </a:solidFill>
              <a:latin typeface="TT Firs Neue DemiBold" panose="02000503030000020004" pitchFamily="2" charset="-52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5" name="Google Shape;896;p170"/>
          <p:cNvSpPr txBox="1"/>
          <p:nvPr/>
        </p:nvSpPr>
        <p:spPr>
          <a:xfrm>
            <a:off x="1133648" y="1776486"/>
            <a:ext cx="10010602" cy="41861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000" tIns="36000" rIns="36000" bIns="360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200" b="1" dirty="0" smtClean="0">
                <a:latin typeface="TT Firs Neue" panose="02000503030000020004"/>
              </a:rPr>
              <a:t>Фасад</a:t>
            </a:r>
            <a:endParaRPr lang="ru-RU" sz="1200" b="1" dirty="0">
              <a:latin typeface="TT Firs Neue" panose="02000503030000020004"/>
            </a:endParaRPr>
          </a:p>
          <a:p>
            <a:r>
              <a:rPr lang="ru-RU" sz="1200" b="1" dirty="0">
                <a:latin typeface="TT Firs Neue" panose="02000503030000020004"/>
              </a:rPr>
              <a:t>Назначение: </a:t>
            </a:r>
            <a:r>
              <a:rPr lang="ru-RU" sz="1200" dirty="0">
                <a:latin typeface="TT Firs Neue" panose="02000503030000020004"/>
              </a:rPr>
              <a:t>Паттерн, структурирующий объекты. Предоставляет унифицированный интерфейс вместо набора интерфейсов некоторой подсистемы. Фасад определяет интерфейс более высокого уровня, который упрощает использование подсистемы.</a:t>
            </a:r>
          </a:p>
          <a:p>
            <a:r>
              <a:rPr lang="ru-RU" sz="1200" b="1" dirty="0">
                <a:latin typeface="TT Firs Neue" panose="02000503030000020004"/>
              </a:rPr>
              <a:t>Способ реализации:</a:t>
            </a:r>
            <a:endParaRPr lang="ru-RU" sz="1200" dirty="0">
              <a:latin typeface="TT Firs Neue" panose="02000503030000020004"/>
            </a:endParaRPr>
          </a:p>
          <a:p>
            <a:r>
              <a:rPr lang="ru-RU" sz="1200" dirty="0">
                <a:latin typeface="TT Firs Neue" panose="02000503030000020004"/>
              </a:rPr>
              <a:t>Определите, можно ли создать более простой интерфейс, чем тот, который предоставляет сложная подсистема. Вы на правильном пути, если этот интерфейс избавит клиента от необходимости знать о подробностях подсистемы.</a:t>
            </a:r>
          </a:p>
          <a:p>
            <a:r>
              <a:rPr lang="ru-RU" sz="1200" dirty="0">
                <a:latin typeface="TT Firs Neue" panose="02000503030000020004"/>
              </a:rPr>
              <a:t>Создайте класс фасада, реализующий этот интерфейс. Он должен переадресовывать вызовы клиента нужным объек­там подсистемы. Фасад должен будет позаботиться о том, чтобы правильно инициализировать объекты подсистемы.</a:t>
            </a:r>
          </a:p>
          <a:p>
            <a:r>
              <a:rPr lang="ru-RU" sz="1200" dirty="0">
                <a:latin typeface="TT Firs Neue" panose="02000503030000020004"/>
              </a:rPr>
              <a:t>Вы получите максимум пользы, если клиент будет работать только с фасадом. В этом случае изменения в подсистеме будут затрагивать только код фасада, а клиентский код оста­нется рабочим.</a:t>
            </a:r>
          </a:p>
          <a:p>
            <a:r>
              <a:rPr lang="ru-RU" sz="1200" dirty="0">
                <a:latin typeface="TT Firs Neue" panose="02000503030000020004"/>
              </a:rPr>
              <a:t>Если ответственность фасада «начинает размываться», поду­майте о введении дополнительных фасадов.</a:t>
            </a:r>
          </a:p>
          <a:p>
            <a:r>
              <a:rPr lang="ru-RU" sz="1200" b="1" dirty="0">
                <a:latin typeface="TT Firs Neue" panose="02000503030000020004"/>
              </a:rPr>
              <a:t>Достоинства:</a:t>
            </a:r>
            <a:endParaRPr lang="ru-RU" sz="1200" dirty="0">
              <a:latin typeface="TT Firs Neue" panose="02000503030000020004"/>
            </a:endParaRPr>
          </a:p>
          <a:p>
            <a:r>
              <a:rPr lang="ru-RU" sz="1200" dirty="0">
                <a:latin typeface="TT Firs Neue" panose="02000503030000020004"/>
              </a:rPr>
              <a:t>+Изолирует клиентов от компонентов сложной подсистемы.</a:t>
            </a:r>
          </a:p>
          <a:p>
            <a:r>
              <a:rPr lang="ru-RU" sz="1200" b="1" dirty="0">
                <a:latin typeface="TT Firs Neue" panose="02000503030000020004"/>
              </a:rPr>
              <a:t>Недостатки:</a:t>
            </a:r>
            <a:endParaRPr lang="ru-RU" sz="1200" dirty="0">
              <a:latin typeface="TT Firs Neue" panose="02000503030000020004"/>
            </a:endParaRPr>
          </a:p>
          <a:p>
            <a:r>
              <a:rPr lang="ru-RU" sz="1200" dirty="0">
                <a:latin typeface="TT Firs Neue" panose="02000503030000020004"/>
              </a:rPr>
              <a:t>-Фасад рискует стать «божественным объектом», привязанным ко всем классам программы.</a:t>
            </a:r>
          </a:p>
        </p:txBody>
      </p:sp>
    </p:spTree>
    <p:extLst>
      <p:ext uri="{BB962C8B-B14F-4D97-AF65-F5344CB8AC3E}">
        <p14:creationId xmlns:p14="http://schemas.microsoft.com/office/powerpoint/2010/main" val="3305977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2"/>
          <p:cNvSpPr/>
          <p:nvPr/>
        </p:nvSpPr>
        <p:spPr>
          <a:xfrm>
            <a:off x="658812" y="1449388"/>
            <a:ext cx="10874375" cy="4824412"/>
          </a:xfrm>
          <a:prstGeom prst="roundRect">
            <a:avLst>
              <a:gd name="adj" fmla="val 8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5335" dirty="0"/>
          </a:p>
        </p:txBody>
      </p:sp>
      <p:sp>
        <p:nvSpPr>
          <p:cNvPr id="3" name="Google Shape;896;p170"/>
          <p:cNvSpPr txBox="1"/>
          <p:nvPr/>
        </p:nvSpPr>
        <p:spPr>
          <a:xfrm>
            <a:off x="618836" y="809243"/>
            <a:ext cx="8936644" cy="45270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000" tIns="36000" rIns="36000" bIns="360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5000"/>
              </a:lnSpc>
              <a:buClr>
                <a:srgbClr val="111B1E"/>
              </a:buClr>
              <a:buSzPts val="2430"/>
            </a:pPr>
            <a:r>
              <a:rPr lang="ru-RU" sz="2400">
                <a:solidFill>
                  <a:srgbClr val="3E3F56"/>
                </a:solidFill>
                <a:latin typeface="TT Firs Neue DemiBold" panose="02000503030000020004" pitchFamily="2" charset="-52"/>
                <a:ea typeface="Montserrat" panose="00000500000000000000"/>
                <a:cs typeface="Montserrat" panose="00000500000000000000"/>
              </a:rPr>
              <a:t>Структурные паттерны</a:t>
            </a:r>
            <a:endParaRPr lang="ru-RU" sz="2400" dirty="0">
              <a:solidFill>
                <a:srgbClr val="3E3F56"/>
              </a:solidFill>
              <a:latin typeface="TT Firs Neue DemiBold" panose="02000503030000020004" pitchFamily="2" charset="-52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5" name="Google Shape;896;p170"/>
          <p:cNvSpPr txBox="1"/>
          <p:nvPr/>
        </p:nvSpPr>
        <p:spPr>
          <a:xfrm>
            <a:off x="1133648" y="1776486"/>
            <a:ext cx="10010602" cy="41861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000" tIns="36000" rIns="36000" bIns="360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200" b="1" dirty="0" smtClean="0">
                <a:latin typeface="TT Firs Neue" panose="02000503030000020004"/>
              </a:rPr>
              <a:t>Мост</a:t>
            </a:r>
            <a:endParaRPr lang="ru-RU" sz="1200" b="1" dirty="0">
              <a:latin typeface="TT Firs Neue" panose="02000503030000020004"/>
            </a:endParaRPr>
          </a:p>
          <a:p>
            <a:r>
              <a:rPr lang="ru-RU" sz="1200" b="1" dirty="0">
                <a:latin typeface="TT Firs Neue" panose="02000503030000020004"/>
              </a:rPr>
              <a:t>Назначение:</a:t>
            </a:r>
            <a:r>
              <a:rPr lang="ru-RU" sz="1200" dirty="0">
                <a:latin typeface="TT Firs Neue" panose="02000503030000020004"/>
              </a:rPr>
              <a:t> Паттерн, структурирующий объекты. Отделить абстракцию от ее реализации так, чтобы то и другое можно было изменять независимо.</a:t>
            </a:r>
          </a:p>
          <a:p>
            <a:r>
              <a:rPr lang="ru-RU" sz="1200" b="1" dirty="0">
                <a:latin typeface="TT Firs Neue" panose="02000503030000020004"/>
              </a:rPr>
              <a:t>Способ реализации:</a:t>
            </a:r>
            <a:endParaRPr lang="ru-RU" sz="1200" dirty="0">
              <a:latin typeface="TT Firs Neue" panose="02000503030000020004"/>
            </a:endParaRPr>
          </a:p>
          <a:p>
            <a:r>
              <a:rPr lang="ru-RU" sz="1200" dirty="0">
                <a:latin typeface="TT Firs Neue" panose="02000503030000020004"/>
              </a:rPr>
              <a:t>Определите, существует ли в ваших классах два непересекающихся измерения. Это может быть функциональность/ платформа, предметная-область/инфраструктура, фронт- энд/</a:t>
            </a:r>
            <a:r>
              <a:rPr lang="ru-RU" sz="1200" dirty="0" err="1">
                <a:latin typeface="TT Firs Neue" panose="02000503030000020004"/>
              </a:rPr>
              <a:t>бэк</a:t>
            </a:r>
            <a:r>
              <a:rPr lang="ru-RU" sz="1200" dirty="0">
                <a:latin typeface="TT Firs Neue" panose="02000503030000020004"/>
              </a:rPr>
              <a:t>-энд или интерфейс/реализация.</a:t>
            </a:r>
          </a:p>
          <a:p>
            <a:r>
              <a:rPr lang="ru-RU" sz="1200" dirty="0">
                <a:latin typeface="TT Firs Neue" panose="02000503030000020004"/>
              </a:rPr>
              <a:t>Продумайте, какие операции будут нужны клиентам, и опи­шите их в базовом классе </a:t>
            </a:r>
            <a:r>
              <a:rPr lang="ru-RU" sz="1200" i="1" dirty="0">
                <a:latin typeface="TT Firs Neue" panose="02000503030000020004"/>
              </a:rPr>
              <a:t>абстракции.</a:t>
            </a:r>
            <a:endParaRPr lang="ru-RU" sz="1200" dirty="0">
              <a:latin typeface="TT Firs Neue" panose="02000503030000020004"/>
            </a:endParaRPr>
          </a:p>
          <a:p>
            <a:r>
              <a:rPr lang="ru-RU" sz="1200" dirty="0">
                <a:latin typeface="TT Firs Neue" panose="02000503030000020004"/>
              </a:rPr>
              <a:t>Определите поведения, доступные на всех платформах, и выделите из них ту часть, которая нужна абстракции. На основании этого опишите общий интерфейс </a:t>
            </a:r>
            <a:r>
              <a:rPr lang="ru-RU" sz="1200" i="1" dirty="0">
                <a:latin typeface="TT Firs Neue" panose="02000503030000020004"/>
              </a:rPr>
              <a:t>реализации.</a:t>
            </a:r>
            <a:endParaRPr lang="ru-RU" sz="1200" dirty="0">
              <a:latin typeface="TT Firs Neue" panose="02000503030000020004"/>
            </a:endParaRPr>
          </a:p>
          <a:p>
            <a:r>
              <a:rPr lang="ru-RU" sz="1200" dirty="0">
                <a:latin typeface="TT Firs Neue" panose="02000503030000020004"/>
              </a:rPr>
              <a:t>Для каждой платформы создайте свой класс конкретной реализации. Все они должны следовать общему интерфейсу, который мы выделили перед этим.</a:t>
            </a:r>
          </a:p>
          <a:p>
            <a:r>
              <a:rPr lang="ru-RU" sz="1200" dirty="0">
                <a:latin typeface="TT Firs Neue" panose="02000503030000020004"/>
              </a:rPr>
              <a:t>Добавьте в класс абстракции ссылку на объект реализации. Реализуйте методы абстракции, делегируя основную работу связанному объекту реализации.</a:t>
            </a:r>
          </a:p>
          <a:p>
            <a:r>
              <a:rPr lang="ru-RU" sz="1200" dirty="0">
                <a:latin typeface="TT Firs Neue" panose="02000503030000020004"/>
              </a:rPr>
              <a:t>Если у вас есть несколько вариаций абстракции, создайте для каждой из них свой подкласс.</a:t>
            </a:r>
          </a:p>
          <a:p>
            <a:r>
              <a:rPr lang="ru-RU" sz="1200" dirty="0">
                <a:latin typeface="TT Firs Neue" panose="02000503030000020004"/>
              </a:rPr>
              <a:t>Клиент должен подать объект реализации в конструктор абстракции, чтобы связать их воедино. После этого он может свободно использовать объект абстракции, забыв о реализации.</a:t>
            </a:r>
          </a:p>
          <a:p>
            <a:r>
              <a:rPr lang="ru-RU" sz="1200" b="1" dirty="0">
                <a:latin typeface="TT Firs Neue" panose="02000503030000020004"/>
              </a:rPr>
              <a:t>Достоинства:</a:t>
            </a:r>
            <a:endParaRPr lang="ru-RU" sz="1200" dirty="0">
              <a:latin typeface="TT Firs Neue" panose="02000503030000020004"/>
            </a:endParaRPr>
          </a:p>
          <a:p>
            <a:r>
              <a:rPr lang="ru-RU" sz="1200" dirty="0">
                <a:latin typeface="TT Firs Neue" panose="02000503030000020004"/>
              </a:rPr>
              <a:t>+Позволяет строить </a:t>
            </a:r>
            <a:r>
              <a:rPr lang="ru-RU" sz="1200" dirty="0" err="1">
                <a:latin typeface="TT Firs Neue" panose="02000503030000020004"/>
              </a:rPr>
              <a:t>платформо</a:t>
            </a:r>
            <a:r>
              <a:rPr lang="ru-RU" sz="1200" dirty="0">
                <a:latin typeface="TT Firs Neue" panose="02000503030000020004"/>
              </a:rPr>
              <a:t>-независимые программы.</a:t>
            </a:r>
          </a:p>
          <a:p>
            <a:r>
              <a:rPr lang="ru-RU" sz="1200" dirty="0">
                <a:latin typeface="TT Firs Neue" panose="02000503030000020004"/>
              </a:rPr>
              <a:t>+Скрывает лишние или опасные детали реализации от кли­ентского кода.</a:t>
            </a:r>
          </a:p>
          <a:p>
            <a:r>
              <a:rPr lang="ru-RU" sz="1200" i="1" dirty="0">
                <a:latin typeface="TT Firs Neue" panose="02000503030000020004"/>
              </a:rPr>
              <a:t>+Реализует </a:t>
            </a:r>
            <a:r>
              <a:rPr lang="ru-RU" sz="1200" dirty="0">
                <a:latin typeface="TT Firs Neue" panose="02000503030000020004"/>
              </a:rPr>
              <a:t>принцип открытости/закрытости.</a:t>
            </a:r>
          </a:p>
          <a:p>
            <a:r>
              <a:rPr lang="ru-RU" sz="1200" b="1" dirty="0">
                <a:latin typeface="TT Firs Neue" panose="02000503030000020004"/>
              </a:rPr>
              <a:t>Недостатки:</a:t>
            </a:r>
            <a:endParaRPr lang="ru-RU" sz="1200" dirty="0">
              <a:latin typeface="TT Firs Neue" panose="02000503030000020004"/>
            </a:endParaRPr>
          </a:p>
          <a:p>
            <a:r>
              <a:rPr lang="ru-RU" sz="1200" dirty="0">
                <a:latin typeface="TT Firs Neue" panose="02000503030000020004"/>
              </a:rPr>
              <a:t>-Усложняет код программы из-за введения дополнительных классов.</a:t>
            </a:r>
          </a:p>
        </p:txBody>
      </p:sp>
    </p:spTree>
    <p:extLst>
      <p:ext uri="{BB962C8B-B14F-4D97-AF65-F5344CB8AC3E}">
        <p14:creationId xmlns:p14="http://schemas.microsoft.com/office/powerpoint/2010/main" val="937414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2"/>
          <p:cNvSpPr/>
          <p:nvPr/>
        </p:nvSpPr>
        <p:spPr>
          <a:xfrm>
            <a:off x="658812" y="1449388"/>
            <a:ext cx="10874375" cy="4824412"/>
          </a:xfrm>
          <a:prstGeom prst="roundRect">
            <a:avLst>
              <a:gd name="adj" fmla="val 8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5335" dirty="0"/>
          </a:p>
        </p:txBody>
      </p:sp>
      <p:sp>
        <p:nvSpPr>
          <p:cNvPr id="3" name="Google Shape;896;p170"/>
          <p:cNvSpPr txBox="1"/>
          <p:nvPr/>
        </p:nvSpPr>
        <p:spPr>
          <a:xfrm>
            <a:off x="618836" y="809243"/>
            <a:ext cx="8936644" cy="45270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000" tIns="36000" rIns="36000" bIns="360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5000"/>
              </a:lnSpc>
              <a:buClr>
                <a:srgbClr val="111B1E"/>
              </a:buClr>
              <a:buSzPts val="2430"/>
            </a:pPr>
            <a:r>
              <a:rPr lang="ru-RU" sz="2400" dirty="0">
                <a:solidFill>
                  <a:srgbClr val="3E3F56"/>
                </a:solidFill>
                <a:latin typeface="TT Firs Neue DemiBold" panose="02000503030000020004" pitchFamily="2" charset="-52"/>
                <a:ea typeface="Montserrat" panose="00000500000000000000"/>
                <a:cs typeface="Montserrat" panose="00000500000000000000"/>
              </a:rPr>
              <a:t>Поведенческие паттерны</a:t>
            </a:r>
            <a:endParaRPr lang="ru-RU" sz="2400" dirty="0">
              <a:solidFill>
                <a:srgbClr val="3E3F56"/>
              </a:solidFill>
              <a:latin typeface="TT Firs Neue DemiBold" panose="02000503030000020004" pitchFamily="2" charset="-52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5" name="Google Shape;896;p170"/>
          <p:cNvSpPr txBox="1"/>
          <p:nvPr/>
        </p:nvSpPr>
        <p:spPr>
          <a:xfrm>
            <a:off x="1133648" y="1776486"/>
            <a:ext cx="10010602" cy="41861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000" tIns="36000" rIns="36000" bIns="360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200" b="1" dirty="0" smtClean="0">
                <a:latin typeface="TT Firs Neue" panose="02000503030000020004"/>
              </a:rPr>
              <a:t>Команда</a:t>
            </a:r>
            <a:endParaRPr lang="ru-RU" sz="1200" b="1" dirty="0">
              <a:latin typeface="TT Firs Neue" panose="02000503030000020004"/>
            </a:endParaRPr>
          </a:p>
          <a:p>
            <a:r>
              <a:rPr lang="ru-RU" sz="1200" b="1" dirty="0">
                <a:latin typeface="TT Firs Neue" panose="02000503030000020004"/>
              </a:rPr>
              <a:t>Назначение:</a:t>
            </a:r>
            <a:r>
              <a:rPr lang="ru-RU" sz="1200" dirty="0">
                <a:latin typeface="TT Firs Neue" panose="02000503030000020004"/>
              </a:rPr>
              <a:t> Паттерн поведения объектов. Инкапсулирует запрос как объект, позволяя тем самым задавать параметры клиентов для обработки соответствующих запросов, ставить запросы в очередь или протоколировать их, а также поддерживать отмену операций.</a:t>
            </a:r>
          </a:p>
          <a:p>
            <a:r>
              <a:rPr lang="ru-RU" sz="1200" b="1" dirty="0">
                <a:latin typeface="TT Firs Neue" panose="02000503030000020004"/>
              </a:rPr>
              <a:t>Способ реализации:</a:t>
            </a:r>
            <a:endParaRPr lang="ru-RU" sz="1200" dirty="0">
              <a:latin typeface="TT Firs Neue" panose="02000503030000020004"/>
            </a:endParaRPr>
          </a:p>
          <a:p>
            <a:r>
              <a:rPr lang="ru-RU" sz="1200" dirty="0">
                <a:latin typeface="TT Firs Neue" panose="02000503030000020004"/>
              </a:rPr>
              <a:t>Создайте общий интерфейс команд и определите в нём метод запуска.</a:t>
            </a:r>
          </a:p>
          <a:p>
            <a:r>
              <a:rPr lang="ru-RU" sz="1200" dirty="0">
                <a:latin typeface="TT Firs Neue" panose="02000503030000020004"/>
              </a:rPr>
              <a:t>Один за другим создайте классы конкретных команд. В каж­дом классе должно быть поле для хранения ссылки на один или несколько объектов-получателей, которым команда будет перенаправлять основную работу.</a:t>
            </a:r>
          </a:p>
          <a:p>
            <a:r>
              <a:rPr lang="ru-RU" sz="1200" dirty="0">
                <a:latin typeface="TT Firs Neue" panose="02000503030000020004"/>
              </a:rPr>
              <a:t>Кроме этого, команда должна иметь поля для хранения параметров, которые нужны при вызове методов получа­теля. Значения всех этих полей команда должна получать через конструктор. И, наконец, реализуйте основной метод команды, вызывая в нём те или иные методы получателя.</a:t>
            </a:r>
          </a:p>
          <a:p>
            <a:r>
              <a:rPr lang="ru-RU" sz="1200" dirty="0">
                <a:latin typeface="TT Firs Neue" panose="02000503030000020004"/>
              </a:rPr>
              <a:t>Добавьте в классы отправителей поля для хранения команд. Обычно объекты-отправители принимают готовые объекты команд извне - через конструктор либо через сеттер поля команды.</a:t>
            </a:r>
          </a:p>
          <a:p>
            <a:r>
              <a:rPr lang="ru-RU" sz="1200" dirty="0">
                <a:latin typeface="TT Firs Neue" panose="02000503030000020004"/>
              </a:rPr>
              <a:t>Измените основной код отправителей так, чтобы они деле­гировали выполнение действия команде.</a:t>
            </a:r>
          </a:p>
          <a:p>
            <a:r>
              <a:rPr lang="ru-RU" sz="1200" dirty="0">
                <a:latin typeface="TT Firs Neue" panose="02000503030000020004"/>
              </a:rPr>
              <a:t>Порядок инициализации объектов должен выглядеть так:</a:t>
            </a:r>
          </a:p>
          <a:p>
            <a:r>
              <a:rPr lang="ru-RU" sz="1200" dirty="0">
                <a:latin typeface="TT Firs Neue" panose="02000503030000020004"/>
              </a:rPr>
              <a:t>•        Создаём объекты получателей.</a:t>
            </a:r>
          </a:p>
          <a:p>
            <a:r>
              <a:rPr lang="ru-RU" sz="1200" dirty="0">
                <a:latin typeface="TT Firs Neue" panose="02000503030000020004"/>
              </a:rPr>
              <a:t>•        Создаём объекты команд, связав их с получателями.</a:t>
            </a:r>
          </a:p>
          <a:p>
            <a:r>
              <a:rPr lang="ru-RU" sz="1200" dirty="0">
                <a:latin typeface="TT Firs Neue" panose="02000503030000020004"/>
              </a:rPr>
              <a:t>•        Создаём объекты отправителей, связав их с командами.</a:t>
            </a:r>
          </a:p>
          <a:p>
            <a:r>
              <a:rPr lang="ru-RU" sz="1200" b="1" dirty="0">
                <a:latin typeface="TT Firs Neue" panose="02000503030000020004"/>
              </a:rPr>
              <a:t>Достоинства:</a:t>
            </a:r>
            <a:endParaRPr lang="ru-RU" sz="1200" dirty="0">
              <a:latin typeface="TT Firs Neue" panose="02000503030000020004"/>
            </a:endParaRPr>
          </a:p>
          <a:p>
            <a:r>
              <a:rPr lang="ru-RU" sz="1200" i="1" dirty="0">
                <a:latin typeface="TT Firs Neue" panose="02000503030000020004"/>
              </a:rPr>
              <a:t>+</a:t>
            </a:r>
            <a:r>
              <a:rPr lang="ru-RU" sz="1200" dirty="0">
                <a:latin typeface="TT Firs Neue" panose="02000503030000020004"/>
              </a:rPr>
              <a:t>Убирает прямую зависимость между объектами, вызываю­щими операции, и объектами, которые их непосредственно выполняют.</a:t>
            </a:r>
          </a:p>
          <a:p>
            <a:r>
              <a:rPr lang="ru-RU" sz="1200" i="1" dirty="0">
                <a:latin typeface="TT Firs Neue" panose="02000503030000020004"/>
              </a:rPr>
              <a:t>+</a:t>
            </a:r>
            <a:r>
              <a:rPr lang="ru-RU" sz="1200" dirty="0">
                <a:latin typeface="TT Firs Neue" panose="02000503030000020004"/>
              </a:rPr>
              <a:t>Позволяет реализовать простую отмену и повтор операций. </a:t>
            </a:r>
          </a:p>
          <a:p>
            <a:r>
              <a:rPr lang="ru-RU" sz="1200" i="1" dirty="0">
                <a:latin typeface="TT Firs Neue" panose="02000503030000020004"/>
              </a:rPr>
              <a:t>+</a:t>
            </a:r>
            <a:r>
              <a:rPr lang="ru-RU" sz="1200" dirty="0">
                <a:latin typeface="TT Firs Neue" panose="02000503030000020004"/>
              </a:rPr>
              <a:t>Позволяет реализовать отложенный запуск операций.</a:t>
            </a:r>
          </a:p>
          <a:p>
            <a:r>
              <a:rPr lang="ru-RU" sz="1200" i="1" dirty="0">
                <a:latin typeface="TT Firs Neue" panose="02000503030000020004"/>
              </a:rPr>
              <a:t>+</a:t>
            </a:r>
            <a:r>
              <a:rPr lang="ru-RU" sz="1200" dirty="0">
                <a:latin typeface="TT Firs Neue" panose="02000503030000020004"/>
              </a:rPr>
              <a:t>Позволяет собирать сложные команды из простых.</a:t>
            </a:r>
          </a:p>
          <a:p>
            <a:r>
              <a:rPr lang="ru-RU" sz="1200" dirty="0">
                <a:latin typeface="TT Firs Neue" panose="02000503030000020004"/>
              </a:rPr>
              <a:t>+</a:t>
            </a:r>
            <a:r>
              <a:rPr lang="ru-RU" sz="1200" i="1" dirty="0">
                <a:latin typeface="TT Firs Neue" panose="02000503030000020004"/>
              </a:rPr>
              <a:t>Реализует </a:t>
            </a:r>
            <a:r>
              <a:rPr lang="ru-RU" sz="1200" dirty="0">
                <a:latin typeface="TT Firs Neue" panose="02000503030000020004"/>
              </a:rPr>
              <a:t>принцип открытости/закрытости.</a:t>
            </a:r>
          </a:p>
          <a:p>
            <a:r>
              <a:rPr lang="ru-RU" sz="1200" b="1" dirty="0">
                <a:latin typeface="TT Firs Neue" panose="02000503030000020004"/>
              </a:rPr>
              <a:t>Недостатки:</a:t>
            </a:r>
            <a:endParaRPr lang="ru-RU" sz="1200" dirty="0">
              <a:latin typeface="TT Firs Neue" panose="02000503030000020004"/>
            </a:endParaRPr>
          </a:p>
          <a:p>
            <a:r>
              <a:rPr lang="ru-RU" sz="1200" dirty="0">
                <a:latin typeface="TT Firs Neue" panose="02000503030000020004"/>
              </a:rPr>
              <a:t>- Усложняет код программы из-за введения множества допол­нительных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2850895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2"/>
          <p:cNvSpPr/>
          <p:nvPr/>
        </p:nvSpPr>
        <p:spPr>
          <a:xfrm>
            <a:off x="658812" y="1449388"/>
            <a:ext cx="10874375" cy="4824412"/>
          </a:xfrm>
          <a:prstGeom prst="roundRect">
            <a:avLst>
              <a:gd name="adj" fmla="val 8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5335" dirty="0"/>
          </a:p>
        </p:txBody>
      </p:sp>
      <p:sp>
        <p:nvSpPr>
          <p:cNvPr id="3" name="Google Shape;896;p170"/>
          <p:cNvSpPr txBox="1"/>
          <p:nvPr/>
        </p:nvSpPr>
        <p:spPr>
          <a:xfrm>
            <a:off x="618836" y="809243"/>
            <a:ext cx="8936644" cy="45270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000" tIns="36000" rIns="36000" bIns="360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5000"/>
              </a:lnSpc>
              <a:buClr>
                <a:srgbClr val="111B1E"/>
              </a:buClr>
              <a:buSzPts val="2430"/>
            </a:pPr>
            <a:r>
              <a:rPr lang="ru-RU" sz="2400" dirty="0">
                <a:solidFill>
                  <a:srgbClr val="3E3F56"/>
                </a:solidFill>
                <a:latin typeface="TT Firs Neue DemiBold" panose="02000503030000020004" pitchFamily="2" charset="-52"/>
                <a:ea typeface="Montserrat" panose="00000500000000000000"/>
                <a:cs typeface="Montserrat" panose="00000500000000000000"/>
              </a:rPr>
              <a:t>Поведенческие паттерны</a:t>
            </a:r>
            <a:endParaRPr lang="ru-RU" sz="2400" dirty="0">
              <a:solidFill>
                <a:srgbClr val="3E3F56"/>
              </a:solidFill>
              <a:latin typeface="TT Firs Neue DemiBold" panose="02000503030000020004" pitchFamily="2" charset="-52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5" name="Google Shape;896;p170"/>
          <p:cNvSpPr txBox="1"/>
          <p:nvPr/>
        </p:nvSpPr>
        <p:spPr>
          <a:xfrm>
            <a:off x="1133648" y="1776486"/>
            <a:ext cx="10010602" cy="41861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000" tIns="36000" rIns="36000" bIns="360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200" b="1" dirty="0" smtClean="0">
                <a:latin typeface="TT Firs Neue" panose="02000503030000020004"/>
              </a:rPr>
              <a:t>Посредник</a:t>
            </a:r>
            <a:endParaRPr lang="ru-RU" sz="1200" b="1" dirty="0">
              <a:latin typeface="TT Firs Neue" panose="02000503030000020004"/>
            </a:endParaRPr>
          </a:p>
          <a:p>
            <a:r>
              <a:rPr lang="ru-RU" sz="1200" b="1" dirty="0">
                <a:latin typeface="TT Firs Neue" panose="02000503030000020004"/>
              </a:rPr>
              <a:t>Назначение:</a:t>
            </a:r>
            <a:r>
              <a:rPr lang="ru-RU" sz="1200" dirty="0">
                <a:latin typeface="TT Firs Neue" panose="02000503030000020004"/>
              </a:rPr>
              <a:t> Паттерн поведения объектов. Определяет объект, инкапсулирующий способ взаимодействия множества объектов. Посредник обеспечивает слабую связанность системы, избавляя объекты от необходимости явно ссылаться друг на друга и позволяя тем самым независимо изменять взаимодействия между ними.</a:t>
            </a:r>
          </a:p>
          <a:p>
            <a:r>
              <a:rPr lang="ru-RU" sz="1200" b="1" dirty="0">
                <a:latin typeface="TT Firs Neue" panose="02000503030000020004"/>
              </a:rPr>
              <a:t>Способ реализации:</a:t>
            </a:r>
            <a:endParaRPr lang="ru-RU" sz="1200" dirty="0">
              <a:latin typeface="TT Firs Neue" panose="02000503030000020004"/>
            </a:endParaRPr>
          </a:p>
          <a:p>
            <a:r>
              <a:rPr lang="ru-RU" sz="1200" dirty="0">
                <a:latin typeface="TT Firs Neue" panose="02000503030000020004"/>
              </a:rPr>
              <a:t>Найдите группу тесно переплетённых классов, отвязав кото­рые друг от друга, можно получить некоторую пользу. Например, чтобы повторно использовать их код в другой программе.</a:t>
            </a:r>
          </a:p>
          <a:p>
            <a:r>
              <a:rPr lang="ru-RU" sz="1200" dirty="0">
                <a:latin typeface="TT Firs Neue" panose="02000503030000020004"/>
              </a:rPr>
              <a:t>Создайте общий интерфейс посредников и опишите в нём методы для взаимодействия с компонентами. В простейшем случае достаточно одного метода для получения оповеще­ний от компонентов. Этот интерфейс необходим, если вы хотите повторно использовать классы компонентов для других задач. В этом случае всё, что нужно сделать - это создать новый класс конкретного посредника.</a:t>
            </a:r>
          </a:p>
          <a:p>
            <a:r>
              <a:rPr lang="ru-RU" sz="1200" dirty="0">
                <a:latin typeface="TT Firs Neue" panose="02000503030000020004"/>
              </a:rPr>
              <a:t>Реализуйте этот интерфейс в классе конкретного посредни­ка. Поместите в него поля, которые будут содержать ссылки на все объекты компонентов.</a:t>
            </a:r>
          </a:p>
          <a:p>
            <a:r>
              <a:rPr lang="ru-RU" sz="1200" dirty="0">
                <a:latin typeface="TT Firs Neue" panose="02000503030000020004"/>
              </a:rPr>
              <a:t>Вы можете пойти дальше и переместить код создания ком­понентов в класс посредника, после чего он может напоми­нать </a:t>
            </a:r>
            <a:r>
              <a:rPr lang="ru-RU" sz="1200" b="1" dirty="0">
                <a:latin typeface="TT Firs Neue" panose="02000503030000020004"/>
              </a:rPr>
              <a:t>фабрику </a:t>
            </a:r>
            <a:r>
              <a:rPr lang="ru-RU" sz="1200" dirty="0">
                <a:latin typeface="TT Firs Neue" panose="02000503030000020004"/>
              </a:rPr>
              <a:t>или </a:t>
            </a:r>
            <a:r>
              <a:rPr lang="ru-RU" sz="1200" b="1" dirty="0">
                <a:latin typeface="TT Firs Neue" panose="02000503030000020004"/>
              </a:rPr>
              <a:t>фасад</a:t>
            </a:r>
            <a:r>
              <a:rPr lang="ru-RU" sz="1200" dirty="0">
                <a:latin typeface="TT Firs Neue" panose="02000503030000020004"/>
              </a:rPr>
              <a:t>.</a:t>
            </a:r>
          </a:p>
          <a:p>
            <a:r>
              <a:rPr lang="ru-RU" sz="1200" dirty="0">
                <a:latin typeface="TT Firs Neue" panose="02000503030000020004"/>
              </a:rPr>
              <a:t>Компоненты тоже должны иметь ссылку на объект посред­ника. Связь между ними удобнее всего установить, подавая посредника в параметры конструктора компонентов.</a:t>
            </a:r>
          </a:p>
          <a:p>
            <a:r>
              <a:rPr lang="ru-RU" sz="1200" dirty="0">
                <a:latin typeface="TT Firs Neue" panose="02000503030000020004"/>
              </a:rPr>
              <a:t>Измените код компонентов так, чтобы они вызывали метод оповещения посредника, вместо методов других компонен­тов. С противоположной стороны, посредник должен вызы­вать методы нужного компонента, когда получает оповещение от компонента.</a:t>
            </a:r>
          </a:p>
          <a:p>
            <a:r>
              <a:rPr lang="ru-RU" sz="1200" b="1" dirty="0">
                <a:latin typeface="TT Firs Neue" panose="02000503030000020004"/>
              </a:rPr>
              <a:t>Достоинства:</a:t>
            </a:r>
            <a:endParaRPr lang="ru-RU" sz="1200" dirty="0">
              <a:latin typeface="TT Firs Neue" panose="02000503030000020004"/>
            </a:endParaRPr>
          </a:p>
          <a:p>
            <a:r>
              <a:rPr lang="ru-RU" sz="1200" dirty="0">
                <a:latin typeface="TT Firs Neue" panose="02000503030000020004"/>
              </a:rPr>
              <a:t>+Устраняет зависимости между компонентами, позволяя повторно их использовать.</a:t>
            </a:r>
          </a:p>
          <a:p>
            <a:r>
              <a:rPr lang="ru-RU" sz="1200" dirty="0">
                <a:latin typeface="TT Firs Neue" panose="02000503030000020004"/>
              </a:rPr>
              <a:t>+Упрощает взаимодействие между компонентами.</a:t>
            </a:r>
          </a:p>
          <a:p>
            <a:r>
              <a:rPr lang="ru-RU" sz="1200" dirty="0">
                <a:latin typeface="TT Firs Neue" panose="02000503030000020004"/>
              </a:rPr>
              <a:t>+Централизует управление в одном месте.</a:t>
            </a:r>
          </a:p>
          <a:p>
            <a:r>
              <a:rPr lang="ru-RU" sz="1200" b="1" dirty="0">
                <a:latin typeface="TT Firs Neue" panose="02000503030000020004"/>
              </a:rPr>
              <a:t>Недостатки:</a:t>
            </a:r>
            <a:endParaRPr lang="ru-RU" sz="1200" dirty="0">
              <a:latin typeface="TT Firs Neue" panose="02000503030000020004"/>
            </a:endParaRPr>
          </a:p>
          <a:p>
            <a:r>
              <a:rPr lang="ru-RU" sz="1200" dirty="0">
                <a:latin typeface="TT Firs Neue" panose="02000503030000020004"/>
              </a:rPr>
              <a:t>-Посредник может «сильно раздуться».</a:t>
            </a:r>
          </a:p>
        </p:txBody>
      </p:sp>
    </p:spTree>
    <p:extLst>
      <p:ext uri="{BB962C8B-B14F-4D97-AF65-F5344CB8AC3E}">
        <p14:creationId xmlns:p14="http://schemas.microsoft.com/office/powerpoint/2010/main" val="1316507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2"/>
          <p:cNvSpPr/>
          <p:nvPr/>
        </p:nvSpPr>
        <p:spPr>
          <a:xfrm>
            <a:off x="658812" y="1449388"/>
            <a:ext cx="10874375" cy="4824412"/>
          </a:xfrm>
          <a:prstGeom prst="roundRect">
            <a:avLst>
              <a:gd name="adj" fmla="val 8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5335" dirty="0"/>
          </a:p>
        </p:txBody>
      </p:sp>
      <p:sp>
        <p:nvSpPr>
          <p:cNvPr id="3" name="Google Shape;896;p170"/>
          <p:cNvSpPr txBox="1"/>
          <p:nvPr/>
        </p:nvSpPr>
        <p:spPr>
          <a:xfrm>
            <a:off x="618836" y="809243"/>
            <a:ext cx="8936644" cy="45270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000" tIns="36000" rIns="36000" bIns="360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5000"/>
              </a:lnSpc>
              <a:buClr>
                <a:srgbClr val="111B1E"/>
              </a:buClr>
              <a:buSzPts val="2430"/>
            </a:pPr>
            <a:r>
              <a:rPr lang="ru-RU" sz="2400" dirty="0">
                <a:solidFill>
                  <a:srgbClr val="3E3F56"/>
                </a:solidFill>
                <a:latin typeface="TT Firs Neue DemiBold" panose="02000503030000020004" pitchFamily="2" charset="-52"/>
                <a:ea typeface="Montserrat" panose="00000500000000000000"/>
                <a:cs typeface="Montserrat" panose="00000500000000000000"/>
              </a:rPr>
              <a:t>Поведенческие паттерны</a:t>
            </a:r>
            <a:endParaRPr lang="ru-RU" sz="2400" dirty="0">
              <a:solidFill>
                <a:srgbClr val="3E3F56"/>
              </a:solidFill>
              <a:latin typeface="TT Firs Neue DemiBold" panose="02000503030000020004" pitchFamily="2" charset="-52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5" name="Google Shape;896;p170"/>
          <p:cNvSpPr txBox="1"/>
          <p:nvPr/>
        </p:nvSpPr>
        <p:spPr>
          <a:xfrm>
            <a:off x="1133648" y="1776486"/>
            <a:ext cx="10010602" cy="41861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000" tIns="36000" rIns="36000" bIns="360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200" b="1" dirty="0" smtClean="0">
                <a:latin typeface="TT Firs Neue" panose="02000503030000020004"/>
              </a:rPr>
              <a:t>Наблюдатель</a:t>
            </a:r>
            <a:endParaRPr lang="ru-RU" sz="1200" b="1" dirty="0">
              <a:latin typeface="TT Firs Neue" panose="02000503030000020004"/>
            </a:endParaRPr>
          </a:p>
          <a:p>
            <a:r>
              <a:rPr lang="ru-RU" sz="1200" b="1" dirty="0">
                <a:latin typeface="TT Firs Neue" panose="02000503030000020004"/>
              </a:rPr>
              <a:t>Назначение: </a:t>
            </a:r>
            <a:r>
              <a:rPr lang="ru-RU" sz="1200" dirty="0">
                <a:latin typeface="TT Firs Neue" panose="02000503030000020004"/>
              </a:rPr>
              <a:t>Паттерн поведения объектов. Определяет зависимость типа «один ко многим» между объектами таким образом, что при изменении состояния одного объекта все зависящие от него оповещаются об этом и автоматически обновляются.</a:t>
            </a:r>
          </a:p>
          <a:p>
            <a:r>
              <a:rPr lang="ru-RU" sz="1200" b="1" dirty="0">
                <a:latin typeface="TT Firs Neue" panose="02000503030000020004"/>
              </a:rPr>
              <a:t>Способ реализации:</a:t>
            </a:r>
            <a:endParaRPr lang="ru-RU" sz="1200" dirty="0">
              <a:latin typeface="TT Firs Neue" panose="02000503030000020004"/>
            </a:endParaRPr>
          </a:p>
          <a:p>
            <a:r>
              <a:rPr lang="ru-RU" sz="1200" dirty="0">
                <a:latin typeface="TT Firs Neue" panose="02000503030000020004"/>
              </a:rPr>
              <a:t>Разбейте вашу функциональность на две части: независимое ядро и опциональные зависимые части. Независимое ядро станет издателем. Зависимые части станут подписчиками. </a:t>
            </a:r>
          </a:p>
          <a:p>
            <a:r>
              <a:rPr lang="ru-RU" sz="1200" dirty="0">
                <a:latin typeface="TT Firs Neue" panose="02000503030000020004"/>
              </a:rPr>
              <a:t>Создайте интерфейс подписчиков. Обычно в нём достаточно определить единственный метод оповещения.</a:t>
            </a:r>
          </a:p>
          <a:p>
            <a:r>
              <a:rPr lang="ru-RU" sz="1200" dirty="0">
                <a:latin typeface="TT Firs Neue" panose="02000503030000020004"/>
              </a:rPr>
              <a:t>Создайте интерфейс издателей и опишите в нём операции управления подпиской. Помните, что издатель должен работать только с общим интерфейсом подписчиков.</a:t>
            </a:r>
          </a:p>
          <a:p>
            <a:r>
              <a:rPr lang="ru-RU" sz="1200" dirty="0">
                <a:latin typeface="TT Firs Neue" panose="02000503030000020004"/>
              </a:rPr>
              <a:t>Вам нужно решить, куда поместить код ведения подписки, ведь он обычно бывает одинаков для всех типов издателей. Самый очевидный способ — вынести этот код в промежуточный абстрактный класс, от которого будут наследоваться все издатели. Но если вы интегрируете паттерн в существующие классы, то создать новый базовый класс может быть затруднительно. В этом случае вы можете поместить логику подписки во вспомогательный объект и делегировать ему работу из издателей.</a:t>
            </a:r>
          </a:p>
          <a:p>
            <a:r>
              <a:rPr lang="ru-RU" sz="1200" dirty="0">
                <a:latin typeface="TT Firs Neue" panose="02000503030000020004"/>
              </a:rPr>
              <a:t>Создайте классы конкретных издателей. Реализуйте их так, чтобы после каждого изменения состояния они отправляли оповещения всем своим подписчикам.</a:t>
            </a:r>
          </a:p>
          <a:p>
            <a:r>
              <a:rPr lang="ru-RU" sz="1200" dirty="0">
                <a:latin typeface="TT Firs Neue" panose="02000503030000020004"/>
              </a:rPr>
              <a:t>Реализуйте метод оповещения в конкретных подписчиках. Не забудьте предусмотреть параметры, через которые издатель мог бы отправлять какие-то данные, связанные с происшедшим событием. Возможен и другой вариант, когда подписчик, получив оповещение, сам возьмёт из объекта издателя нужные данные. Но в этом случае вы будете вынуждены привязать класс подписчика к конкретному классу издателя.</a:t>
            </a:r>
          </a:p>
          <a:p>
            <a:r>
              <a:rPr lang="ru-RU" sz="1200" dirty="0">
                <a:latin typeface="TT Firs Neue" panose="02000503030000020004"/>
              </a:rPr>
              <a:t>Клиент должен создавать необходимое количество объектов подписчиков и подписывать их у издателей.</a:t>
            </a:r>
          </a:p>
          <a:p>
            <a:r>
              <a:rPr lang="ru-RU" sz="1200" b="1" dirty="0">
                <a:latin typeface="TT Firs Neue" panose="02000503030000020004"/>
              </a:rPr>
              <a:t>Достоинства:</a:t>
            </a:r>
            <a:endParaRPr lang="ru-RU" sz="1200" dirty="0">
              <a:latin typeface="TT Firs Neue" panose="02000503030000020004"/>
            </a:endParaRPr>
          </a:p>
          <a:p>
            <a:r>
              <a:rPr lang="ru-RU" sz="1200" dirty="0">
                <a:latin typeface="TT Firs Neue" panose="02000503030000020004"/>
              </a:rPr>
              <a:t>+Издатели не зависят от конкретных классов подписчиков и наоборот.</a:t>
            </a:r>
          </a:p>
          <a:p>
            <a:r>
              <a:rPr lang="ru-RU" sz="1200" dirty="0">
                <a:latin typeface="TT Firs Neue" panose="02000503030000020004"/>
              </a:rPr>
              <a:t>+Вы можете подписывать и отписывать получателей на лету.</a:t>
            </a:r>
          </a:p>
          <a:p>
            <a:r>
              <a:rPr lang="ru-RU" sz="1200" dirty="0">
                <a:latin typeface="TT Firs Neue" panose="02000503030000020004"/>
              </a:rPr>
              <a:t>+Реализует </a:t>
            </a:r>
            <a:r>
              <a:rPr lang="ru-RU" sz="1200" i="1" dirty="0">
                <a:latin typeface="TT Firs Neue" panose="02000503030000020004"/>
              </a:rPr>
              <a:t>принцип открытости/закрытости</a:t>
            </a:r>
            <a:r>
              <a:rPr lang="ru-RU" sz="1200" dirty="0">
                <a:latin typeface="TT Firs Neue" panose="02000503030000020004"/>
              </a:rPr>
              <a:t>.</a:t>
            </a:r>
          </a:p>
          <a:p>
            <a:r>
              <a:rPr lang="ru-RU" sz="1200" b="1" dirty="0">
                <a:latin typeface="TT Firs Neue" panose="02000503030000020004"/>
              </a:rPr>
              <a:t>Недостатки:</a:t>
            </a:r>
            <a:endParaRPr lang="ru-RU" sz="1200" dirty="0">
              <a:latin typeface="TT Firs Neue" panose="02000503030000020004"/>
            </a:endParaRPr>
          </a:p>
          <a:p>
            <a:r>
              <a:rPr lang="ru-RU" sz="1200" dirty="0">
                <a:latin typeface="TT Firs Neue" panose="02000503030000020004"/>
              </a:rPr>
              <a:t>-Подписчики оповещаются в случайном порядке.</a:t>
            </a:r>
          </a:p>
        </p:txBody>
      </p:sp>
    </p:spTree>
    <p:extLst>
      <p:ext uri="{BB962C8B-B14F-4D97-AF65-F5344CB8AC3E}">
        <p14:creationId xmlns:p14="http://schemas.microsoft.com/office/powerpoint/2010/main" val="2459979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2"/>
          <p:cNvSpPr/>
          <p:nvPr/>
        </p:nvSpPr>
        <p:spPr>
          <a:xfrm>
            <a:off x="658812" y="1449388"/>
            <a:ext cx="10874375" cy="4824412"/>
          </a:xfrm>
          <a:prstGeom prst="roundRect">
            <a:avLst>
              <a:gd name="adj" fmla="val 8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5335" dirty="0"/>
          </a:p>
        </p:txBody>
      </p:sp>
      <p:sp>
        <p:nvSpPr>
          <p:cNvPr id="3" name="Google Shape;896;p170"/>
          <p:cNvSpPr txBox="1"/>
          <p:nvPr/>
        </p:nvSpPr>
        <p:spPr>
          <a:xfrm>
            <a:off x="618836" y="809243"/>
            <a:ext cx="8936644" cy="45270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000" tIns="36000" rIns="36000" bIns="360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5000"/>
              </a:lnSpc>
              <a:buClr>
                <a:srgbClr val="111B1E"/>
              </a:buClr>
              <a:buSzPts val="2430"/>
            </a:pPr>
            <a:r>
              <a:rPr lang="ru-RU" sz="2400" dirty="0">
                <a:solidFill>
                  <a:srgbClr val="3E3F56"/>
                </a:solidFill>
                <a:latin typeface="TT Firs Neue DemiBold" panose="02000503030000020004" pitchFamily="2" charset="-52"/>
                <a:ea typeface="Montserrat" panose="00000500000000000000"/>
                <a:cs typeface="Montserrat" panose="00000500000000000000"/>
              </a:rPr>
              <a:t>Зачем </a:t>
            </a:r>
            <a:r>
              <a:rPr lang="ru-RU" sz="2400" dirty="0" smtClean="0">
                <a:solidFill>
                  <a:srgbClr val="3E3F56"/>
                </a:solidFill>
                <a:latin typeface="TT Firs Neue DemiBold" panose="02000503030000020004" pitchFamily="2" charset="-52"/>
                <a:ea typeface="Montserrat" panose="00000500000000000000"/>
                <a:cs typeface="Montserrat" panose="00000500000000000000"/>
              </a:rPr>
              <a:t>учить</a:t>
            </a:r>
            <a:endParaRPr lang="ru-RU" sz="2400" dirty="0">
              <a:solidFill>
                <a:srgbClr val="3E3F56"/>
              </a:solidFill>
              <a:latin typeface="TT Firs Neue DemiBold" panose="02000503030000020004" pitchFamily="2" charset="-52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5" name="Google Shape;896;p170"/>
          <p:cNvSpPr txBox="1"/>
          <p:nvPr/>
        </p:nvSpPr>
        <p:spPr>
          <a:xfrm>
            <a:off x="1133648" y="1776486"/>
            <a:ext cx="10010602" cy="41861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000" tIns="36000" rIns="36000" bIns="360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5000"/>
              </a:lnSpc>
              <a:buClr>
                <a:srgbClr val="111B1E"/>
              </a:buClr>
              <a:buSzPts val="2430"/>
            </a:pPr>
            <a:r>
              <a:rPr lang="ru-RU" sz="1500" dirty="0">
                <a:solidFill>
                  <a:srgbClr val="3E3F56"/>
                </a:solidFill>
                <a:latin typeface="TT Firs Neue" panose="02000503030000020004" pitchFamily="2" charset="-52"/>
                <a:ea typeface="Montserrat" panose="00000500000000000000"/>
                <a:cs typeface="Montserrat" panose="00000500000000000000"/>
              </a:rPr>
              <a:t>Данная тема познакомит вас, с предпосылками к созданию структурной схемы программного продукта, описания модулей программного продукта, на основании паттернов проектирования, которые позволяют унифицировать процесс разработки любого программного решения.</a:t>
            </a:r>
            <a:endParaRPr lang="en-US" sz="1500" dirty="0">
              <a:solidFill>
                <a:srgbClr val="3E3F56"/>
              </a:solidFill>
              <a:latin typeface="TT Firs Neue" panose="02000503030000020004" pitchFamily="2" charset="-52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2"/>
          <p:cNvSpPr/>
          <p:nvPr/>
        </p:nvSpPr>
        <p:spPr>
          <a:xfrm>
            <a:off x="658812" y="1449388"/>
            <a:ext cx="10874375" cy="4824412"/>
          </a:xfrm>
          <a:prstGeom prst="roundRect">
            <a:avLst>
              <a:gd name="adj" fmla="val 8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5335" dirty="0"/>
          </a:p>
        </p:txBody>
      </p:sp>
      <p:sp>
        <p:nvSpPr>
          <p:cNvPr id="3" name="Google Shape;896;p170"/>
          <p:cNvSpPr txBox="1"/>
          <p:nvPr/>
        </p:nvSpPr>
        <p:spPr>
          <a:xfrm>
            <a:off x="618836" y="809243"/>
            <a:ext cx="8936644" cy="45270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000" tIns="36000" rIns="36000" bIns="360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5000"/>
              </a:lnSpc>
              <a:buClr>
                <a:srgbClr val="111B1E"/>
              </a:buClr>
              <a:buSzPts val="2430"/>
            </a:pPr>
            <a:r>
              <a:rPr lang="ru-RU" sz="2400" dirty="0">
                <a:solidFill>
                  <a:srgbClr val="3E3F56"/>
                </a:solidFill>
                <a:latin typeface="TT Firs Neue DemiBold" panose="02000503030000020004" pitchFamily="2" charset="-52"/>
                <a:ea typeface="Montserrat" panose="00000500000000000000"/>
                <a:cs typeface="Montserrat" panose="00000500000000000000"/>
              </a:rPr>
              <a:t>Как </a:t>
            </a:r>
            <a:r>
              <a:rPr lang="ru-RU" sz="2400" dirty="0" smtClean="0">
                <a:solidFill>
                  <a:srgbClr val="3E3F56"/>
                </a:solidFill>
                <a:latin typeface="TT Firs Neue DemiBold" panose="02000503030000020004" pitchFamily="2" charset="-52"/>
                <a:ea typeface="Montserrat" panose="00000500000000000000"/>
                <a:cs typeface="Montserrat" panose="00000500000000000000"/>
              </a:rPr>
              <a:t>учить</a:t>
            </a:r>
            <a:endParaRPr lang="ru-RU" sz="2400" dirty="0">
              <a:solidFill>
                <a:srgbClr val="3E3F56"/>
              </a:solidFill>
              <a:latin typeface="TT Firs Neue DemiBold" panose="02000503030000020004" pitchFamily="2" charset="-52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5" name="Google Shape;896;p170"/>
          <p:cNvSpPr txBox="1"/>
          <p:nvPr/>
        </p:nvSpPr>
        <p:spPr>
          <a:xfrm>
            <a:off x="1133648" y="1776486"/>
            <a:ext cx="10010602" cy="41861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000" tIns="36000" rIns="36000" bIns="360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5000"/>
              </a:lnSpc>
              <a:buClr>
                <a:srgbClr val="111B1E"/>
              </a:buClr>
              <a:buSzPts val="2430"/>
            </a:pPr>
            <a:r>
              <a:rPr lang="ru-RU" sz="1500" dirty="0">
                <a:solidFill>
                  <a:srgbClr val="3E3F56"/>
                </a:solidFill>
                <a:latin typeface="TT Firs Neue" panose="02000503030000020004" pitchFamily="2" charset="-52"/>
                <a:ea typeface="Montserrat" panose="00000500000000000000"/>
                <a:cs typeface="Montserrat" panose="00000500000000000000"/>
              </a:rPr>
              <a:t>Внимательно ознакомиться с теоретическим материалом, выслушать преподавателя, задать все необходимые вопросы, выполнить простую задачу в конце занятия, для первичного закрепления материала.</a:t>
            </a:r>
            <a:endParaRPr lang="en-US" sz="1500" dirty="0">
              <a:solidFill>
                <a:srgbClr val="3E3F56"/>
              </a:solidFill>
              <a:latin typeface="TT Firs Neue" panose="02000503030000020004" pitchFamily="2" charset="-52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082675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2"/>
          <p:cNvSpPr/>
          <p:nvPr/>
        </p:nvSpPr>
        <p:spPr>
          <a:xfrm>
            <a:off x="658812" y="1449388"/>
            <a:ext cx="10874375" cy="4824412"/>
          </a:xfrm>
          <a:prstGeom prst="roundRect">
            <a:avLst>
              <a:gd name="adj" fmla="val 8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5335" dirty="0"/>
          </a:p>
        </p:txBody>
      </p:sp>
      <p:sp>
        <p:nvSpPr>
          <p:cNvPr id="3" name="Google Shape;896;p170"/>
          <p:cNvSpPr txBox="1"/>
          <p:nvPr/>
        </p:nvSpPr>
        <p:spPr>
          <a:xfrm>
            <a:off x="618836" y="809243"/>
            <a:ext cx="8936644" cy="45270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000" tIns="36000" rIns="36000" bIns="360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5000"/>
              </a:lnSpc>
              <a:buClr>
                <a:srgbClr val="111B1E"/>
              </a:buClr>
              <a:buSzPts val="2430"/>
            </a:pPr>
            <a:r>
              <a:rPr lang="ru-RU" sz="2400" dirty="0">
                <a:solidFill>
                  <a:srgbClr val="3E3F56"/>
                </a:solidFill>
                <a:latin typeface="TT Firs Neue DemiBold" panose="02000503030000020004" pitchFamily="2" charset="-52"/>
                <a:ea typeface="Montserrat" panose="00000500000000000000"/>
                <a:cs typeface="Montserrat" panose="00000500000000000000"/>
              </a:rPr>
              <a:t>Предпосылки к проектированию структурной схемы</a:t>
            </a:r>
            <a:endParaRPr lang="ru-RU" sz="2400" dirty="0">
              <a:solidFill>
                <a:srgbClr val="3E3F56"/>
              </a:solidFill>
              <a:latin typeface="TT Firs Neue DemiBold" panose="02000503030000020004" pitchFamily="2" charset="-52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5" name="Google Shape;896;p170"/>
          <p:cNvSpPr txBox="1"/>
          <p:nvPr/>
        </p:nvSpPr>
        <p:spPr>
          <a:xfrm>
            <a:off x="1133648" y="1776486"/>
            <a:ext cx="10010602" cy="41861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000" tIns="36000" rIns="36000" bIns="360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latin typeface="TT Firs Neue" panose="02000503030000020004"/>
              </a:rPr>
              <a:t>При разработке программного продукта, не редко приходится на ходу определять структуру реализации модулей приложения, как они будут взаимосвязаны, какие данные должны данные модули обрабатывать, какие функции, методы должны в данных модулях должны быть описаны, какие прочие внешние динамические библиотеки будут применяться, какие прочие сторонние ресурсы, службы и прочие программные продукты необходимо использовать.</a:t>
            </a:r>
          </a:p>
          <a:p>
            <a:r>
              <a:rPr lang="ru-RU" sz="2000" dirty="0">
                <a:latin typeface="TT Firs Neue" panose="02000503030000020004"/>
              </a:rPr>
              <a:t>Если проект не большой, решает уже известную задачу, то разработчик может самостоятельно всё реализовать без предварительного проектирования, но если речь идёт о крупном, не стандартном программном решении, без предварительного проектирования структуры, задача может оказаться крайне сложной, с временной, ресурсной и качественной точек зрения, для этого необходимо спроектировать, перед реализацией, структурную схему программного продукта.</a:t>
            </a:r>
          </a:p>
        </p:txBody>
      </p:sp>
    </p:spTree>
    <p:extLst>
      <p:ext uri="{BB962C8B-B14F-4D97-AF65-F5344CB8AC3E}">
        <p14:creationId xmlns:p14="http://schemas.microsoft.com/office/powerpoint/2010/main" val="2284372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2"/>
          <p:cNvSpPr/>
          <p:nvPr/>
        </p:nvSpPr>
        <p:spPr>
          <a:xfrm>
            <a:off x="658812" y="1449388"/>
            <a:ext cx="10874375" cy="4824412"/>
          </a:xfrm>
          <a:prstGeom prst="roundRect">
            <a:avLst>
              <a:gd name="adj" fmla="val 8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5335" dirty="0"/>
          </a:p>
        </p:txBody>
      </p:sp>
      <p:sp>
        <p:nvSpPr>
          <p:cNvPr id="3" name="Google Shape;896;p170"/>
          <p:cNvSpPr txBox="1"/>
          <p:nvPr/>
        </p:nvSpPr>
        <p:spPr>
          <a:xfrm>
            <a:off x="618836" y="809243"/>
            <a:ext cx="8936644" cy="45270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000" tIns="36000" rIns="36000" bIns="360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5000"/>
              </a:lnSpc>
              <a:buClr>
                <a:srgbClr val="111B1E"/>
              </a:buClr>
              <a:buSzPts val="2430"/>
            </a:pPr>
            <a:r>
              <a:rPr lang="ru-RU" sz="2400" dirty="0">
                <a:solidFill>
                  <a:srgbClr val="3E3F56"/>
                </a:solidFill>
                <a:latin typeface="TT Firs Neue DemiBold" panose="02000503030000020004" pitchFamily="2" charset="-52"/>
                <a:ea typeface="Montserrat" panose="00000500000000000000"/>
                <a:cs typeface="Montserrat" panose="00000500000000000000"/>
              </a:rPr>
              <a:t>Структурная схема</a:t>
            </a:r>
            <a:endParaRPr lang="ru-RU" sz="2400" dirty="0">
              <a:solidFill>
                <a:srgbClr val="3E3F56"/>
              </a:solidFill>
              <a:latin typeface="TT Firs Neue DemiBold" panose="02000503030000020004" pitchFamily="2" charset="-52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5" name="Google Shape;896;p170"/>
          <p:cNvSpPr txBox="1"/>
          <p:nvPr/>
        </p:nvSpPr>
        <p:spPr>
          <a:xfrm>
            <a:off x="1133648" y="1776486"/>
            <a:ext cx="10010602" cy="41861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000" tIns="36000" rIns="36000" bIns="360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>
                <a:latin typeface="TT Firs Neue" panose="02000503030000020004"/>
              </a:rPr>
              <a:t>Структурная схема</a:t>
            </a:r>
            <a:r>
              <a:rPr lang="ru-RU" sz="2000" dirty="0">
                <a:latin typeface="TT Firs Neue" panose="02000503030000020004"/>
              </a:rPr>
              <a:t> - графическое, иерархическое описание взаимосвязей модулей, классов, методов, функций, динамических библиотек, служб, прочих программных продуктов, разрабатываемого программного решения, описывает за счёт, следующих элементов нотации:  </a:t>
            </a:r>
          </a:p>
          <a:p>
            <a:r>
              <a:rPr lang="ru-RU" sz="2000" dirty="0">
                <a:latin typeface="TT Firs Neue" panose="02000503030000020004"/>
              </a:rPr>
              <a:t>1. Прямоугольный блок - описывает названия: проекта, модулей, классов, функций, динамических библиотек, служб, прочих программных продуктов. Для названий проектов, модулей, динамических библиотек указывается обязательно расширение файла.</a:t>
            </a:r>
          </a:p>
          <a:p>
            <a:r>
              <a:rPr lang="ru-RU" sz="2000" dirty="0">
                <a:latin typeface="TT Firs Neue" panose="02000503030000020004"/>
              </a:rPr>
              <a:t>2. Соединительная линия - выполняется в виде стрелы, которая может быть двух видов:</a:t>
            </a:r>
          </a:p>
          <a:p>
            <a:r>
              <a:rPr lang="ru-RU" sz="2000" dirty="0">
                <a:latin typeface="TT Firs Neue" panose="02000503030000020004"/>
              </a:rPr>
              <a:t>2.1. Однонаправленная стрела - описывает взаимосвязь от одного прямоугольного блока к другому, показывая, что первый модуль передаёт данные в другой модуль в одном направлении;</a:t>
            </a:r>
          </a:p>
          <a:p>
            <a:r>
              <a:rPr lang="ru-RU" sz="2000" dirty="0">
                <a:latin typeface="TT Firs Neue" panose="02000503030000020004"/>
              </a:rPr>
              <a:t>2.2. Двунаправленная стрела - описывает взаимосвязь двух прямоугольных блоков, показывая, что два блока могут обмениваться данными друг с другом.</a:t>
            </a:r>
          </a:p>
          <a:p>
            <a:r>
              <a:rPr lang="ru-RU" sz="2000" dirty="0">
                <a:latin typeface="TT Firs Neue" panose="02000503030000020004"/>
              </a:rPr>
              <a:t>Пример структурной схемы программного продукта:</a:t>
            </a:r>
          </a:p>
        </p:txBody>
      </p:sp>
    </p:spTree>
    <p:extLst>
      <p:ext uri="{BB962C8B-B14F-4D97-AF65-F5344CB8AC3E}">
        <p14:creationId xmlns:p14="http://schemas.microsoft.com/office/powerpoint/2010/main" val="74634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2"/>
          <p:cNvSpPr/>
          <p:nvPr/>
        </p:nvSpPr>
        <p:spPr>
          <a:xfrm>
            <a:off x="658813" y="1449389"/>
            <a:ext cx="10874375" cy="4824412"/>
          </a:xfrm>
          <a:prstGeom prst="roundRect">
            <a:avLst>
              <a:gd name="adj" fmla="val 81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5335" dirty="0"/>
          </a:p>
        </p:txBody>
      </p:sp>
      <p:sp>
        <p:nvSpPr>
          <p:cNvPr id="17" name="Google Shape;896;p170"/>
          <p:cNvSpPr txBox="1"/>
          <p:nvPr/>
        </p:nvSpPr>
        <p:spPr>
          <a:xfrm>
            <a:off x="618836" y="809243"/>
            <a:ext cx="8936644" cy="45270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000" tIns="36000" rIns="36000" bIns="360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5000"/>
              </a:lnSpc>
              <a:buClr>
                <a:srgbClr val="111B1E"/>
              </a:buClr>
              <a:buSzPts val="2430"/>
            </a:pPr>
            <a:r>
              <a:rPr lang="ru-RU" sz="2400" dirty="0">
                <a:solidFill>
                  <a:srgbClr val="3E3F56"/>
                </a:solidFill>
                <a:latin typeface="TT Firs Neue DemiBold" panose="02000503030000020004" pitchFamily="2" charset="-52"/>
                <a:ea typeface="Montserrat" panose="00000500000000000000"/>
                <a:cs typeface="Montserrat" panose="00000500000000000000"/>
              </a:rPr>
              <a:t>Структурная схема</a:t>
            </a:r>
            <a:endParaRPr lang="ru-RU" sz="2400" dirty="0">
              <a:solidFill>
                <a:srgbClr val="3E3F56"/>
              </a:solidFill>
              <a:latin typeface="TT Firs Neue DemiBold" panose="02000503030000020004" pitchFamily="2" charset="-52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33800" name="Picture 8" descr="https://s3newlxpbulgakov.storage.yandexcloud.net/user_da80f7b5-1796-4618-9ba7-a8f90e6aeac5/image_8bbed0ad-6c67-4cc2-9127-8de20f5d217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530" y="1925078"/>
            <a:ext cx="9412940" cy="387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720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2"/>
          <p:cNvSpPr/>
          <p:nvPr/>
        </p:nvSpPr>
        <p:spPr>
          <a:xfrm>
            <a:off x="658812" y="1449388"/>
            <a:ext cx="10874375" cy="4824412"/>
          </a:xfrm>
          <a:prstGeom prst="roundRect">
            <a:avLst>
              <a:gd name="adj" fmla="val 8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5335" dirty="0"/>
          </a:p>
        </p:txBody>
      </p:sp>
      <p:sp>
        <p:nvSpPr>
          <p:cNvPr id="3" name="Google Shape;896;p170"/>
          <p:cNvSpPr txBox="1"/>
          <p:nvPr/>
        </p:nvSpPr>
        <p:spPr>
          <a:xfrm>
            <a:off x="618836" y="809243"/>
            <a:ext cx="8936644" cy="45270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000" tIns="36000" rIns="36000" bIns="360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5000"/>
              </a:lnSpc>
              <a:buClr>
                <a:srgbClr val="111B1E"/>
              </a:buClr>
              <a:buSzPts val="2430"/>
            </a:pPr>
            <a:r>
              <a:rPr lang="ru-RU" sz="2400" dirty="0">
                <a:solidFill>
                  <a:srgbClr val="3E3F56"/>
                </a:solidFill>
                <a:latin typeface="TT Firs Neue DemiBold" panose="02000503030000020004" pitchFamily="2" charset="-52"/>
                <a:ea typeface="Montserrat" panose="00000500000000000000"/>
                <a:cs typeface="Montserrat" panose="00000500000000000000"/>
              </a:rPr>
              <a:t>Структурная схема</a:t>
            </a:r>
            <a:endParaRPr lang="ru-RU" sz="2400" dirty="0">
              <a:solidFill>
                <a:srgbClr val="3E3F56"/>
              </a:solidFill>
              <a:latin typeface="TT Firs Neue DemiBold" panose="02000503030000020004" pitchFamily="2" charset="-52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5" name="Google Shape;896;p170"/>
          <p:cNvSpPr txBox="1"/>
          <p:nvPr/>
        </p:nvSpPr>
        <p:spPr>
          <a:xfrm>
            <a:off x="1133648" y="1776486"/>
            <a:ext cx="10010602" cy="41861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000" tIns="36000" rIns="36000" bIns="360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latin typeface="TT Firs Neue" panose="02000503030000020004"/>
              </a:rPr>
              <a:t>После описания структурной схемы, обязательно описывается таблица, в которой напротив каждого названия блока, указывается функциональное назначение блока.</a:t>
            </a:r>
            <a:endParaRPr lang="ru-RU" sz="1200" dirty="0">
              <a:latin typeface="TT Firs Neue" panose="02000503030000020004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370495"/>
              </p:ext>
            </p:extLst>
          </p:nvPr>
        </p:nvGraphicFramePr>
        <p:xfrm>
          <a:off x="2031999" y="3234266"/>
          <a:ext cx="8128000" cy="2392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3687174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96909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Название модуля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Функциональное описание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210864"/>
                  </a:ext>
                </a:extLst>
              </a:tr>
              <a:tr h="377809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Proj.sln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Файл решения, программного продукта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63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Programm.cs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Файл запуска приложения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292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DB_Class.cs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Файл работы с объектами и запросами к базе данных 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50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551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097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2"/>
          <p:cNvSpPr/>
          <p:nvPr/>
        </p:nvSpPr>
        <p:spPr>
          <a:xfrm>
            <a:off x="658812" y="1449388"/>
            <a:ext cx="10874375" cy="4824412"/>
          </a:xfrm>
          <a:prstGeom prst="roundRect">
            <a:avLst>
              <a:gd name="adj" fmla="val 8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5335" dirty="0"/>
          </a:p>
        </p:txBody>
      </p:sp>
      <p:sp>
        <p:nvSpPr>
          <p:cNvPr id="3" name="Google Shape;896;p170"/>
          <p:cNvSpPr txBox="1"/>
          <p:nvPr/>
        </p:nvSpPr>
        <p:spPr>
          <a:xfrm>
            <a:off x="618836" y="809243"/>
            <a:ext cx="8936644" cy="45270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000" tIns="36000" rIns="36000" bIns="360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5000"/>
              </a:lnSpc>
              <a:buClr>
                <a:srgbClr val="111B1E"/>
              </a:buClr>
              <a:buSzPts val="2430"/>
            </a:pPr>
            <a:r>
              <a:rPr lang="ru-RU" sz="2400" dirty="0">
                <a:solidFill>
                  <a:srgbClr val="3E3F56"/>
                </a:solidFill>
                <a:latin typeface="TT Firs Neue DemiBold" panose="02000503030000020004" pitchFamily="2" charset="-52"/>
                <a:ea typeface="Montserrat" panose="00000500000000000000"/>
                <a:cs typeface="Montserrat" panose="00000500000000000000"/>
              </a:rPr>
              <a:t>Понятие паттернов проектирования</a:t>
            </a:r>
            <a:endParaRPr lang="ru-RU" sz="2400" dirty="0">
              <a:solidFill>
                <a:srgbClr val="3E3F56"/>
              </a:solidFill>
              <a:latin typeface="TT Firs Neue DemiBold" panose="02000503030000020004" pitchFamily="2" charset="-52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5" name="Google Shape;896;p170"/>
          <p:cNvSpPr txBox="1"/>
          <p:nvPr/>
        </p:nvSpPr>
        <p:spPr>
          <a:xfrm>
            <a:off x="1133648" y="1776486"/>
            <a:ext cx="10010602" cy="41861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000" tIns="36000" rIns="36000" bIns="360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200" dirty="0">
                <a:latin typeface="TT Firs Neue" panose="02000503030000020004"/>
              </a:rPr>
              <a:t>При проектировании структурной схемы, необходимо определить, по какой подход лучше подойдёт, к реализации поставленной задачи, в разработке программного продукта, для этого стоит обратиться к понятию, паттерн проектирования.</a:t>
            </a:r>
          </a:p>
          <a:p>
            <a:r>
              <a:rPr lang="ru-RU" sz="1200" b="1" dirty="0">
                <a:latin typeface="TT Firs Neue" panose="02000503030000020004"/>
              </a:rPr>
              <a:t>Паттерн проектирования </a:t>
            </a:r>
            <a:r>
              <a:rPr lang="ru-RU" sz="1200" dirty="0">
                <a:latin typeface="TT Firs Neue" panose="02000503030000020004"/>
              </a:rPr>
              <a:t>- это часто встречающееся реше­ние определённой проблемы при проектировании архитек­туры программ.</a:t>
            </a:r>
          </a:p>
          <a:p>
            <a:r>
              <a:rPr lang="ru-RU" sz="1200" dirty="0">
                <a:latin typeface="TT Firs Neue" panose="02000503030000020004"/>
              </a:rPr>
              <a:t>В отличие от готовых функций или библиотек, паттерн нель­зя просто взять и скопировать в программу. Паттерн пред­ставляет собой не какой-то конкретный код, а общую концепцию решения той или иной проблемы, которую нужно будет ещё подстроить под нужды вашей программы.</a:t>
            </a:r>
          </a:p>
          <a:p>
            <a:r>
              <a:rPr lang="ru-RU" sz="1200" dirty="0">
                <a:latin typeface="TT Firs Neue" panose="02000503030000020004"/>
              </a:rPr>
              <a:t>Паттерны часто путают с алгоритмами, ведь оба понятия описывают типовые решения каких-то известных проблем. Но если алгоритм - это чёткий набор действий, то пат­терн - это высокоуровневое описание решения, реализа­ция которого может отличаться в двух разных программах.</a:t>
            </a:r>
          </a:p>
          <a:p>
            <a:r>
              <a:rPr lang="ru-RU" sz="1200" dirty="0">
                <a:latin typeface="TT Firs Neue" panose="02000503030000020004"/>
              </a:rPr>
              <a:t>Описания паттернов обычно очень формальны и чаще всего состоят из таких пунктов:</a:t>
            </a:r>
          </a:p>
          <a:p>
            <a:r>
              <a:rPr lang="ru-RU" sz="1200" dirty="0">
                <a:latin typeface="TT Firs Neue" panose="02000503030000020004"/>
              </a:rPr>
              <a:t>-        проблема, которую решает паттерн;</a:t>
            </a:r>
          </a:p>
          <a:p>
            <a:r>
              <a:rPr lang="ru-RU" sz="1200" dirty="0">
                <a:latin typeface="TT Firs Neue" panose="02000503030000020004"/>
              </a:rPr>
              <a:t>-        мотивации к решению проблемы способом, который предлагает паттерн;</a:t>
            </a:r>
          </a:p>
          <a:p>
            <a:r>
              <a:rPr lang="ru-RU" sz="1200" dirty="0">
                <a:latin typeface="TT Firs Neue" panose="02000503030000020004"/>
              </a:rPr>
              <a:t>-        структуры классов, составляющих решение;</a:t>
            </a:r>
          </a:p>
          <a:p>
            <a:r>
              <a:rPr lang="ru-RU" sz="1200" dirty="0">
                <a:latin typeface="TT Firs Neue" panose="02000503030000020004"/>
              </a:rPr>
              <a:t>-        примера на одном из языков программирования;</a:t>
            </a:r>
          </a:p>
          <a:p>
            <a:r>
              <a:rPr lang="ru-RU" sz="1200" dirty="0">
                <a:latin typeface="TT Firs Neue" panose="02000503030000020004"/>
              </a:rPr>
              <a:t>-        особенностей реализации в различных контекстах;</a:t>
            </a:r>
          </a:p>
          <a:p>
            <a:r>
              <a:rPr lang="ru-RU" sz="1200" dirty="0">
                <a:latin typeface="TT Firs Neue" panose="02000503030000020004"/>
              </a:rPr>
              <a:t>-        связей с другими паттернами.</a:t>
            </a:r>
          </a:p>
          <a:p>
            <a:r>
              <a:rPr lang="ru-RU" sz="1200" b="1" dirty="0">
                <a:latin typeface="TT Firs Neue" panose="02000503030000020004"/>
              </a:rPr>
              <a:t>Зачем нужны паттерны?</a:t>
            </a:r>
            <a:endParaRPr lang="ru-RU" sz="1200" dirty="0">
              <a:latin typeface="TT Firs Neue" panose="02000503030000020004"/>
            </a:endParaRPr>
          </a:p>
          <a:p>
            <a:r>
              <a:rPr lang="ru-RU" sz="1200" dirty="0">
                <a:latin typeface="TT Firs Neue" panose="02000503030000020004"/>
              </a:rPr>
              <a:t>-        </a:t>
            </a:r>
            <a:r>
              <a:rPr lang="ru-RU" sz="1200" b="1" dirty="0">
                <a:latin typeface="TT Firs Neue" panose="02000503030000020004"/>
              </a:rPr>
              <a:t>Проверенные решения. </a:t>
            </a:r>
            <a:r>
              <a:rPr lang="ru-RU" sz="1200" dirty="0">
                <a:latin typeface="TT Firs Neue" panose="02000503030000020004"/>
              </a:rPr>
              <a:t>Вы тратите меньше времени, используя готовые решения, вместо повторного изобрете­ния велосипеда. До некоторых решений вы смогли бы додуматься и сами, но многие могут быть для вас открытием.</a:t>
            </a:r>
          </a:p>
          <a:p>
            <a:r>
              <a:rPr lang="ru-RU" sz="1200" dirty="0">
                <a:latin typeface="TT Firs Neue" panose="02000503030000020004"/>
              </a:rPr>
              <a:t>-        </a:t>
            </a:r>
            <a:r>
              <a:rPr lang="ru-RU" sz="1200" b="1" dirty="0">
                <a:latin typeface="TT Firs Neue" panose="02000503030000020004"/>
              </a:rPr>
              <a:t>Стандартизация кода. </a:t>
            </a:r>
            <a:r>
              <a:rPr lang="ru-RU" sz="1200" dirty="0">
                <a:latin typeface="TT Firs Neue" panose="02000503030000020004"/>
              </a:rPr>
              <a:t>Вы делаете меньше просчётов при проектировании, используя типовые унифицированные решения, так как все скрытые проблемы в них уже давно найдены.</a:t>
            </a:r>
          </a:p>
          <a:p>
            <a:r>
              <a:rPr lang="ru-RU" sz="1200" dirty="0">
                <a:latin typeface="TT Firs Neue" panose="02000503030000020004"/>
              </a:rPr>
              <a:t>-        </a:t>
            </a:r>
            <a:r>
              <a:rPr lang="ru-RU" sz="1200" b="1" dirty="0">
                <a:latin typeface="TT Firs Neue" panose="02000503030000020004"/>
              </a:rPr>
              <a:t>Общий программистский словарь. </a:t>
            </a:r>
            <a:r>
              <a:rPr lang="ru-RU" sz="1200" dirty="0">
                <a:latin typeface="TT Firs Neue" panose="02000503030000020004"/>
              </a:rPr>
              <a:t>Вы произносите назва­ние паттерна, вместо того, чтобы час объяснять другим программистам, какой крутой дизайн вы придумали и какие классы для этого нужны.</a:t>
            </a:r>
          </a:p>
        </p:txBody>
      </p:sp>
    </p:spTree>
    <p:extLst>
      <p:ext uri="{BB962C8B-B14F-4D97-AF65-F5344CB8AC3E}">
        <p14:creationId xmlns:p14="http://schemas.microsoft.com/office/powerpoint/2010/main" val="3790834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2"/>
          <p:cNvSpPr/>
          <p:nvPr/>
        </p:nvSpPr>
        <p:spPr>
          <a:xfrm>
            <a:off x="658812" y="1449388"/>
            <a:ext cx="10874375" cy="4824412"/>
          </a:xfrm>
          <a:prstGeom prst="roundRect">
            <a:avLst>
              <a:gd name="adj" fmla="val 8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5335" dirty="0"/>
          </a:p>
        </p:txBody>
      </p:sp>
      <p:sp>
        <p:nvSpPr>
          <p:cNvPr id="3" name="Google Shape;896;p170"/>
          <p:cNvSpPr txBox="1"/>
          <p:nvPr/>
        </p:nvSpPr>
        <p:spPr>
          <a:xfrm>
            <a:off x="618836" y="809243"/>
            <a:ext cx="8936644" cy="45270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000" tIns="36000" rIns="36000" bIns="360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5000"/>
              </a:lnSpc>
              <a:buClr>
                <a:srgbClr val="111B1E"/>
              </a:buClr>
              <a:buSzPts val="2430"/>
            </a:pPr>
            <a:r>
              <a:rPr lang="ru-RU" sz="2400" dirty="0">
                <a:solidFill>
                  <a:srgbClr val="3E3F56"/>
                </a:solidFill>
                <a:latin typeface="TT Firs Neue DemiBold" panose="02000503030000020004" pitchFamily="2" charset="-52"/>
                <a:ea typeface="Montserrat" panose="00000500000000000000"/>
                <a:cs typeface="Montserrat" panose="00000500000000000000"/>
              </a:rPr>
              <a:t>Порождающие паттерны</a:t>
            </a:r>
            <a:endParaRPr lang="ru-RU" sz="2400" dirty="0">
              <a:solidFill>
                <a:srgbClr val="3E3F56"/>
              </a:solidFill>
              <a:latin typeface="TT Firs Neue DemiBold" panose="02000503030000020004" pitchFamily="2" charset="-52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5" name="Google Shape;896;p170"/>
          <p:cNvSpPr txBox="1"/>
          <p:nvPr/>
        </p:nvSpPr>
        <p:spPr>
          <a:xfrm>
            <a:off x="1133648" y="1776486"/>
            <a:ext cx="10010602" cy="41861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000" tIns="36000" rIns="36000" bIns="360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200" b="1" dirty="0" smtClean="0">
                <a:latin typeface="TT Firs Neue" panose="02000503030000020004"/>
              </a:rPr>
              <a:t>Прототип</a:t>
            </a:r>
            <a:endParaRPr lang="ru-RU" sz="1200" b="1" dirty="0">
              <a:latin typeface="TT Firs Neue" panose="02000503030000020004"/>
            </a:endParaRPr>
          </a:p>
          <a:p>
            <a:r>
              <a:rPr lang="ru-RU" sz="1200" b="1" dirty="0">
                <a:latin typeface="TT Firs Neue" panose="02000503030000020004"/>
              </a:rPr>
              <a:t>Назначение:</a:t>
            </a:r>
            <a:r>
              <a:rPr lang="ru-RU" sz="1200" dirty="0">
                <a:latin typeface="TT Firs Neue" panose="02000503030000020004"/>
              </a:rPr>
              <a:t> Паттерн, порождающий объекты. Задает виды создаваемых объектов с помощью экземпляра-прототипа и создает новые объекты путем копирования этого прототипа.</a:t>
            </a:r>
          </a:p>
          <a:p>
            <a:r>
              <a:rPr lang="ru-RU" sz="1200" b="1" dirty="0">
                <a:latin typeface="TT Firs Neue" panose="02000503030000020004"/>
              </a:rPr>
              <a:t>Способ реализации:</a:t>
            </a:r>
            <a:endParaRPr lang="ru-RU" sz="1200" dirty="0">
              <a:latin typeface="TT Firs Neue" panose="02000503030000020004"/>
            </a:endParaRPr>
          </a:p>
          <a:p>
            <a:r>
              <a:rPr lang="ru-RU" sz="1200" dirty="0">
                <a:latin typeface="TT Firs Neue" panose="02000503030000020004"/>
              </a:rPr>
              <a:t>Создайте интерфейс прототипов с единственным методом </a:t>
            </a:r>
            <a:r>
              <a:rPr lang="ru-RU" sz="1200" dirty="0" err="1">
                <a:latin typeface="TT Firs Neue" panose="02000503030000020004"/>
              </a:rPr>
              <a:t>clone</a:t>
            </a:r>
            <a:r>
              <a:rPr lang="ru-RU" sz="1200" dirty="0">
                <a:latin typeface="TT Firs Neue" panose="02000503030000020004"/>
              </a:rPr>
              <a:t>. Если у вас уже есть иерархия продуктов, метод клонирования можно объявить непосредственно в каждом из её классов.</a:t>
            </a:r>
          </a:p>
          <a:p>
            <a:r>
              <a:rPr lang="ru-RU" sz="1200" dirty="0">
                <a:latin typeface="TT Firs Neue" panose="02000503030000020004"/>
              </a:rPr>
              <a:t>Добавьте в классы будущих прототипов альтернативный конструктор, принимающий в качестве аргумента объект текущего класса. Этот конструктор должен скопировать из поданного объекта значения всех полей, объявленных в рамках текущего класса, а затем передать выполнение родительскому конструктору, чтобы тот позаботился о полях, объявленных в суперклассе.  Если ваш язык программирования не поддерживает пере­грузку методов, то вам не удастся создать несколько версий конструктора. В этом случае копирование значений можно проводить и в другом методе, специально созданном для этих целей. Конструктор удобнее тем, что позволяет клони­ровать объект за один вызов.</a:t>
            </a:r>
          </a:p>
          <a:p>
            <a:r>
              <a:rPr lang="ru-RU" sz="1200" dirty="0">
                <a:latin typeface="TT Firs Neue" panose="02000503030000020004"/>
              </a:rPr>
              <a:t>Метод клонирования обычно состоит всего из одной стро­ки: вызова оператора </a:t>
            </a:r>
            <a:r>
              <a:rPr lang="ru-RU" sz="1200" dirty="0" err="1">
                <a:latin typeface="TT Firs Neue" panose="02000503030000020004"/>
              </a:rPr>
              <a:t>new</a:t>
            </a:r>
            <a:r>
              <a:rPr lang="ru-RU" sz="1200" dirty="0">
                <a:latin typeface="TT Firs Neue" panose="02000503030000020004"/>
              </a:rPr>
              <a:t> с конструктором прототипа. Все классы, поддерживающие клонирование, должны явно определить метод </a:t>
            </a:r>
            <a:r>
              <a:rPr lang="ru-RU" sz="1200" dirty="0" err="1">
                <a:latin typeface="TT Firs Neue" panose="02000503030000020004"/>
              </a:rPr>
              <a:t>clone</a:t>
            </a:r>
            <a:r>
              <a:rPr lang="ru-RU" sz="1200" dirty="0">
                <a:latin typeface="TT Firs Neue" panose="02000503030000020004"/>
              </a:rPr>
              <a:t>, чтобы использовать собственный класс с оператором </a:t>
            </a:r>
            <a:r>
              <a:rPr lang="ru-RU" sz="1200" dirty="0" err="1">
                <a:latin typeface="TT Firs Neue" panose="02000503030000020004"/>
              </a:rPr>
              <a:t>new</a:t>
            </a:r>
            <a:r>
              <a:rPr lang="ru-RU" sz="1200" dirty="0">
                <a:latin typeface="TT Firs Neue" panose="02000503030000020004"/>
              </a:rPr>
              <a:t>. В обратном случае результатом клонирования станет объект родительского класса.</a:t>
            </a:r>
          </a:p>
          <a:p>
            <a:r>
              <a:rPr lang="ru-RU" sz="1200" dirty="0">
                <a:latin typeface="TT Firs Neue" panose="02000503030000020004"/>
              </a:rPr>
              <a:t>Опционально, создайте центральное хранилище прототи­пов. В нём удобно хранить вариации объектов, возможно, даже одного класса, но по-разному настроенных. Вы можете разместить это хранилище либо в новом фаб­ричном классе, либо в фабричном методе базового класса прототипов. Такой фабричный метод должен на основании входящих аргументов искать в хранилище прототипов под­ходящий экземпляр, а затем вызывать его метод клонирова­ния и возвращать полученный объект. Наконец, нужно избавиться от прямых вызовов конструк­торов объектов, заменив их вызовами фабричного метода хранилища прототипов.</a:t>
            </a:r>
          </a:p>
          <a:p>
            <a:r>
              <a:rPr lang="ru-RU" sz="1200" b="1" dirty="0">
                <a:latin typeface="TT Firs Neue" panose="02000503030000020004"/>
              </a:rPr>
              <a:t>Достоинства:</a:t>
            </a:r>
            <a:endParaRPr lang="ru-RU" sz="1200" dirty="0">
              <a:latin typeface="TT Firs Neue" panose="02000503030000020004"/>
            </a:endParaRPr>
          </a:p>
          <a:p>
            <a:r>
              <a:rPr lang="ru-RU" sz="1200" dirty="0">
                <a:latin typeface="TT Firs Neue" panose="02000503030000020004"/>
              </a:rPr>
              <a:t>+Позволяет клонировать объекты, не привязываясь к их конкретным классам.</a:t>
            </a:r>
          </a:p>
          <a:p>
            <a:r>
              <a:rPr lang="ru-RU" sz="1200" dirty="0">
                <a:latin typeface="TT Firs Neue" panose="02000503030000020004"/>
              </a:rPr>
              <a:t>+Меньше повторяющегося кода инициализации объектов.</a:t>
            </a:r>
          </a:p>
          <a:p>
            <a:r>
              <a:rPr lang="ru-RU" sz="1200" dirty="0">
                <a:latin typeface="TT Firs Neue" panose="02000503030000020004"/>
              </a:rPr>
              <a:t>+Ускоряет создание объектов.</a:t>
            </a:r>
          </a:p>
          <a:p>
            <a:r>
              <a:rPr lang="ru-RU" sz="1200" dirty="0">
                <a:latin typeface="TT Firs Neue" panose="02000503030000020004"/>
              </a:rPr>
              <a:t>+Альтернатива созданию подклассов для конструирования сложных объектов.</a:t>
            </a:r>
          </a:p>
          <a:p>
            <a:r>
              <a:rPr lang="ru-RU" sz="1200" b="1" dirty="0">
                <a:latin typeface="TT Firs Neue" panose="02000503030000020004"/>
              </a:rPr>
              <a:t>Недостатки:</a:t>
            </a:r>
            <a:endParaRPr lang="ru-RU" sz="1200" dirty="0">
              <a:latin typeface="TT Firs Neue" panose="02000503030000020004"/>
            </a:endParaRPr>
          </a:p>
          <a:p>
            <a:r>
              <a:rPr lang="ru-RU" sz="1200" dirty="0">
                <a:latin typeface="TT Firs Neue" panose="02000503030000020004"/>
              </a:rPr>
              <a:t>- Сложно клонировать составные объекты, имеющие ссылки на другие объекты.</a:t>
            </a:r>
          </a:p>
        </p:txBody>
      </p:sp>
    </p:spTree>
    <p:extLst>
      <p:ext uri="{BB962C8B-B14F-4D97-AF65-F5344CB8AC3E}">
        <p14:creationId xmlns:p14="http://schemas.microsoft.com/office/powerpoint/2010/main" val="1508377732"/>
      </p:ext>
    </p:extLst>
  </p:cSld>
  <p:clrMapOvr>
    <a:masterClrMapping/>
  </p:clrMapOvr>
</p:sld>
</file>

<file path=ppt/theme/theme1.xml><?xml version="1.0" encoding="utf-8"?>
<a:theme xmlns:a="http://schemas.openxmlformats.org/drawingml/2006/main" name="IThub_presentation_dark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738</Words>
  <Application>Microsoft Office PowerPoint</Application>
  <PresentationFormat>Широкоэкранный</PresentationFormat>
  <Paragraphs>199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Montserrat</vt:lpstr>
      <vt:lpstr>TT Firs Neue</vt:lpstr>
      <vt:lpstr>TT Firs Neue DemiBold</vt:lpstr>
      <vt:lpstr>IThub_presentation_dark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Ситнов Иван Александрович</dc:creator>
  <cp:lastModifiedBy>IDAPEN-IMSHCH</cp:lastModifiedBy>
  <cp:revision>150</cp:revision>
  <dcterms:created xsi:type="dcterms:W3CDTF">2024-02-29T15:47:00Z</dcterms:created>
  <dcterms:modified xsi:type="dcterms:W3CDTF">2025-02-25T12:53:56Z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CCF7A5043A2846B1B694CA1FFB272D62_13</vt:lpwstr>
  </property>
  <property fmtid="{D5CDD505-2E9C-101B-9397-08002B2CF9AE}" pid="3" name="KSOProductBuildVer">
    <vt:lpwstr>1049-12.2.0.16909</vt:lpwstr>
  </property>
</Properties>
</file>