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460EE-F95F-44BA-A723-7E7866891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E393D4-74D1-D8FD-480E-A36348BC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E8A929-2EE0-76D2-2F98-A19FC38B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72B44-5F4F-F852-1604-CD052555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017EC5-CD21-78DB-C7B4-AC571CDC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1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7C101-4DDD-FE33-0665-2A5A499B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624CEA-8CEC-7C13-4307-C9E6AEE5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6A078E-3245-8948-730E-A2B3769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A59F-FCB2-DCF2-D703-61E1BA29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DCE86-A08E-8A72-2DDB-26014087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7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0268A8-0A82-2CB7-3F12-33F8D84E0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F253D-E5FC-FFFE-1C98-E7151920E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A523E6-B586-6E8B-87F6-116BA37F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8B6EFC-5BF3-88D7-CE17-8F138954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6FF6B-0DE2-F6DB-CB30-98F59BF1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77B83-836B-74BA-FF6F-1B110770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78E7E-8F78-562A-9B9F-2616C210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1CF378-26A7-BC9F-9D45-8A114BDB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9BCE0C-C9CF-7EB8-0224-7DC6AD9C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127E8E-17D6-12AB-9EF7-441B4567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0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D8E2C-04CE-342F-15A1-6460B451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3A841-81BA-9F8E-EDF3-88000440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E12A6-2E86-10F1-ED88-E6ADA7AF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14324-E556-48EA-214A-916D33C1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2F48CA-90F6-14B1-B51C-82490520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8DBBF-8B60-19A0-134E-229390EA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01997-1833-9C2D-571E-8A007E01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467A18-CDE7-C4B6-C125-DFD7A753E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4A76A1-1AD9-B582-0F43-FD6DA6F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9D8E4B-A4D5-4821-9B3B-0844ED85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C48B29-F327-F8DB-71A5-55B0C88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2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E224-8E81-F7DB-91A2-B85DA8A3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9BF787-72F1-D8D8-E07A-05BBB206D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2300E6-9E47-E1A4-FA91-6DFF991A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EA0CCD-40C0-C447-952B-C9FDD5833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90ADDA-AD37-F8F7-148A-71D903B0E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8543D3-3569-B917-E043-D13BDC4C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D2A8E4-A2B6-46E9-4DF1-D71CF686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9DB6E2-F6D8-6602-599A-829C77A6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4BAB0-CDC6-5CC5-D31F-E268A59B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76280D-73CE-4329-70E1-88581C20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09999E-8E03-CE7E-1A75-7FAE5D11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728297-BCDE-60DB-C00D-7306BC09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28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605635-054F-952F-86AF-6CD7EB85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554A6B-654F-7E23-DBCF-0434431F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019E40-67F6-7036-2B10-056553C1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65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D4AC9-146F-682F-708B-F1E3457E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5542A-945C-755F-8DE7-83D6FB59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8BDC8-1445-D2D6-52FC-FAC103206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32E751-26A8-EA0A-2CF9-E3C28D22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AB9B69-B64A-8081-F32B-A5C5D88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F40C37-C213-83EB-6296-975268E3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81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9A94A-6828-1E6D-192A-7EC754D8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43A87C-1683-9835-2A66-B488D6A9F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362CC5-4315-14B5-C3CB-924F4D12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EA083F-DFD8-6DD1-DB8E-C55571E8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7AC928-8876-8944-E9F2-A95CB48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17E1AE-E6E1-F350-B5FA-47244EFB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8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C115FD-A660-A8E8-C992-246BF1F9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23BCD8-3BE6-5AB7-6D20-C27C9557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750C4-2E05-5CFD-C366-598A45B7C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1E046-02DA-4A9F-9EC0-098C0D9C04F2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00603-8ED6-E382-BCCA-DA43777D9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061D2-EE62-D412-28A7-5754611DE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C8354-67B4-48C2-B1E5-DFF074D2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21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Navio na água com sol ao fundo&#10;&#10;Descrição gerada automaticamente com confiança média">
            <a:extLst>
              <a:ext uri="{FF2B5EF4-FFF2-40B4-BE49-F238E27FC236}">
                <a16:creationId xmlns:a16="http://schemas.microsoft.com/office/drawing/2014/main" id="{50DD8EBE-97CA-5810-4A6B-6BCFD44D5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4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23D45E-D519-59EE-E30E-B660D4E36A29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Bem-</a:t>
            </a:r>
            <a:r>
              <a:rPr lang="en-US" sz="2500" b="1" i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vindo</a:t>
            </a:r>
            <a:r>
              <a:rPr lang="en-US" sz="25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(a)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	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Tech Challenge 4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i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Estudo</a:t>
            </a:r>
            <a:r>
              <a:rPr lang="en-US" sz="25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b="1" i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Abrangente</a:t>
            </a:r>
            <a:r>
              <a:rPr lang="en-US" sz="25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b="1" i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sobre</a:t>
            </a:r>
            <a:r>
              <a:rPr lang="en-US" sz="25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a </a:t>
            </a:r>
            <a:r>
              <a:rPr lang="en-US" sz="2500" b="1" i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Dinâmica</a:t>
            </a:r>
            <a:r>
              <a:rPr lang="en-US" sz="25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dos </a:t>
            </a:r>
            <a:r>
              <a:rPr lang="en-US" sz="2500" b="1" i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Preços</a:t>
            </a:r>
            <a:r>
              <a:rPr lang="en-US" sz="25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do </a:t>
            </a:r>
            <a:r>
              <a:rPr lang="en-US" sz="2500" b="1" i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Petróleo</a:t>
            </a:r>
            <a:endParaRPr lang="en-US" sz="2500" b="1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594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Navio na água com sol ao fundo&#10;&#10;Descrição gerada automaticamente com confiança média">
            <a:extLst>
              <a:ext uri="{FF2B5EF4-FFF2-40B4-BE49-F238E27FC236}">
                <a16:creationId xmlns:a16="http://schemas.microsoft.com/office/drawing/2014/main" id="{50DD8EBE-97CA-5810-4A6B-6BCFD44D5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4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23D45E-D519-59EE-E30E-B660D4E36A29}"/>
              </a:ext>
            </a:extLst>
          </p:cNvPr>
          <p:cNvSpPr txBox="1"/>
          <p:nvPr/>
        </p:nvSpPr>
        <p:spPr>
          <a:xfrm>
            <a:off x="1" y="2950387"/>
            <a:ext cx="3586766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8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Grupo responsável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b="1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	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09AC29-A3E1-C0CB-E482-B6489EAEE1B9}"/>
              </a:ext>
            </a:extLst>
          </p:cNvPr>
          <p:cNvSpPr txBox="1"/>
          <p:nvPr/>
        </p:nvSpPr>
        <p:spPr>
          <a:xfrm>
            <a:off x="4055670" y="0"/>
            <a:ext cx="813632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4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Nome: 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Antonio Leão </a:t>
            </a:r>
          </a:p>
          <a:p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		</a:t>
            </a:r>
            <a:r>
              <a:rPr lang="pt-BR" sz="2000" b="1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Rm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349640</a:t>
            </a:r>
          </a:p>
          <a:p>
            <a:endParaRPr lang="pt-BR" sz="20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		Nome: 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Frederico Quesado</a:t>
            </a:r>
          </a:p>
          <a:p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		</a:t>
            </a:r>
            <a:r>
              <a:rPr lang="pt-BR" sz="2000" b="1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Rm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352633</a:t>
            </a:r>
          </a:p>
          <a:p>
            <a:endParaRPr lang="pt-BR" sz="20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		Nome: 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Lucas </a:t>
            </a:r>
            <a:r>
              <a:rPr lang="pt-BR" sz="200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Tabelini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r>
              <a:rPr lang="pt-BR" sz="2000" b="1" dirty="0">
                <a:solidFill>
                  <a:srgbClr val="000000"/>
                </a:solidFill>
                <a:latin typeface="Aptos" panose="020B0004020202020204" pitchFamily="34" charset="0"/>
              </a:rPr>
              <a:t>			</a:t>
            </a:r>
            <a:r>
              <a:rPr lang="pt-BR" sz="2000" b="1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Rm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352725	</a:t>
            </a:r>
          </a:p>
          <a:p>
            <a:r>
              <a:rPr lang="pt-BR" sz="2000" b="1" dirty="0">
                <a:solidFill>
                  <a:srgbClr val="000000"/>
                </a:solidFill>
                <a:latin typeface="Aptos" panose="020B0004020202020204" pitchFamily="34" charset="0"/>
              </a:rPr>
              <a:t>			</a:t>
            </a:r>
          </a:p>
          <a:p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		Nome: 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Renan Carneiro</a:t>
            </a:r>
          </a:p>
          <a:p>
            <a:r>
              <a:rPr lang="pt-BR" sz="2000" b="1" dirty="0">
                <a:solidFill>
                  <a:srgbClr val="000000"/>
                </a:solidFill>
                <a:latin typeface="Aptos" panose="020B0004020202020204" pitchFamily="34" charset="0"/>
              </a:rPr>
              <a:t>			</a:t>
            </a:r>
            <a:r>
              <a:rPr lang="pt-BR" sz="2000" b="1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Rm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352715	</a:t>
            </a:r>
          </a:p>
          <a:p>
            <a:r>
              <a:rPr lang="pt-BR" sz="2000" b="1" dirty="0">
                <a:solidFill>
                  <a:srgbClr val="000000"/>
                </a:solidFill>
                <a:latin typeface="Aptos" panose="020B0004020202020204" pitchFamily="34" charset="0"/>
              </a:rPr>
              <a:t>			</a:t>
            </a:r>
          </a:p>
          <a:p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		Nome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Vanessa Andrade </a:t>
            </a:r>
          </a:p>
          <a:p>
            <a:r>
              <a:rPr lang="pt-BR" sz="2000" b="1" dirty="0">
                <a:solidFill>
                  <a:srgbClr val="000000"/>
                </a:solidFill>
                <a:latin typeface="Aptos" panose="020B0004020202020204" pitchFamily="34" charset="0"/>
              </a:rPr>
              <a:t>			</a:t>
            </a:r>
            <a:r>
              <a:rPr lang="pt-BR" sz="2000" b="1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Rm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pt-BR" sz="20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352921</a:t>
            </a:r>
          </a:p>
          <a:p>
            <a:pPr algn="ctr"/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57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Navio na água com sol ao fundo&#10;&#10;Descrição gerada automaticamente com confiança média">
            <a:extLst>
              <a:ext uri="{FF2B5EF4-FFF2-40B4-BE49-F238E27FC236}">
                <a16:creationId xmlns:a16="http://schemas.microsoft.com/office/drawing/2014/main" id="{50DD8EBE-97CA-5810-4A6B-6BCFD44D5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4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23D45E-D519-59EE-E30E-B660D4E36A29}"/>
              </a:ext>
            </a:extLst>
          </p:cNvPr>
          <p:cNvSpPr txBox="1"/>
          <p:nvPr/>
        </p:nvSpPr>
        <p:spPr>
          <a:xfrm>
            <a:off x="1" y="2950387"/>
            <a:ext cx="3586766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8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O P</a:t>
            </a:r>
            <a:r>
              <a:rPr lang="pt-BR" sz="28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rojeto: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b="1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	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09AC29-A3E1-C0CB-E482-B6489EAEE1B9}"/>
              </a:ext>
            </a:extLst>
          </p:cNvPr>
          <p:cNvSpPr txBox="1"/>
          <p:nvPr/>
        </p:nvSpPr>
        <p:spPr>
          <a:xfrm>
            <a:off x="4055670" y="0"/>
            <a:ext cx="8136329" cy="840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b="1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1 - Objetivo</a:t>
            </a:r>
            <a:endParaRPr lang="pt-BR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projeto tem como objetivo desenvolver um modelo preditivo robusto para prever os preços futuros do petróleo Brent, utilizando técnicas de machine learning, especificamente o Random Forest </a:t>
            </a:r>
            <a:r>
              <a:rPr lang="pt-BR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 projeto envolveu várias etapas, incluindo a preparação e limpeza dos dados, análise exploratória, construção e avaliação do modelo, e visualização interativa dos resultados.</a:t>
            </a:r>
          </a:p>
          <a:p>
            <a:pPr>
              <a:lnSpc>
                <a:spcPct val="116000"/>
              </a:lnSpc>
              <a:spcAft>
                <a:spcPts val="800"/>
              </a:spcAft>
            </a:pPr>
            <a:endParaRPr lang="pt-BR" sz="1800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2 - Preparação dos Dados</a:t>
            </a:r>
            <a:endParaRPr lang="pt-BR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dados históricos do preço do petróleo Brent foram importados e </a:t>
            </a:r>
            <a:r>
              <a:rPr lang="pt-BR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-processados para garantir sua integridade. Realizamos a limpeza dos dados, removendo valores nulos e configurando as colunas adequadamente. A indexação pelos dados permitiu uma análise temporal precisa.</a:t>
            </a:r>
          </a:p>
          <a:p>
            <a:pPr>
              <a:lnSpc>
                <a:spcPct val="116000"/>
              </a:lnSpc>
              <a:spcAft>
                <a:spcPts val="800"/>
              </a:spcAft>
            </a:pPr>
            <a:endParaRPr lang="pt-BR" sz="1800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3 - Análise Exploratória dos Dados (EDA)</a:t>
            </a:r>
            <a:endParaRPr lang="pt-BR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análise exploratória revelou tendências importantes nos dados históricos do petróleo Brent. Calculamos a média anual dos preços, o que ajudou a suavizar as flutuações diárias e identificar padrões de longo prazo. A visualização dos dados em gráficos de linha mostrou claramente a volatilidade e as tendências gerais dos preços ao longo dos anos.</a:t>
            </a:r>
          </a:p>
          <a:p>
            <a:pPr algn="ctr"/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05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Navio na água com sol ao fundo&#10;&#10;Descrição gerada automaticamente com confiança média">
            <a:extLst>
              <a:ext uri="{FF2B5EF4-FFF2-40B4-BE49-F238E27FC236}">
                <a16:creationId xmlns:a16="http://schemas.microsoft.com/office/drawing/2014/main" id="{50DD8EBE-97CA-5810-4A6B-6BCFD44D5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4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23D45E-D519-59EE-E30E-B660D4E36A29}"/>
              </a:ext>
            </a:extLst>
          </p:cNvPr>
          <p:cNvSpPr txBox="1"/>
          <p:nvPr/>
        </p:nvSpPr>
        <p:spPr>
          <a:xfrm>
            <a:off x="1" y="2950387"/>
            <a:ext cx="3586766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8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O P</a:t>
            </a:r>
            <a:r>
              <a:rPr lang="pt-BR" sz="28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rojeto: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b="1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	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09AC29-A3E1-C0CB-E482-B6489EAEE1B9}"/>
              </a:ext>
            </a:extLst>
          </p:cNvPr>
          <p:cNvSpPr txBox="1"/>
          <p:nvPr/>
        </p:nvSpPr>
        <p:spPr>
          <a:xfrm>
            <a:off x="4055670" y="0"/>
            <a:ext cx="8136329" cy="637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4 - Modelagem Preditiva com Random Forest </a:t>
            </a:r>
            <a:r>
              <a:rPr lang="pt-BR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pt-BR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Dividimos os dados em conjuntos de treino e teste para construir e avaliar o modelo preditivo. Utilizamos um pipeline que incluiu o `</a:t>
            </a:r>
            <a:r>
              <a:rPr lang="pt-BR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para normalização dos dados e o `</a:t>
            </a:r>
            <a:r>
              <a:rPr lang="pt-BR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para realizar as previsões. O modelo foi treinado com os dados históricos e suas previsões foram comparadas com os valores reais para avaliar sua precisão.</a:t>
            </a: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Os resultados mostraram que o Random Forest </a:t>
            </a:r>
            <a:r>
              <a:rPr lang="pt-BR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foi eficaz na previsão dos preços do petróleo Brent, com um erro médio quadrático (MSE) aceitável. A visualização das previsões em comparação com os valores reais destacou a capacidade do modelo de capturar as tendências dos preços, embora algumas discrepâncias tenham sido observadas em períodos de alta volatilidade.</a:t>
            </a: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5 - Visualização Interativa</a:t>
            </a:r>
            <a:endParaRPr lang="pt-BR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facilitar a exploração dos dados e das previsões, desenvolvemos um dashboard interativo utilizando a biblioteca `</a:t>
            </a:r>
            <a:r>
              <a:rPr lang="pt-BR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`. Este dashboard permitiu uma visualização dinâmica dos preços históricos e das previsões futuras, oferecendo uma ferramenta valiosa para a análise e a tomada de decisões informadas.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30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472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Source Sans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Coelho da Costa Andrade</dc:creator>
  <cp:lastModifiedBy>Vanessa Coelho da Costa Andrade</cp:lastModifiedBy>
  <cp:revision>2</cp:revision>
  <dcterms:created xsi:type="dcterms:W3CDTF">2024-07-13T23:04:51Z</dcterms:created>
  <dcterms:modified xsi:type="dcterms:W3CDTF">2024-07-15T01:58:41Z</dcterms:modified>
</cp:coreProperties>
</file>