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37" r:id="rId3"/>
    <p:sldId id="338" r:id="rId4"/>
    <p:sldId id="351" r:id="rId5"/>
    <p:sldId id="339" r:id="rId6"/>
    <p:sldId id="341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52" r:id="rId16"/>
    <p:sldId id="349" r:id="rId17"/>
    <p:sldId id="350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FF"/>
    <a:srgbClr val="6699FF"/>
    <a:srgbClr val="9999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471" autoAdjust="0"/>
  </p:normalViewPr>
  <p:slideViewPr>
    <p:cSldViewPr>
      <p:cViewPr>
        <p:scale>
          <a:sx n="66" d="100"/>
          <a:sy n="66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24FDC88-5363-4808-B8E1-C34F56B12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4D38509-52F6-4E96-BB5C-40E3E287BE8E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自我介绍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题目解释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注意情况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项目介绍：根据用户历史消费，算出健康度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4FDC88-5363-4808-B8E1-C34F56B1225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57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浪费宽带是浪费资源，花钱</a:t>
            </a:r>
            <a:endParaRPr lang="en-US" altLang="zh-CN" dirty="0" smtClean="0"/>
          </a:p>
          <a:p>
            <a:r>
              <a:rPr lang="zh-CN" altLang="en-US" dirty="0" smtClean="0"/>
              <a:t>数据库缓存： </a:t>
            </a:r>
            <a:r>
              <a:rPr lang="en-US" altLang="zh-CN" dirty="0" err="1" smtClean="0"/>
              <a:t>membercached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4FDC88-5363-4808-B8E1-C34F56B1225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30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6021388"/>
            <a:ext cx="1657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082675"/>
          </a:xfrm>
        </p:spPr>
        <p:txBody>
          <a:bodyPr/>
          <a:lstStyle>
            <a:lvl1pPr algn="ctr">
              <a:defRPr sz="5400" b="0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76700"/>
            <a:ext cx="6400800" cy="6477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AEA1-C135-4967-B120-03DDB43A6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30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BD4FB-BCE2-4303-AD97-19A6BEEEC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4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033587" cy="56403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949950" cy="56403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8BB1-2E4D-4C9B-A6D8-E2C9C17C5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9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2D76-F13E-4B49-8BF1-5C6B82C1D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34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1284F-C654-4170-9186-223E56D53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79613" y="1268413"/>
            <a:ext cx="3343275" cy="4560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5288" y="1268413"/>
            <a:ext cx="3344862" cy="4560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88BF-B320-4C70-9B25-B81FA88B6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8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C8D9-6265-4FFB-97C7-647C42660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29DB-318D-4F1A-9A53-7C2C25272D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7A8F-B6F4-45CD-A812-C79982490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4ED94-E788-4628-91BB-C226A4B83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04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D6A36-4A03-4DC4-907A-0C6E7A687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8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975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67675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268413"/>
            <a:ext cx="6840537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87A8294-2E89-4822-BA51-C00EEC35A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6021388"/>
            <a:ext cx="1657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E:\document\ppt\10-2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1/02/seven_myths_about_htt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.xnimg.cn/a48402/n/core/base-all2.js" TargetMode="External"/><Relationship Id="rId2" Type="http://schemas.openxmlformats.org/officeDocument/2006/relationships/hyperlink" Target="http://js2.t.sinajs.cn/t4/home/js/pl/content/base.js?version=6d709502660ff16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.kaixin001.com.cn/js/kxbase-0035aae46.js" TargetMode="External"/><Relationship Id="rId4" Type="http://schemas.openxmlformats.org/officeDocument/2006/relationships/hyperlink" Target="http://s.xnimg.cn/xnapp/vip/jspro/shop/xnapp.vip.shop.op.v3.14519.j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file:///E:\document\ppt\13-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E:\document\ppt\13-2.png" TargetMode="External"/><Relationship Id="rId5" Type="http://schemas.openxmlformats.org/officeDocument/2006/relationships/image" Target="../media/image15.png"/><Relationship Id="rId4" Type="http://schemas.openxmlformats.org/officeDocument/2006/relationships/hyperlink" Target="file:///E:\document\ppt\13-3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6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ocument\ppt\2-1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E:\document\ppt\2-2.pn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E:\document\ppt\3-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file:///E:\document\ppt\3-1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E:\ppt\3-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261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E:\document\ppt\9-1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628800"/>
            <a:ext cx="7772400" cy="1082675"/>
          </a:xfrm>
        </p:spPr>
        <p:txBody>
          <a:bodyPr/>
          <a:lstStyle/>
          <a:p>
            <a:r>
              <a:rPr lang="zh-CN" altLang="en-US" dirty="0" smtClean="0"/>
              <a:t>我不知道的静态资源缓存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5373216"/>
            <a:ext cx="228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 smtClean="0">
                <a:latin typeface="Inconsolata" pitchFamily="49" charset="0"/>
              </a:rPr>
              <a:t>RigeFE</a:t>
            </a:r>
            <a:endParaRPr lang="en-US" altLang="zh-CN" sz="1800" dirty="0" smtClean="0">
              <a:latin typeface="Inconsolata" pitchFamily="49" charset="0"/>
            </a:endParaRPr>
          </a:p>
          <a:p>
            <a:pPr algn="ctr"/>
            <a:r>
              <a:rPr lang="zh-CN" altLang="en-US" sz="1800" dirty="0">
                <a:latin typeface="Inconsolata" pitchFamily="49" charset="0"/>
              </a:rPr>
              <a:t>耿</a:t>
            </a:r>
            <a:r>
              <a:rPr lang="zh-CN" altLang="en-US" sz="1800" dirty="0" smtClean="0">
                <a:latin typeface="Inconsolata" pitchFamily="49" charset="0"/>
              </a:rPr>
              <a:t>朋</a:t>
            </a:r>
            <a:endParaRPr lang="en-US" altLang="zh-CN" sz="1800" dirty="0" smtClean="0">
              <a:latin typeface="Inconsolata" pitchFamily="49" charset="0"/>
            </a:endParaRPr>
          </a:p>
          <a:p>
            <a:pPr algn="ctr"/>
            <a:r>
              <a:rPr lang="en-US" altLang="zh-CN" sz="1800" dirty="0" smtClean="0">
                <a:latin typeface="Inconsolata" pitchFamily="49" charset="0"/>
              </a:rPr>
              <a:t>2012/12/12</a:t>
            </a:r>
            <a:endParaRPr lang="zh-CN" altLang="en-US" sz="1800" dirty="0">
              <a:latin typeface="Inconsolata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6767512" cy="719138"/>
          </a:xfrm>
        </p:spPr>
        <p:txBody>
          <a:bodyPr/>
          <a:lstStyle/>
          <a:p>
            <a:r>
              <a:rPr lang="zh-CN" altLang="en-US" smtClean="0"/>
              <a:t>用户操作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8135937" cy="4560887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1268" name="图片 3" descr="用户操作与缓存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000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2273" y="539066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Ps</a:t>
            </a:r>
            <a:r>
              <a:rPr lang="zh-CN" altLang="en-US" sz="1600" dirty="0" smtClean="0"/>
              <a:t>：这只是理论，现实情况可能有所不同。</a:t>
            </a:r>
            <a:endParaRPr lang="en-US" altLang="zh-CN" sz="1600" dirty="0" smtClean="0"/>
          </a:p>
          <a:p>
            <a:r>
              <a:rPr lang="en-US" altLang="zh-CN" sz="1600" dirty="0" smtClean="0"/>
              <a:t>Chrome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ctrl+F5</a:t>
            </a:r>
            <a:r>
              <a:rPr lang="zh-CN" altLang="en-US" sz="1600" dirty="0" smtClean="0"/>
              <a:t>偶尔各种无效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Swf</a:t>
            </a:r>
            <a:r>
              <a:rPr lang="zh-CN" altLang="en-US" sz="1600" dirty="0" smtClean="0"/>
              <a:t>文件： </a:t>
            </a:r>
            <a:r>
              <a:rPr lang="en-US" altLang="zh-CN" sz="1600" dirty="0" smtClean="0"/>
              <a:t>ctrl+F5 </a:t>
            </a:r>
            <a:r>
              <a:rPr lang="zh-CN" altLang="en-US" sz="1600" dirty="0" smtClean="0"/>
              <a:t>无效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缓存的优先级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920037" cy="4089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dirty="0" smtClean="0"/>
              <a:t>缓存优先级或者前后顺序为：</a:t>
            </a:r>
            <a:r>
              <a:rPr lang="en-US" altLang="zh-CN" dirty="0" smtClean="0"/>
              <a:t>Max-Age &gt; </a:t>
            </a:r>
            <a:r>
              <a:rPr lang="en-US" altLang="zh-CN" dirty="0" err="1" smtClean="0"/>
              <a:t>Expries</a:t>
            </a:r>
            <a:r>
              <a:rPr lang="en-US" altLang="zh-CN" dirty="0" smtClean="0"/>
              <a:t> &gt; </a:t>
            </a:r>
            <a:r>
              <a:rPr lang="en-US" altLang="zh-CN" b="1" dirty="0" err="1" smtClean="0"/>
              <a:t>Etag</a:t>
            </a:r>
            <a:r>
              <a:rPr lang="en-US" altLang="zh-CN" b="1" dirty="0" smtClean="0"/>
              <a:t> </a:t>
            </a:r>
            <a:r>
              <a:rPr lang="en-US" altLang="zh-CN" dirty="0" smtClean="0"/>
              <a:t>&gt; Last-Modified</a:t>
            </a:r>
          </a:p>
          <a:p>
            <a:pPr marL="514350" indent="-514350">
              <a:buFontTx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&gt;  client</a:t>
            </a:r>
          </a:p>
          <a:p>
            <a:pPr marL="514350" indent="-514350">
              <a:buFontTx/>
              <a:buNone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无法被浏览器缓存的请求：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经过</a:t>
            </a:r>
            <a:r>
              <a:rPr lang="en-US" altLang="zh-CN" sz="1800" dirty="0"/>
              <a:t>HTTPS</a:t>
            </a:r>
            <a:r>
              <a:rPr lang="zh-CN" altLang="en-US" sz="1800" dirty="0"/>
              <a:t>安全加密的请求（有人也经过测试发现，</a:t>
            </a:r>
            <a:r>
              <a:rPr lang="en-US" altLang="zh-CN" sz="1800" dirty="0" err="1"/>
              <a:t>ie</a:t>
            </a:r>
            <a:r>
              <a:rPr lang="zh-CN" altLang="en-US" sz="1800" dirty="0"/>
              <a:t>其实在头部加入</a:t>
            </a:r>
            <a:r>
              <a:rPr lang="en-US" altLang="zh-CN" sz="1800" dirty="0" smtClean="0"/>
              <a:t>Cache-	Control</a:t>
            </a:r>
            <a:r>
              <a:rPr lang="zh-CN" altLang="en-US" sz="1800" dirty="0"/>
              <a:t>：</a:t>
            </a:r>
            <a:r>
              <a:rPr lang="en-US" altLang="zh-CN" sz="1800" dirty="0"/>
              <a:t>max-age</a:t>
            </a:r>
            <a:r>
              <a:rPr lang="zh-CN" altLang="en-US" sz="1800" dirty="0"/>
              <a:t>信息，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在头部加入</a:t>
            </a:r>
            <a:r>
              <a:rPr lang="en-US" altLang="zh-CN" sz="1800" dirty="0" err="1"/>
              <a:t>Cache-Control:Public</a:t>
            </a:r>
            <a:r>
              <a:rPr lang="zh-CN" altLang="en-US" sz="1800" dirty="0"/>
              <a:t>之后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能够</a:t>
            </a:r>
            <a:r>
              <a:rPr lang="zh-CN" altLang="en-US" sz="1800" dirty="0"/>
              <a:t>对</a:t>
            </a:r>
            <a:r>
              <a:rPr lang="en-US" altLang="zh-CN" sz="1800" dirty="0"/>
              <a:t>HTTPS</a:t>
            </a:r>
            <a:r>
              <a:rPr lang="zh-CN" altLang="en-US" sz="1800" dirty="0"/>
              <a:t>的资源进行缓存，参考</a:t>
            </a:r>
            <a:r>
              <a:rPr lang="en-US" altLang="zh-CN" sz="1800" dirty="0"/>
              <a:t>《</a:t>
            </a:r>
            <a:r>
              <a:rPr lang="en-US" altLang="zh-CN" sz="1800" dirty="0">
                <a:hlinkClick r:id="rId2" tooltip="HTTPS七个误解"/>
              </a:rPr>
              <a:t>HTTPS</a:t>
            </a:r>
            <a:r>
              <a:rPr lang="zh-CN" altLang="en-US" sz="1800" dirty="0">
                <a:hlinkClick r:id="rId2" tooltip="HTTPS七个误解"/>
              </a:rPr>
              <a:t>的七个误解</a:t>
            </a:r>
            <a:r>
              <a:rPr lang="en-US" altLang="zh-CN" sz="1800" dirty="0"/>
              <a:t>》</a:t>
            </a:r>
            <a:r>
              <a:rPr lang="zh-CN" altLang="en-US" sz="1800" dirty="0"/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/>
              <a:t>POST</a:t>
            </a:r>
            <a:r>
              <a:rPr lang="zh-CN" altLang="en-US" sz="1800" dirty="0"/>
              <a:t>请求无法被缓存</a:t>
            </a:r>
          </a:p>
          <a:p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一些网站的</a:t>
            </a:r>
            <a:r>
              <a:rPr lang="zh-CN" altLang="en-US" dirty="0"/>
              <a:t>静态资源</a:t>
            </a:r>
            <a:r>
              <a:rPr lang="zh-CN" altLang="en-US" dirty="0" smtClean="0"/>
              <a:t>解决方法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8135937" cy="4560887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百度：</a:t>
            </a:r>
            <a:r>
              <a:rPr lang="en-US" sz="1600" dirty="0" smtClean="0"/>
              <a:t>http://www.baidu.com/cache/app/app/tangram.a2da2f13.js</a:t>
            </a:r>
            <a:endParaRPr lang="zh-CN" sz="1600" dirty="0" smtClean="0"/>
          </a:p>
          <a:p>
            <a:pPr>
              <a:defRPr/>
            </a:pPr>
            <a:r>
              <a:rPr lang="zh-CN" dirty="0" smtClean="0"/>
              <a:t>新浪微博</a:t>
            </a:r>
            <a:r>
              <a:rPr lang="zh-CN" altLang="en-US" dirty="0" smtClean="0"/>
              <a:t>：</a:t>
            </a:r>
            <a:r>
              <a:rPr lang="en-US" sz="1600" dirty="0" smtClean="0">
                <a:hlinkClick r:id="rId2"/>
              </a:rPr>
              <a:t>http://js2.t.sinajs.cn/t4/home/js/pl/content/base.js?version=6d709502660ff166</a:t>
            </a:r>
            <a:endParaRPr lang="zh-CN" sz="1600" dirty="0" smtClean="0"/>
          </a:p>
          <a:p>
            <a:pPr>
              <a:defRPr/>
            </a:pPr>
            <a:r>
              <a:rPr lang="zh-CN" dirty="0" smtClean="0"/>
              <a:t>腾讯微博：</a:t>
            </a:r>
            <a:r>
              <a:rPr lang="en-US" sz="1600" dirty="0" smtClean="0"/>
              <a:t>http://mat1.gtimg.com/www/mb/js/mi.Login_new_120911e.js</a:t>
            </a:r>
            <a:endParaRPr lang="zh-CN" sz="1600" dirty="0" smtClean="0"/>
          </a:p>
          <a:p>
            <a:pPr>
              <a:defRPr/>
            </a:pPr>
            <a:r>
              <a:rPr lang="zh-CN" dirty="0" smtClean="0"/>
              <a:t>人人网：</a:t>
            </a:r>
            <a:r>
              <a:rPr lang="en-US" sz="1600" dirty="0" smtClean="0">
                <a:hlinkClick r:id="rId3"/>
              </a:rPr>
              <a:t>http://s.xnimg.cn/a48402/n/core/base-all2.js</a:t>
            </a:r>
            <a:endParaRPr lang="zh-CN" sz="1600" dirty="0" smtClean="0"/>
          </a:p>
          <a:p>
            <a:pPr lvl="1">
              <a:defRPr/>
            </a:pPr>
            <a:r>
              <a:rPr lang="en-US" sz="1200" dirty="0" smtClean="0">
                <a:hlinkClick r:id="rId4"/>
              </a:rPr>
              <a:t>http://s.xnimg.cn/xnapp/vip/jspro/shop/xnapp.vip.shop.op.v3.14519.js</a:t>
            </a:r>
            <a:r>
              <a:rPr lang="en-US" dirty="0" smtClean="0">
                <a:cs typeface="+mn-cs"/>
              </a:rPr>
              <a:t> </a:t>
            </a:r>
            <a:endParaRPr lang="zh-CN" dirty="0" smtClean="0">
              <a:cs typeface="+mn-cs"/>
            </a:endParaRPr>
          </a:p>
          <a:p>
            <a:pPr>
              <a:defRPr/>
            </a:pPr>
            <a:r>
              <a:rPr lang="zh-CN" dirty="0" smtClean="0"/>
              <a:t>开心网：</a:t>
            </a:r>
            <a:r>
              <a:rPr lang="en-US" sz="1600" dirty="0" smtClean="0">
                <a:hlinkClick r:id="rId5"/>
              </a:rPr>
              <a:t>http://s.kaixin001.com.cn/js/kxbase-0035aae46.js</a:t>
            </a:r>
            <a:endParaRPr lang="en-US" sz="1600" dirty="0" smtClean="0"/>
          </a:p>
          <a:p>
            <a:pPr>
              <a:buFontTx/>
              <a:buNone/>
              <a:defRPr/>
            </a:pPr>
            <a:endParaRPr lang="en-US" sz="1600" dirty="0" smtClean="0"/>
          </a:p>
          <a:p>
            <a:pPr>
              <a:buFontTx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Github:https</a:t>
            </a:r>
            <a:r>
              <a:rPr lang="en-US" sz="1600" dirty="0" smtClean="0"/>
              <a:t>://a248.e.akamai.net/</a:t>
            </a:r>
            <a:r>
              <a:rPr lang="en-US" sz="1600" dirty="0" err="1" smtClean="0"/>
              <a:t>assets.github.com</a:t>
            </a:r>
            <a:r>
              <a:rPr lang="en-US" sz="1600" dirty="0" smtClean="0"/>
              <a:t>/assets/frameworks-57542e0cba19d068168099f287c117efa142863c.js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解决方案：</a:t>
            </a:r>
            <a:r>
              <a:rPr lang="en-US" altLang="zh-CN" smtClean="0"/>
              <a:t>index.html</a:t>
            </a:r>
            <a:endParaRPr lang="zh-CN" altLang="en-US" smtClean="0"/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5" y="904703"/>
            <a:ext cx="6840760" cy="1533333"/>
          </a:xfrm>
          <a:prstGeom prst="rect">
            <a:avLst/>
          </a:prstGeom>
        </p:spPr>
      </p:pic>
      <p:pic>
        <p:nvPicPr>
          <p:cNvPr id="3" name="图片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" y="4293095"/>
            <a:ext cx="6845384" cy="1780953"/>
          </a:xfrm>
          <a:prstGeom prst="rect">
            <a:avLst/>
          </a:prstGeom>
        </p:spPr>
      </p:pic>
      <p:pic>
        <p:nvPicPr>
          <p:cNvPr id="4" name="图片 3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" y="2602040"/>
            <a:ext cx="6838151" cy="16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解决方案：</a:t>
            </a:r>
            <a:r>
              <a:rPr lang="en-US" altLang="zh-CN" smtClean="0"/>
              <a:t>build.xml</a:t>
            </a:r>
            <a:endParaRPr lang="zh-CN" altLang="en-US" smtClean="0"/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7" y="2996952"/>
            <a:ext cx="8424936" cy="2617456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827584" y="170080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Ant</a:t>
            </a:r>
            <a:r>
              <a:rPr lang="zh-CN" altLang="en-US" sz="2400" dirty="0" smtClean="0"/>
              <a:t>打包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的时候，增加一个</a:t>
            </a:r>
            <a:r>
              <a:rPr lang="en-US" altLang="zh-CN" sz="2400" dirty="0" smtClean="0"/>
              <a:t>replace</a:t>
            </a:r>
            <a:r>
              <a:rPr lang="zh-CN" altLang="en-US" sz="2400" dirty="0" smtClean="0"/>
              <a:t>的任务：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723810" cy="4361905"/>
          </a:xfrm>
        </p:spPr>
      </p:pic>
    </p:spTree>
    <p:extLst>
      <p:ext uri="{BB962C8B-B14F-4D97-AF65-F5344CB8AC3E}">
        <p14:creationId xmlns:p14="http://schemas.microsoft.com/office/powerpoint/2010/main" val="22464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767513" cy="719138"/>
          </a:xfrm>
        </p:spPr>
        <p:txBody>
          <a:bodyPr/>
          <a:lstStyle/>
          <a:p>
            <a:r>
              <a:rPr lang="en-US" altLang="zh-CN" smtClean="0"/>
              <a:t>Q&amp;A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8135937" cy="4560887"/>
          </a:xfrm>
        </p:spPr>
        <p:txBody>
          <a:bodyPr/>
          <a:lstStyle/>
          <a:p>
            <a:r>
              <a:rPr lang="zh-CN" altLang="en-US" dirty="0" smtClean="0"/>
              <a:t>参考内容：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</a:t>
            </a:r>
            <a:r>
              <a:rPr lang="en-US" altLang="zh-CN" sz="1800" dirty="0" smtClean="0"/>
              <a:t>www.cnblogs.com/rubylouvre/archive/2012/05/24/2516606.html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tools.ietf.org/html/rfc2616#page-74</a:t>
            </a:r>
            <a:endParaRPr lang="en-US" altLang="zh-CN" sz="1800" dirty="0" smtClean="0"/>
          </a:p>
          <a:p>
            <a:pPr>
              <a:buFont typeface="+mj-lt"/>
              <a:buAutoNum type="arabicPeriod"/>
            </a:pPr>
            <a:r>
              <a:rPr lang="en-US" altLang="zh-CN" sz="1800" dirty="0" smtClean="0"/>
              <a:t>《</a:t>
            </a:r>
            <a:r>
              <a:rPr lang="zh-CN" altLang="en-US" sz="1800" dirty="0"/>
              <a:t>高性能网站建设</a:t>
            </a:r>
            <a:r>
              <a:rPr lang="zh-CN" altLang="en-US" sz="1800" dirty="0" smtClean="0"/>
              <a:t>指南</a:t>
            </a:r>
            <a:r>
              <a:rPr lang="en-US" altLang="zh-CN" sz="1800" dirty="0" smtClean="0"/>
              <a:t>》</a:t>
            </a:r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767513" cy="7191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8135937" cy="4560887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786050" y="3000372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宋体" pitchFamily="2" charset="-122"/>
              </a:rPr>
              <a:t>谢谢大家！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042988" y="333375"/>
            <a:ext cx="6767512" cy="71913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背景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273925" cy="4560887"/>
          </a:xfrm>
        </p:spPr>
        <p:txBody>
          <a:bodyPr/>
          <a:lstStyle/>
          <a:p>
            <a:r>
              <a:rPr lang="zh-CN" altLang="en-US" dirty="0" smtClean="0"/>
              <a:t>客户流失防御系统迭代上线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11/22</a:t>
            </a:r>
            <a:r>
              <a:rPr lang="zh-CN" altLang="en-US" dirty="0" smtClean="0"/>
              <a:t>号上线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11/23</a:t>
            </a:r>
            <a:r>
              <a:rPr lang="zh-CN" altLang="en-US" dirty="0" smtClean="0"/>
              <a:t>号线上反馈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684"/>
            <a:ext cx="4250127" cy="2160240"/>
          </a:xfrm>
          <a:prstGeom prst="rect">
            <a:avLst/>
          </a:prstGeom>
        </p:spPr>
      </p:pic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8" y="2931684"/>
            <a:ext cx="4065981" cy="22806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5260575"/>
            <a:ext cx="54726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err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</a:t>
            </a:r>
            <a:r>
              <a:rPr lang="en-US" altLang="zh-CN" sz="4000" b="1" cap="none" spc="0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zh-CN" altLang="en-US" sz="4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没有更新。。。</a:t>
            </a:r>
            <a:endParaRPr lang="zh-CN" altLang="en-US" sz="4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416800" cy="4560887"/>
          </a:xfrm>
        </p:spPr>
        <p:txBody>
          <a:bodyPr/>
          <a:lstStyle/>
          <a:p>
            <a:r>
              <a:rPr lang="zh-CN" altLang="en-US" dirty="0"/>
              <a:t>第一次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第二次请求</a:t>
            </a:r>
            <a:endParaRPr lang="en-US" altLang="zh-CN" dirty="0" smtClean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6767512" cy="719138"/>
          </a:xfrm>
        </p:spPr>
        <p:txBody>
          <a:bodyPr/>
          <a:lstStyle/>
          <a:p>
            <a:r>
              <a:rPr lang="zh-CN" altLang="en-US" dirty="0" smtClean="0"/>
              <a:t>测试环境情况</a:t>
            </a: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71213"/>
            <a:ext cx="6916985" cy="1872208"/>
          </a:xfrm>
          <a:prstGeom prst="rect">
            <a:avLst/>
          </a:prstGeom>
        </p:spPr>
      </p:pic>
      <p:pic>
        <p:nvPicPr>
          <p:cNvPr id="4" name="图片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81" y="1828673"/>
            <a:ext cx="6856820" cy="152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416800" cy="4560887"/>
          </a:xfrm>
        </p:spPr>
        <p:txBody>
          <a:bodyPr/>
          <a:lstStyle/>
          <a:p>
            <a:r>
              <a:rPr lang="en-US" altLang="zh-CN" dirty="0" smtClean="0"/>
              <a:t>hypertext transport protocol</a:t>
            </a:r>
            <a:r>
              <a:rPr lang="zh-CN" altLang="en-US" dirty="0" smtClean="0"/>
              <a:t>：一种详细规定了浏览器和万维网服务器之间互相通信的规则，通过因特网传送万维网文档的数据传送协议。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6767512" cy="719138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简介</a:t>
            </a:r>
          </a:p>
        </p:txBody>
      </p:sp>
      <p:pic>
        <p:nvPicPr>
          <p:cNvPr id="512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43250"/>
            <a:ext cx="649605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2618837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hlinkClick r:id="rId4"/>
              </a:rPr>
              <a:t>http://</a:t>
            </a:r>
            <a:r>
              <a:rPr lang="en-US" altLang="zh-CN" sz="1800" dirty="0" smtClean="0">
                <a:hlinkClick r:id="rId4"/>
              </a:rPr>
              <a:t>tools.ietf.org/html/rfc2616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101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416800" cy="468086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/>
              <a:t>好处：</a:t>
            </a:r>
            <a:endParaRPr lang="en-US" altLang="zh-CN" b="1" dirty="0" smtClean="0"/>
          </a:p>
          <a:p>
            <a:r>
              <a:rPr lang="zh-CN" altLang="en-US" dirty="0"/>
              <a:t>减少网络带宽</a:t>
            </a:r>
            <a:r>
              <a:rPr lang="zh-CN" altLang="en-US" dirty="0" smtClean="0"/>
              <a:t>消耗。</a:t>
            </a:r>
            <a:endParaRPr lang="zh-CN" altLang="en-US" dirty="0"/>
          </a:p>
          <a:p>
            <a:r>
              <a:rPr lang="zh-CN" altLang="en-US" dirty="0"/>
              <a:t>降低服务器</a:t>
            </a:r>
            <a:r>
              <a:rPr lang="zh-CN" altLang="en-US" dirty="0" smtClean="0"/>
              <a:t>压力。</a:t>
            </a:r>
            <a:endParaRPr lang="zh-CN" altLang="en-US" dirty="0"/>
          </a:p>
          <a:p>
            <a:r>
              <a:rPr lang="zh-CN" altLang="en-US" dirty="0"/>
              <a:t>减少网络延迟，加快页面打开</a:t>
            </a:r>
            <a:r>
              <a:rPr lang="zh-CN" altLang="en-US" dirty="0" smtClean="0"/>
              <a:t>速度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类型：</a:t>
            </a:r>
            <a:endParaRPr lang="en-US" altLang="zh-CN" b="1" dirty="0" smtClean="0"/>
          </a:p>
          <a:p>
            <a:r>
              <a:rPr lang="zh-CN" altLang="en-US" dirty="0"/>
              <a:t>数据库数据</a:t>
            </a:r>
            <a:r>
              <a:rPr lang="zh-CN" altLang="en-US" dirty="0" smtClean="0"/>
              <a:t>缓存。</a:t>
            </a:r>
            <a:endParaRPr lang="zh-CN" altLang="en-US" dirty="0"/>
          </a:p>
          <a:p>
            <a:r>
              <a:rPr lang="zh-CN" altLang="en-US" dirty="0"/>
              <a:t>服务器端</a:t>
            </a:r>
            <a:r>
              <a:rPr lang="zh-CN" altLang="en-US" dirty="0" smtClean="0"/>
              <a:t>缓存。</a:t>
            </a:r>
            <a:endParaRPr lang="zh-CN" altLang="en-US" dirty="0"/>
          </a:p>
          <a:p>
            <a:r>
              <a:rPr lang="zh-CN" altLang="en-US" dirty="0"/>
              <a:t>浏览器端</a:t>
            </a:r>
            <a:r>
              <a:rPr lang="zh-CN" altLang="en-US" dirty="0" smtClean="0"/>
              <a:t>缓存。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6147" name="标题 2"/>
          <p:cNvSpPr>
            <a:spLocks noGrp="1"/>
          </p:cNvSpPr>
          <p:nvPr>
            <p:ph type="title"/>
          </p:nvPr>
        </p:nvSpPr>
        <p:spPr>
          <a:xfrm>
            <a:off x="714375" y="188913"/>
            <a:ext cx="6737350" cy="668337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缓存带来的好处和类型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7416800" cy="45608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Cache</a:t>
            </a:r>
            <a:r>
              <a:rPr lang="zh-CN" altLang="en-US" dirty="0" smtClean="0"/>
              <a:t>机制可能是</a:t>
            </a:r>
            <a:r>
              <a:rPr lang="en-US" dirty="0" smtClean="0"/>
              <a:t>HTTP 1.1</a:t>
            </a:r>
            <a:r>
              <a:rPr lang="zh-CN" altLang="en-US" dirty="0" smtClean="0"/>
              <a:t>协议中最复杂的一个组成部分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它的目的有两个</a:t>
            </a:r>
            <a:r>
              <a:rPr lang="en-US" altLang="zh-CN" dirty="0" smtClean="0"/>
              <a:t>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zh-CN" altLang="en-US" dirty="0" smtClean="0"/>
              <a:t>降低网络上发送</a:t>
            </a:r>
            <a:r>
              <a:rPr lang="en-US" dirty="0" smtClean="0"/>
              <a:t>HTTP</a:t>
            </a:r>
            <a:r>
              <a:rPr lang="zh-CN" altLang="en-US" dirty="0" smtClean="0"/>
              <a:t>请求的次数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这采用</a:t>
            </a:r>
            <a:r>
              <a:rPr lang="en-US" altLang="zh-CN" dirty="0" smtClean="0"/>
              <a:t>"</a:t>
            </a:r>
            <a:r>
              <a:rPr lang="zh-CN" altLang="en-US" dirty="0" smtClean="0"/>
              <a:t>过期</a:t>
            </a:r>
            <a:r>
              <a:rPr lang="en-US" altLang="zh-CN" dirty="0" smtClean="0"/>
              <a:t>"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</a:t>
            </a:r>
            <a:r>
              <a:rPr lang="en-US" dirty="0" smtClean="0"/>
              <a:t>Expiration Mechanism).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zh-CN" altLang="en-US" dirty="0" smtClean="0"/>
              <a:t>降低网络上完整回复</a:t>
            </a:r>
            <a:r>
              <a:rPr lang="en-US" dirty="0" smtClean="0"/>
              <a:t>HTTP</a:t>
            </a:r>
            <a:r>
              <a:rPr lang="zh-CN" altLang="en-US" dirty="0" smtClean="0"/>
              <a:t>请求包的次数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这采用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"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</a:t>
            </a:r>
            <a:r>
              <a:rPr lang="en-US" dirty="0" smtClean="0"/>
              <a:t>Validation Mechanism).</a:t>
            </a:r>
          </a:p>
          <a:p>
            <a:pPr marL="514350" indent="-514350">
              <a:buFontTx/>
              <a:buNone/>
              <a:defRPr/>
            </a:pPr>
            <a:endParaRPr lang="en-US" dirty="0" smtClean="0"/>
          </a:p>
          <a:p>
            <a:pPr marL="514350" indent="-514350">
              <a:buFontTx/>
              <a:buAutoNum type="arabicPeriod"/>
              <a:defRPr/>
            </a:pPr>
            <a:endParaRPr lang="en-US" dirty="0" smtClean="0"/>
          </a:p>
          <a:p>
            <a:pPr lvl="1">
              <a:buFontTx/>
              <a:buNone/>
              <a:defRPr/>
            </a:pPr>
            <a:r>
              <a:rPr lang="zh-CN" altLang="en-US" sz="1600" dirty="0" smtClean="0"/>
              <a:t>详情：</a:t>
            </a:r>
            <a:r>
              <a:rPr lang="en-US" altLang="zh-CN" sz="1600" dirty="0" smtClean="0"/>
              <a:t>http://www.w3.org/Protocols/rfc2616/rfc2616-sec13.html</a:t>
            </a:r>
            <a:endParaRPr lang="zh-CN" altLang="en-US" sz="1600" dirty="0" smtClean="0"/>
          </a:p>
          <a:p>
            <a:pPr lvl="1">
              <a:buFontTx/>
              <a:buNone/>
              <a:defRPr/>
            </a:pPr>
            <a:endParaRPr lang="en-US" altLang="zh-CN" dirty="0" smtClean="0"/>
          </a:p>
          <a:p>
            <a:pPr lvl="1">
              <a:buFontTx/>
              <a:buNone/>
              <a:defRPr/>
            </a:pPr>
            <a:endParaRPr lang="en-US" altLang="zh-CN" dirty="0" smtClean="0"/>
          </a:p>
          <a:p>
            <a:pPr lvl="1"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767513" cy="719138"/>
          </a:xfrm>
        </p:spPr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缓存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6767512" cy="719138"/>
          </a:xfrm>
        </p:spPr>
        <p:txBody>
          <a:bodyPr/>
          <a:lstStyle/>
          <a:p>
            <a:r>
              <a:rPr lang="en-US" altLang="zh-CN" b="0" smtClean="0"/>
              <a:t>"</a:t>
            </a:r>
            <a:r>
              <a:rPr lang="zh-CN" altLang="en-US" b="0" smtClean="0"/>
              <a:t>过期</a:t>
            </a:r>
            <a:r>
              <a:rPr lang="en-US" altLang="zh-CN" b="0" smtClean="0"/>
              <a:t>"</a:t>
            </a:r>
            <a:r>
              <a:rPr lang="zh-CN" altLang="en-US" b="0" smtClean="0"/>
              <a:t>机制的模型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755650" y="1268413"/>
            <a:ext cx="7704138" cy="4560887"/>
          </a:xfrm>
        </p:spPr>
        <p:txBody>
          <a:bodyPr/>
          <a:lstStyle/>
          <a:p>
            <a:r>
              <a:rPr lang="en-US" altLang="zh-CN" dirty="0" smtClean="0"/>
              <a:t>HTTP Cache</a:t>
            </a:r>
            <a:r>
              <a:rPr lang="zh-CN" altLang="en-US" dirty="0" smtClean="0"/>
              <a:t>机制的最理想目标是使客户端根本不发起非必要的请求</a:t>
            </a:r>
            <a:r>
              <a:rPr lang="en-US" altLang="zh-CN" dirty="0" smtClean="0"/>
              <a:t>.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 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服务器通过两种实体头</a:t>
            </a:r>
            <a:r>
              <a:rPr lang="en-US" altLang="zh-CN" dirty="0" smtClean="0"/>
              <a:t>(Entity-Header)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"</a:t>
            </a:r>
            <a:r>
              <a:rPr lang="zh-CN" altLang="en-US" dirty="0" smtClean="0"/>
              <a:t>过期</a:t>
            </a:r>
            <a:r>
              <a:rPr lang="en-US" altLang="zh-CN" dirty="0" smtClean="0"/>
              <a:t>"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:Expires</a:t>
            </a:r>
            <a:r>
              <a:rPr lang="zh-CN" altLang="en-US" dirty="0" smtClean="0"/>
              <a:t>头和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头的</a:t>
            </a:r>
            <a:r>
              <a:rPr lang="en-US" altLang="zh-CN" dirty="0" smtClean="0"/>
              <a:t>max-age</a:t>
            </a:r>
            <a:r>
              <a:rPr lang="zh-CN" altLang="en-US" dirty="0" smtClean="0"/>
              <a:t>子项</a:t>
            </a:r>
            <a:r>
              <a:rPr lang="en-US" altLang="zh-CN" dirty="0" smtClean="0"/>
              <a:t>. </a:t>
            </a:r>
          </a:p>
          <a:p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38487"/>
            <a:ext cx="5896099" cy="1751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"</a:t>
            </a:r>
            <a:r>
              <a:rPr lang="zh-CN" altLang="en-US" b="0" dirty="0" smtClean="0"/>
              <a:t>验证</a:t>
            </a:r>
            <a:r>
              <a:rPr lang="en-US" altLang="zh-CN" b="0" dirty="0" smtClean="0"/>
              <a:t>"</a:t>
            </a:r>
            <a:r>
              <a:rPr lang="zh-CN" altLang="en-US" b="0" dirty="0" smtClean="0"/>
              <a:t>机制模型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341438"/>
            <a:ext cx="7416800" cy="42481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服务器为每个作为响应发送的实体附加一个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验证子</a:t>
            </a:r>
            <a:r>
              <a:rPr lang="en-US" altLang="zh-CN" dirty="0" smtClean="0"/>
              <a:t>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altLang="zh-CN" dirty="0" smtClean="0"/>
              <a:t>Last-Modified Date.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zh-CN" dirty="0" err="1" smtClean="0"/>
              <a:t>ETag</a:t>
            </a: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60091"/>
            <a:ext cx="6606334" cy="165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与</a:t>
            </a:r>
            <a:r>
              <a:rPr lang="en-US" altLang="zh-CN" b="0" smtClean="0"/>
              <a:t>Cache</a:t>
            </a:r>
            <a:r>
              <a:rPr lang="zh-CN" altLang="en-US" b="0" smtClean="0"/>
              <a:t>相关的实体头</a:t>
            </a:r>
            <a:r>
              <a:rPr lang="en-US" altLang="zh-CN" b="0" smtClean="0"/>
              <a:t>:</a:t>
            </a:r>
            <a:endParaRPr lang="zh-CN" altLang="en-US" smtClean="0"/>
          </a:p>
        </p:txBody>
      </p:sp>
      <p:pic>
        <p:nvPicPr>
          <p:cNvPr id="10243" name="图片 22" descr="HTTP缓存相关报头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00124"/>
            <a:ext cx="673794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al">
  <a:themeElements>
    <a:clrScheme name="Propos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pos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baidu_PPT5</Template>
  <TotalTime>5817</TotalTime>
  <Words>415</Words>
  <Application>Microsoft Office PowerPoint</Application>
  <PresentationFormat>全屏显示(4:3)</PresentationFormat>
  <Paragraphs>85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Proposal</vt:lpstr>
      <vt:lpstr>我不知道的静态资源缓存</vt:lpstr>
      <vt:lpstr> 背景</vt:lpstr>
      <vt:lpstr>测试环境情况</vt:lpstr>
      <vt:lpstr>http简介</vt:lpstr>
      <vt:lpstr>Web缓存带来的好处和类型</vt:lpstr>
      <vt:lpstr>http缓存</vt:lpstr>
      <vt:lpstr>"过期"机制的模型</vt:lpstr>
      <vt:lpstr>"验证"机制模型</vt:lpstr>
      <vt:lpstr>与Cache相关的实体头:</vt:lpstr>
      <vt:lpstr>用户操作</vt:lpstr>
      <vt:lpstr>缓存的优先级</vt:lpstr>
      <vt:lpstr>一些网站的静态资源解决方法</vt:lpstr>
      <vt:lpstr>解决方案：index.html</vt:lpstr>
      <vt:lpstr>解决方案：build.xml</vt:lpstr>
      <vt:lpstr>Apache配置</vt:lpstr>
      <vt:lpstr>Q&amp;A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APP-NS1 2006Q3 述职报告</dc:title>
  <dc:creator>ufo</dc:creator>
  <cp:lastModifiedBy>Geng,Peng</cp:lastModifiedBy>
  <cp:revision>892</cp:revision>
  <dcterms:created xsi:type="dcterms:W3CDTF">2006-09-14T18:29:00Z</dcterms:created>
  <dcterms:modified xsi:type="dcterms:W3CDTF">2012-12-21T02:58:43Z</dcterms:modified>
</cp:coreProperties>
</file>