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80" r:id="rId4"/>
    <p:sldId id="281" r:id="rId5"/>
    <p:sldId id="282" r:id="rId6"/>
    <p:sldId id="284" r:id="rId7"/>
    <p:sldId id="283" r:id="rId8"/>
    <p:sldId id="25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87" r:id="rId17"/>
    <p:sldId id="27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(AI&amp;ML)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9940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224G1A33C1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Vandana Boya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224G1A33C1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(AI&amp;ML)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spc="-5"/>
              <a:t>RISING</a:t>
            </a:r>
            <a:r>
              <a:rPr lang="en-IN" sz="3600" spc="-30"/>
              <a:t> </a:t>
            </a:r>
            <a:r>
              <a:rPr lang="en-IN" sz="3600" spc="-75"/>
              <a:t>STAR-</a:t>
            </a:r>
            <a:r>
              <a:rPr lang="en-IN" sz="3600" spc="-114"/>
              <a:t> </a:t>
            </a:r>
            <a:r>
              <a:rPr lang="en-IN" sz="3600" spc="-5"/>
              <a:t>TECHNICAL</a:t>
            </a:r>
          </a:p>
          <a:p>
            <a:pPr marL="12700" marR="5080" algn="just">
              <a:lnSpc>
                <a:spcPct val="90000"/>
              </a:lnSpc>
              <a:spcBef>
                <a:spcPts val="38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>
                <a:latin typeface="Times New Roman"/>
                <a:cs typeface="Times New Roman"/>
              </a:rPr>
              <a:t>This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10">
                <a:latin typeface="Times New Roman"/>
                <a:cs typeface="Times New Roman"/>
              </a:rPr>
              <a:t>refers</a:t>
            </a:r>
            <a:r>
              <a:rPr lang="en-US" sz="2400" spc="-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to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10">
                <a:latin typeface="Times New Roman"/>
                <a:cs typeface="Times New Roman"/>
              </a:rPr>
              <a:t>emerging</a:t>
            </a:r>
            <a:r>
              <a:rPr lang="en-US" sz="2400" spc="-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trends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and</a:t>
            </a:r>
            <a:r>
              <a:rPr lang="en-US" sz="2400">
                <a:latin typeface="Times New Roman"/>
                <a:cs typeface="Times New Roman"/>
              </a:rPr>
              <a:t> advancements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in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process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spc="-10">
                <a:latin typeface="Times New Roman"/>
                <a:cs typeface="Times New Roman"/>
              </a:rPr>
              <a:t>mining,</a:t>
            </a:r>
            <a:r>
              <a:rPr lang="en-US" sz="2400" spc="-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such</a:t>
            </a:r>
            <a:r>
              <a:rPr lang="en-US" sz="2400" spc="5">
                <a:latin typeface="Times New Roman"/>
                <a:cs typeface="Times New Roman"/>
              </a:rPr>
              <a:t> </a:t>
            </a:r>
            <a:r>
              <a:rPr lang="en-US" sz="2400" spc="-10">
                <a:latin typeface="Times New Roman"/>
                <a:cs typeface="Times New Roman"/>
              </a:rPr>
              <a:t>as</a:t>
            </a:r>
            <a:r>
              <a:rPr lang="en-US" sz="2400" spc="58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new 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algorithms, techniques, and </a:t>
            </a:r>
            <a:r>
              <a:rPr lang="en-US" sz="2400">
                <a:latin typeface="Times New Roman"/>
                <a:cs typeface="Times New Roman"/>
              </a:rPr>
              <a:t>tools </a:t>
            </a:r>
            <a:r>
              <a:rPr lang="en-US" sz="2400" spc="-5">
                <a:latin typeface="Times New Roman"/>
                <a:cs typeface="Times New Roman"/>
              </a:rPr>
              <a:t>that enhance </a:t>
            </a:r>
            <a:r>
              <a:rPr lang="en-US" sz="2400" spc="-10">
                <a:latin typeface="Times New Roman"/>
                <a:cs typeface="Times New Roman"/>
              </a:rPr>
              <a:t>the </a:t>
            </a:r>
            <a:r>
              <a:rPr lang="en-US" sz="2400" spc="-5">
                <a:latin typeface="Times New Roman"/>
                <a:cs typeface="Times New Roman"/>
              </a:rPr>
              <a:t>capabilities and applications of process 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mining.</a:t>
            </a:r>
            <a:endParaRPr lang="en-US" sz="2400">
              <a:latin typeface="Times New Roman"/>
              <a:cs typeface="Times New Roman"/>
            </a:endParaRPr>
          </a:p>
          <a:p>
            <a:pPr marL="256540" indent="-243840" algn="just">
              <a:lnSpc>
                <a:spcPct val="100000"/>
              </a:lnSpc>
              <a:spcBef>
                <a:spcPts val="70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spc="-5">
                <a:latin typeface="Times New Roman"/>
                <a:cs typeface="Times New Roman"/>
              </a:rPr>
              <a:t>Under</a:t>
            </a:r>
            <a:r>
              <a:rPr lang="en-US" sz="2400" spc="10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this</a:t>
            </a:r>
            <a:r>
              <a:rPr lang="en-US" sz="2400" spc="-25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we</a:t>
            </a:r>
            <a:r>
              <a:rPr lang="en-US" sz="2400" spc="1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mainly</a:t>
            </a:r>
            <a:r>
              <a:rPr lang="en-US" sz="2400" spc="-2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learn</a:t>
            </a:r>
            <a:r>
              <a:rPr lang="en-US" sz="2400" spc="20">
                <a:latin typeface="Times New Roman"/>
                <a:cs typeface="Times New Roman"/>
              </a:rPr>
              <a:t> </a:t>
            </a:r>
            <a:r>
              <a:rPr lang="en-US" sz="2400" spc="-5">
                <a:latin typeface="Times New Roman"/>
                <a:cs typeface="Times New Roman"/>
              </a:rPr>
              <a:t>about</a:t>
            </a:r>
            <a:r>
              <a:rPr lang="en-US" sz="2400" spc="-25">
                <a:latin typeface="Times New Roman"/>
                <a:cs typeface="Times New Roman"/>
              </a:rPr>
              <a:t> </a:t>
            </a:r>
            <a:r>
              <a:rPr lang="en-US" sz="2400">
                <a:latin typeface="Times New Roman"/>
                <a:cs typeface="Times New Roman"/>
              </a:rPr>
              <a:t>two</a:t>
            </a:r>
            <a:r>
              <a:rPr lang="en-US" sz="2400" spc="-5">
                <a:latin typeface="Times New Roman"/>
                <a:cs typeface="Times New Roman"/>
              </a:rPr>
              <a:t> topics:</a:t>
            </a:r>
            <a:endParaRPr lang="en-US" sz="240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pc="-5">
                <a:latin typeface="Times New Roman"/>
                <a:cs typeface="Times New Roman"/>
              </a:rPr>
              <a:t>PQL</a:t>
            </a:r>
            <a:r>
              <a:rPr lang="en-US" spc="-90">
                <a:latin typeface="Times New Roman"/>
                <a:cs typeface="Times New Roman"/>
              </a:rPr>
              <a:t> </a:t>
            </a:r>
            <a:r>
              <a:rPr lang="en-US" spc="-5">
                <a:latin typeface="Times New Roman"/>
                <a:cs typeface="Times New Roman"/>
              </a:rPr>
              <a:t>Queries</a:t>
            </a:r>
            <a:endParaRPr lang="en-US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pc="-5">
                <a:latin typeface="Times New Roman"/>
                <a:cs typeface="Times New Roman"/>
              </a:rPr>
              <a:t>Get</a:t>
            </a:r>
            <a:r>
              <a:rPr lang="en-US" spc="-10">
                <a:latin typeface="Times New Roman"/>
                <a:cs typeface="Times New Roman"/>
              </a:rPr>
              <a:t> </a:t>
            </a:r>
            <a:r>
              <a:rPr lang="en-US" spc="-5">
                <a:latin typeface="Times New Roman"/>
                <a:cs typeface="Times New Roman"/>
              </a:rPr>
              <a:t>Data</a:t>
            </a:r>
            <a:r>
              <a:rPr lang="en-US" spc="-10">
                <a:latin typeface="Times New Roman"/>
                <a:cs typeface="Times New Roman"/>
              </a:rPr>
              <a:t> into</a:t>
            </a:r>
            <a:r>
              <a:rPr lang="en-US" spc="-5">
                <a:latin typeface="Times New Roman"/>
                <a:cs typeface="Times New Roman"/>
              </a:rPr>
              <a:t> </a:t>
            </a:r>
            <a:r>
              <a:rPr lang="en-US" spc="-20">
                <a:latin typeface="Times New Roman"/>
                <a:cs typeface="Times New Roman"/>
              </a:rPr>
              <a:t>Ems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17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lang="en-US" sz="3600" spc="-5" dirty="0">
                <a:latin typeface="Calibri"/>
                <a:cs typeface="Calibri"/>
              </a:rPr>
              <a:t>PQL</a:t>
            </a:r>
            <a:r>
              <a:rPr lang="en-US" sz="3600" spc="-25" dirty="0">
                <a:latin typeface="Calibri"/>
                <a:cs typeface="Calibri"/>
              </a:rPr>
              <a:t> </a:t>
            </a:r>
            <a:r>
              <a:rPr lang="en-US" sz="3600" spc="-10" dirty="0">
                <a:latin typeface="Calibri"/>
                <a:cs typeface="Calibri"/>
              </a:rPr>
              <a:t>Queries:</a:t>
            </a:r>
            <a:endParaRPr lang="en-US" sz="36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5"/>
              </a:spcBef>
              <a:buSzPct val="75000"/>
              <a:buFont typeface="Wingdings"/>
              <a:buChar char=""/>
              <a:tabLst>
                <a:tab pos="350520" algn="l"/>
                <a:tab pos="351155" algn="l"/>
              </a:tabLst>
            </a:pPr>
            <a:r>
              <a:rPr lang="en-US" dirty="0"/>
              <a:t>	</a:t>
            </a:r>
            <a:r>
              <a:rPr lang="en-US" sz="2800" dirty="0">
                <a:latin typeface="Calibri"/>
                <a:cs typeface="Calibri"/>
              </a:rPr>
              <a:t>PQL </a:t>
            </a:r>
            <a:r>
              <a:rPr lang="en-US" sz="2800" spc="-10" dirty="0">
                <a:latin typeface="Calibri"/>
                <a:cs typeface="Calibri"/>
              </a:rPr>
              <a:t>(Process </a:t>
            </a:r>
            <a:r>
              <a:rPr lang="en-US" sz="2800" dirty="0">
                <a:latin typeface="Calibri"/>
                <a:cs typeface="Calibri"/>
              </a:rPr>
              <a:t>Query Language) is a </a:t>
            </a:r>
            <a:r>
              <a:rPr lang="en-US" sz="2800" spc="-5" dirty="0">
                <a:latin typeface="Calibri"/>
                <a:cs typeface="Calibri"/>
              </a:rPr>
              <a:t>specialized </a:t>
            </a:r>
            <a:r>
              <a:rPr lang="en-US" sz="2800" dirty="0">
                <a:latin typeface="Calibri"/>
                <a:cs typeface="Calibri"/>
              </a:rPr>
              <a:t>language used </a:t>
            </a:r>
            <a:r>
              <a:rPr lang="en-US" sz="2800" spc="-10" dirty="0">
                <a:latin typeface="Calibri"/>
                <a:cs typeface="Calibri"/>
              </a:rPr>
              <a:t>to </a:t>
            </a:r>
            <a:r>
              <a:rPr lang="en-US" sz="2800" spc="5" dirty="0">
                <a:latin typeface="Calibri"/>
                <a:cs typeface="Calibri"/>
              </a:rPr>
              <a:t>query </a:t>
            </a:r>
            <a:r>
              <a:rPr lang="en-US" sz="2800" spc="-5" dirty="0">
                <a:latin typeface="Calibri"/>
                <a:cs typeface="Calibri"/>
              </a:rPr>
              <a:t>process </a:t>
            </a:r>
            <a:r>
              <a:rPr lang="en-US" sz="2800" dirty="0">
                <a:latin typeface="Calibri"/>
                <a:cs typeface="Calibri"/>
              </a:rPr>
              <a:t>mining </a:t>
            </a:r>
            <a:r>
              <a:rPr lang="en-US" sz="2800" spc="-5" dirty="0">
                <a:latin typeface="Calibri"/>
                <a:cs typeface="Calibri"/>
              </a:rPr>
              <a:t>tools. </a:t>
            </a:r>
            <a:r>
              <a:rPr lang="en-US" sz="2800" spc="-5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It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allows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users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to</a:t>
            </a:r>
            <a:r>
              <a:rPr lang="en-US" sz="2800" spc="-3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retrieve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specific</a:t>
            </a:r>
            <a:r>
              <a:rPr lang="en-US" sz="2800" spc="-1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information</a:t>
            </a:r>
            <a:r>
              <a:rPr lang="en-US" sz="2800" spc="-75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from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event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logs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and</a:t>
            </a:r>
            <a:r>
              <a:rPr lang="en-US" sz="2800" spc="-10" dirty="0">
                <a:latin typeface="Calibri"/>
                <a:cs typeface="Calibri"/>
              </a:rPr>
              <a:t> process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models</a:t>
            </a:r>
          </a:p>
          <a:p>
            <a:pPr marL="299085" marR="77914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With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PQL,</a:t>
            </a:r>
            <a:r>
              <a:rPr lang="en-US" spc="-15" dirty="0">
                <a:latin typeface="Calibri"/>
                <a:cs typeface="Calibri"/>
              </a:rPr>
              <a:t> you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can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ask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questions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about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process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performance,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identify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deviations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from </a:t>
            </a:r>
            <a:r>
              <a:rPr lang="en-US" spc="-5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expected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behavior,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or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extract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patterns</a:t>
            </a:r>
            <a:r>
              <a:rPr lang="en-US" spc="-9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trends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from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" dirty="0">
                <a:latin typeface="Calibri"/>
                <a:cs typeface="Calibri"/>
              </a:rPr>
              <a:t> process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data.</a:t>
            </a:r>
          </a:p>
          <a:p>
            <a:pPr marL="299085" marR="77914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73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3200" b="1" spc="-15" dirty="0">
                <a:latin typeface="Times New Roman"/>
                <a:cs typeface="Times New Roman"/>
              </a:rPr>
              <a:t>Get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Data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into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EMS:</a:t>
            </a:r>
            <a:endParaRPr lang="en-US" sz="32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70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90" dirty="0">
                <a:latin typeface="Times New Roman"/>
                <a:cs typeface="Times New Roman"/>
              </a:rPr>
              <a:t>To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EMS,</a:t>
            </a:r>
            <a:r>
              <a:rPr lang="en-US" sz="2800" spc="15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you</a:t>
            </a:r>
            <a:r>
              <a:rPr lang="en-US" sz="2800" spc="14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collect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logs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various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sources,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such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system </a:t>
            </a:r>
            <a:r>
              <a:rPr lang="en-US" sz="2800" spc="-5" dirty="0">
                <a:latin typeface="Times New Roman"/>
                <a:cs typeface="Times New Roman"/>
              </a:rPr>
              <a:t>logs,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databases,</a:t>
            </a:r>
            <a:r>
              <a:rPr lang="en-US" sz="2800" dirty="0">
                <a:latin typeface="Times New Roman"/>
                <a:cs typeface="Times New Roman"/>
              </a:rPr>
              <a:t> or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other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applications.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These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logs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serve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input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analysis.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590"/>
              </a:lnSpc>
              <a:spcBef>
                <a:spcPts val="1050"/>
              </a:spcBef>
              <a:buFont typeface="Courier New"/>
              <a:buChar char="o"/>
              <a:tabLst>
                <a:tab pos="241300" algn="l"/>
                <a:tab pos="1094740" algn="l"/>
                <a:tab pos="2137410" algn="l"/>
                <a:tab pos="3813810" algn="l"/>
                <a:tab pos="5497195" algn="l"/>
                <a:tab pos="6667500" algn="l"/>
                <a:tab pos="9518650" algn="l"/>
                <a:tab pos="10228580" algn="l"/>
                <a:tab pos="1061275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These sources	</a:t>
            </a:r>
            <a:r>
              <a:rPr lang="en-US" sz="2800" spc="10" dirty="0">
                <a:latin typeface="Times New Roman"/>
                <a:cs typeface="Times New Roman"/>
              </a:rPr>
              <a:t>may</a:t>
            </a:r>
            <a:r>
              <a:rPr lang="en-US" sz="2800" spc="3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include	</a:t>
            </a:r>
            <a:r>
              <a:rPr lang="en-US" sz="2800" spc="-5" dirty="0">
                <a:latin typeface="Times New Roman"/>
                <a:cs typeface="Times New Roman"/>
              </a:rPr>
              <a:t>transactional	systems,	databases,</a:t>
            </a:r>
            <a:r>
              <a:rPr lang="en-US" sz="2800" spc="43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application	logs,	</a:t>
            </a:r>
            <a:r>
              <a:rPr lang="en-US" sz="2800" dirty="0">
                <a:latin typeface="Times New Roman"/>
                <a:cs typeface="Times New Roman"/>
              </a:rPr>
              <a:t>or	</a:t>
            </a:r>
            <a:r>
              <a:rPr lang="en-US" sz="2800" spc="10" dirty="0">
                <a:latin typeface="Times New Roman"/>
                <a:cs typeface="Times New Roman"/>
              </a:rPr>
              <a:t>any</a:t>
            </a:r>
            <a:r>
              <a:rPr lang="en-US" sz="2800" spc="2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other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system</a:t>
            </a:r>
            <a:r>
              <a:rPr lang="en-US" sz="2800" spc="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generates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 data.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665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Once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14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logs</a:t>
            </a:r>
            <a:r>
              <a:rPr lang="en-US" sz="2800" spc="1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are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imported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EMS,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they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be</a:t>
            </a:r>
            <a:r>
              <a:rPr lang="en-US" sz="2800" spc="1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used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as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input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11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 </a:t>
            </a:r>
            <a:r>
              <a:rPr lang="en-US" sz="2800" spc="-10" dirty="0">
                <a:latin typeface="Times New Roman"/>
                <a:cs typeface="Times New Roman"/>
              </a:rPr>
              <a:t>analysis.</a:t>
            </a:r>
            <a:endParaRPr lang="en-US" sz="2800" dirty="0">
              <a:latin typeface="Times New Roman"/>
              <a:cs typeface="Times New Roman"/>
            </a:endParaRPr>
          </a:p>
          <a:p>
            <a:pPr marL="12065" marR="779145" indent="0">
              <a:lnSpc>
                <a:spcPct val="100000"/>
              </a:lnSpc>
              <a:spcBef>
                <a:spcPts val="5"/>
              </a:spcBef>
              <a:buNone/>
              <a:tabLst>
                <a:tab pos="299720" algn="l"/>
              </a:tabLst>
            </a:pP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607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Applications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dirty="0"/>
              <a:t>Finance:</a:t>
            </a:r>
          </a:p>
          <a:p>
            <a:r>
              <a:rPr lang="en-IN" dirty="0"/>
              <a:t>In  Finance, Speeding up transformation efforts and Delivering better Results.</a:t>
            </a:r>
          </a:p>
          <a:p>
            <a:pPr marL="0" indent="0">
              <a:buNone/>
            </a:pPr>
            <a:r>
              <a:rPr lang="en-IN" sz="3200" b="1" dirty="0"/>
              <a:t>Supply Chain Management</a:t>
            </a:r>
            <a:r>
              <a:rPr lang="en-IN" b="1" dirty="0"/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Monitor and analyze supply chain processes like inventory management, logistics, and order fulfillment.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Customer Service Improvement:</a:t>
            </a:r>
          </a:p>
          <a:p>
            <a:r>
              <a:rPr lang="en-US" dirty="0">
                <a:solidFill>
                  <a:schemeClr val="tx1"/>
                </a:solidFill>
              </a:rPr>
              <a:t>Analyze service desk and call center interactions to understand customer behavior and agent performance.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Cost Reduction:</a:t>
            </a:r>
          </a:p>
          <a:p>
            <a:r>
              <a:rPr lang="en-US" dirty="0">
                <a:solidFill>
                  <a:schemeClr val="tx1"/>
                </a:solidFill>
              </a:rPr>
              <a:t>Identify opportunities to reduce operational costs and improve resource utilization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04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256540" indent="-243840">
              <a:lnSpc>
                <a:spcPts val="2735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6540" algn="l"/>
                <a:tab pos="513397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3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3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helps</a:t>
            </a:r>
            <a:r>
              <a:rPr lang="en-US" sz="2800" spc="3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</a:t>
            </a:r>
            <a:r>
              <a:rPr lang="en-US" sz="2800" spc="3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3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optimize service</a:t>
            </a:r>
            <a:r>
              <a:rPr lang="en-US" sz="2800" spc="315" dirty="0">
                <a:latin typeface="Times New Roman"/>
                <a:cs typeface="Times New Roman"/>
              </a:rPr>
              <a:t> </a:t>
            </a:r>
            <a:r>
              <a:rPr lang="en-US" sz="2800" dirty="0" err="1">
                <a:latin typeface="Times New Roman"/>
                <a:cs typeface="Times New Roman"/>
              </a:rPr>
              <a:t>costs.</a:t>
            </a:r>
            <a:r>
              <a:rPr lang="en-US" sz="2800" dirty="0" err="1">
                <a:latin typeface="Calibri"/>
                <a:cs typeface="Calibri"/>
              </a:rPr>
              <a:t>It</a:t>
            </a:r>
            <a:r>
              <a:rPr lang="en-US" sz="2800" spc="40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Interpret</a:t>
            </a:r>
            <a:r>
              <a:rPr lang="en-US" sz="2800" spc="37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process</a:t>
            </a:r>
            <a:r>
              <a:rPr lang="en-US" sz="2800" spc="409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visualizations</a:t>
            </a:r>
            <a:r>
              <a:rPr lang="en-US" sz="2800" spc="37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and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5" dirty="0">
                <a:latin typeface="Calibri"/>
                <a:cs typeface="Calibri"/>
              </a:rPr>
              <a:t>analyses</a:t>
            </a:r>
            <a:r>
              <a:rPr lang="en-US" sz="2800" spc="-10" dirty="0">
                <a:latin typeface="Calibri"/>
                <a:cs typeface="Calibri"/>
              </a:rPr>
              <a:t> to </a:t>
            </a:r>
            <a:r>
              <a:rPr lang="en-US" sz="2800" dirty="0">
                <a:latin typeface="Calibri"/>
                <a:cs typeface="Calibri"/>
              </a:rPr>
              <a:t>identify</a:t>
            </a:r>
            <a:r>
              <a:rPr lang="en-US" sz="2800" spc="-45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</a:rPr>
              <a:t>process </a:t>
            </a:r>
            <a:r>
              <a:rPr lang="en-US" sz="2800" spc="-5" dirty="0">
                <a:latin typeface="Calibri"/>
                <a:cs typeface="Calibri"/>
              </a:rPr>
              <a:t>inefficiencies</a:t>
            </a:r>
            <a:r>
              <a:rPr lang="en-US" sz="2800" spc="-30" dirty="0">
                <a:latin typeface="Calibri"/>
                <a:cs typeface="Calibri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It</a:t>
            </a:r>
            <a:r>
              <a:rPr lang="en-US" sz="2800" spc="5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10" dirty="0">
                <a:latin typeface="Times New Roman"/>
                <a:cs typeface="Times New Roman"/>
              </a:rPr>
              <a:t>Huge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316865" indent="-228600">
              <a:lnSpc>
                <a:spcPct val="90800"/>
              </a:lnSpc>
              <a:spcBef>
                <a:spcPts val="103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By </a:t>
            </a:r>
            <a:r>
              <a:rPr lang="en-US" sz="2800" dirty="0">
                <a:latin typeface="Times New Roman"/>
                <a:cs typeface="Times New Roman"/>
              </a:rPr>
              <a:t>combining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mining </a:t>
            </a:r>
            <a:r>
              <a:rPr lang="en-US" sz="2800" spc="-5" dirty="0">
                <a:latin typeface="Times New Roman"/>
                <a:cs typeface="Times New Roman"/>
              </a:rPr>
              <a:t>fundamentals </a:t>
            </a:r>
            <a:r>
              <a:rPr lang="en-US" sz="2800" dirty="0">
                <a:latin typeface="Times New Roman"/>
                <a:cs typeface="Times New Roman"/>
              </a:rPr>
              <a:t>with rising star </a:t>
            </a:r>
            <a:r>
              <a:rPr lang="en-US" sz="2800" spc="-5" dirty="0">
                <a:latin typeface="Times New Roman"/>
                <a:cs typeface="Times New Roman"/>
              </a:rPr>
              <a:t>technical </a:t>
            </a:r>
            <a:r>
              <a:rPr lang="en-US" sz="2800" dirty="0">
                <a:latin typeface="Times New Roman"/>
                <a:cs typeface="Times New Roman"/>
              </a:rPr>
              <a:t>topics, </a:t>
            </a:r>
            <a:r>
              <a:rPr lang="en-US" sz="2800" spc="-10" dirty="0">
                <a:latin typeface="Times New Roman"/>
                <a:cs typeface="Times New Roman"/>
              </a:rPr>
              <a:t>organizations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unlock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full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potential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process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drive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continuous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improvement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their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business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3155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474041-AA34-7261-EE31-B4744315D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95" y="1096963"/>
            <a:ext cx="4455621" cy="5395912"/>
          </a:xfrm>
        </p:spPr>
      </p:pic>
    </p:spTree>
    <p:extLst>
      <p:ext uri="{BB962C8B-B14F-4D97-AF65-F5344CB8AC3E}">
        <p14:creationId xmlns:p14="http://schemas.microsoft.com/office/powerpoint/2010/main" val="1148241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71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sz="2800" b="1" dirty="0"/>
              <a:t>Learning to use Process Mining Tools like </a:t>
            </a:r>
            <a:r>
              <a:rPr lang="en-US" sz="2800" b="1" dirty="0" err="1"/>
              <a:t>Celonis</a:t>
            </a:r>
            <a:r>
              <a:rPr lang="en-US" sz="2800" b="1" dirty="0"/>
              <a:t>, Disco, or </a:t>
            </a:r>
            <a:r>
              <a:rPr lang="en-US" sz="2800" b="1" dirty="0" err="1"/>
              <a:t>ProM</a:t>
            </a:r>
            <a:r>
              <a:rPr lang="en-US" sz="2800" b="1" dirty="0"/>
              <a:t>.</a:t>
            </a:r>
          </a:p>
          <a:p>
            <a:pPr marL="457200" indent="-457200"/>
            <a:endParaRPr lang="en-US" sz="2800" b="1" dirty="0"/>
          </a:p>
          <a:p>
            <a:pPr marL="457200" indent="-457200"/>
            <a:r>
              <a:rPr lang="en-US" sz="2800" b="1" dirty="0"/>
              <a:t>Build Skills in Data Analysis and Problem-Solving.</a:t>
            </a:r>
          </a:p>
          <a:p>
            <a:pPr marL="0" indent="0">
              <a:buNone/>
            </a:pPr>
            <a:endParaRPr lang="en-US" sz="2800" b="1" dirty="0"/>
          </a:p>
          <a:p>
            <a:pPr marL="457200" indent="-457200"/>
            <a:r>
              <a:rPr lang="en-US" sz="2800" b="1" dirty="0"/>
              <a:t>Understanding the fundamentals of Process Mining and its role in Business Process Management(BPM).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23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dirty="0"/>
              <a:t>What is Process </a:t>
            </a:r>
            <a:r>
              <a:rPr lang="en-IN" sz="3200" b="1" dirty="0"/>
              <a:t>Mining</a:t>
            </a:r>
            <a:r>
              <a:rPr lang="en-IN" sz="4000" b="1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 err="1"/>
              <a:t>Celonis</a:t>
            </a:r>
            <a:r>
              <a:rPr lang="en-US" sz="3200" dirty="0"/>
              <a:t> Process Mining is a powerful data analysis tool.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It helps organizations uncover inefficiencies in their business processes.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 By analyzing the digital footprints left by various systems, </a:t>
            </a:r>
            <a:r>
              <a:rPr lang="en-US" sz="3200" dirty="0" err="1"/>
              <a:t>Celonis</a:t>
            </a:r>
            <a:r>
              <a:rPr lang="en-US" sz="3200" dirty="0"/>
              <a:t> provides valuable insights to optimize workflows and drive continuous improvement.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Process Mining is a technique to analyze, improve, and track processes.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7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Data-Driven Approac</a:t>
            </a:r>
            <a:r>
              <a:rPr lang="en-US" sz="2800" b="1" dirty="0"/>
              <a:t>h</a:t>
            </a:r>
          </a:p>
          <a:p>
            <a:r>
              <a:rPr lang="en-US" sz="2800" dirty="0"/>
              <a:t>Process Mining uses data from IT systems to create a detailed picture of how a process is actually executed, rather than relying on assumptions or manual observations.</a:t>
            </a:r>
          </a:p>
          <a:p>
            <a:pPr marL="0" indent="0">
              <a:buNone/>
            </a:pPr>
            <a:r>
              <a:rPr lang="en-US" sz="3200" b="1" dirty="0"/>
              <a:t>Identify Bottlenecks</a:t>
            </a:r>
          </a:p>
          <a:p>
            <a:r>
              <a:rPr lang="en-US" sz="2800" dirty="0"/>
              <a:t>It helps pinpoint areas of the process that are causing delays, errors, or inefficiencies, enabling targeted improvements.</a:t>
            </a:r>
          </a:p>
          <a:p>
            <a:pPr marL="0" indent="0">
              <a:buNone/>
            </a:pPr>
            <a:r>
              <a:rPr lang="en-US" sz="3200" b="1" dirty="0"/>
              <a:t>Continuous Optimization</a:t>
            </a:r>
          </a:p>
          <a:p>
            <a:r>
              <a:rPr lang="en-US" sz="2800" dirty="0"/>
              <a:t>Process Mining enables an ongoing cycle of analysis, optimization, and monitoring to continuously enhance business operations.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9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4175" indent="-372110">
              <a:lnSpc>
                <a:spcPct val="100000"/>
              </a:lnSpc>
              <a:spcBef>
                <a:spcPts val="1035"/>
              </a:spcBef>
              <a:buSzPct val="116666"/>
              <a:buFont typeface="Wingdings"/>
              <a:buChar char=""/>
              <a:tabLst>
                <a:tab pos="38481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Steps to start a Process.</a:t>
            </a:r>
          </a:p>
          <a:p>
            <a:pPr marL="384175" indent="-372110">
              <a:lnSpc>
                <a:spcPct val="100000"/>
              </a:lnSpc>
              <a:spcBef>
                <a:spcPts val="1035"/>
              </a:spcBef>
              <a:buSzPct val="116666"/>
              <a:buFont typeface="Wingdings"/>
              <a:buChar char=""/>
              <a:tabLst>
                <a:tab pos="384810" algn="l"/>
              </a:tabLst>
            </a:pPr>
            <a:r>
              <a:rPr lang="en-US" sz="2400" spc="-5" dirty="0" err="1">
                <a:latin typeface="Times New Roman"/>
                <a:cs typeface="Times New Roman"/>
              </a:rPr>
              <a:t>Celonis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Mining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Fundamentals.</a:t>
            </a:r>
            <a:endParaRPr lang="en-US" sz="24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819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Rising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Star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-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Technical</a:t>
            </a:r>
            <a:endParaRPr lang="en-US" sz="2400" dirty="0">
              <a:latin typeface="Times New Roman"/>
              <a:cs typeface="Times New Roman"/>
            </a:endParaRPr>
          </a:p>
          <a:p>
            <a:pPr marL="1677035" lvl="1" indent="-29337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167767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PQL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Queries</a:t>
            </a:r>
            <a:endParaRPr lang="en-US" dirty="0">
              <a:latin typeface="Times New Roman"/>
              <a:cs typeface="Times New Roman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16135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Get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</a:t>
            </a:r>
            <a:r>
              <a:rPr lang="en-US" spc="-10" dirty="0">
                <a:latin typeface="Times New Roman"/>
                <a:cs typeface="Times New Roman"/>
              </a:rPr>
              <a:t> into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EMS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73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4000" b="1" dirty="0"/>
              <a:t>Steps to start a process:</a:t>
            </a:r>
          </a:p>
          <a:p>
            <a:pPr marL="0" marR="5080" indent="0" algn="just">
              <a:lnSpc>
                <a:spcPct val="90100"/>
              </a:lnSpc>
              <a:spcBef>
                <a:spcPts val="101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Step-1: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problem of </a:t>
            </a:r>
            <a:r>
              <a:rPr lang="en-US" sz="2800" spc="-5" dirty="0">
                <a:latin typeface="Times New Roman"/>
                <a:cs typeface="Times New Roman"/>
              </a:rPr>
              <a:t>importance </a:t>
            </a:r>
            <a:r>
              <a:rPr lang="en-US" sz="2800" dirty="0">
                <a:latin typeface="Times New Roman"/>
                <a:cs typeface="Times New Roman"/>
              </a:rPr>
              <a:t>to 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spc="-5" dirty="0">
                <a:latin typeface="Times New Roman"/>
                <a:cs typeface="Times New Roman"/>
              </a:rPr>
              <a:t>realistically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addressed </a:t>
            </a:r>
            <a:r>
              <a:rPr lang="en-US" sz="2800" dirty="0">
                <a:latin typeface="Times New Roman"/>
                <a:cs typeface="Times New Roman"/>
              </a:rPr>
              <a:t> with </a:t>
            </a:r>
            <a:r>
              <a:rPr lang="en-US" sz="2800" spc="-5" dirty="0">
                <a:latin typeface="Times New Roman"/>
                <a:cs typeface="Times New Roman"/>
              </a:rPr>
              <a:t>process mining. Determine </a:t>
            </a:r>
            <a:r>
              <a:rPr lang="en-US" sz="2800" dirty="0">
                <a:latin typeface="Times New Roman"/>
                <a:cs typeface="Times New Roman"/>
              </a:rPr>
              <a:t>the business </a:t>
            </a:r>
            <a:r>
              <a:rPr lang="en-US" sz="2800" spc="-5" dirty="0">
                <a:latin typeface="Times New Roman"/>
                <a:cs typeface="Times New Roman"/>
              </a:rPr>
              <a:t>value of </a:t>
            </a:r>
            <a:r>
              <a:rPr lang="en-US" sz="2800" dirty="0">
                <a:latin typeface="Times New Roman"/>
                <a:cs typeface="Times New Roman"/>
              </a:rPr>
              <a:t>solving the </a:t>
            </a:r>
            <a:r>
              <a:rPr lang="en-US" sz="2800" spc="-5" dirty="0">
                <a:latin typeface="Times New Roman"/>
                <a:cs typeface="Times New Roman"/>
              </a:rPr>
              <a:t>problem and what metrics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measure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success.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6350" indent="0" algn="just">
              <a:lnSpc>
                <a:spcPct val="90000"/>
              </a:lnSpc>
              <a:spcBef>
                <a:spcPts val="1010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Step-2: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5" dirty="0">
                <a:latin typeface="Times New Roman"/>
                <a:cs typeface="Times New Roman"/>
              </a:rPr>
              <a:t>need</a:t>
            </a:r>
            <a:r>
              <a:rPr lang="en-US" sz="2800" dirty="0">
                <a:latin typeface="Times New Roman"/>
                <a:cs typeface="Times New Roman"/>
              </a:rPr>
              <a:t> to be fully understood to </a:t>
            </a:r>
            <a:r>
              <a:rPr lang="en-US" sz="2800" spc="-5" dirty="0">
                <a:latin typeface="Times New Roman"/>
                <a:cs typeface="Times New Roman"/>
              </a:rPr>
              <a:t>address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issues under consideration. 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applications </a:t>
            </a:r>
            <a:r>
              <a:rPr lang="en-US" sz="2800" spc="-5" dirty="0">
                <a:latin typeface="Times New Roman"/>
                <a:cs typeface="Times New Roman"/>
              </a:rPr>
              <a:t>and systems that </a:t>
            </a:r>
            <a:r>
              <a:rPr lang="en-US" sz="2800" spc="-10" dirty="0">
                <a:latin typeface="Times New Roman"/>
                <a:cs typeface="Times New Roman"/>
              </a:rPr>
              <a:t>need </a:t>
            </a:r>
            <a:r>
              <a:rPr lang="en-US" sz="2800" dirty="0">
                <a:latin typeface="Times New Roman"/>
                <a:cs typeface="Times New Roman"/>
              </a:rPr>
              <a:t>to provide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feeds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continuous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visibility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end-to-end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5715" indent="0" algn="just">
              <a:lnSpc>
                <a:spcPct val="90100"/>
              </a:lnSpc>
              <a:spcBef>
                <a:spcPts val="100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Step-3:</a:t>
            </a:r>
            <a:r>
              <a:rPr lang="en-US" sz="2800" spc="-5" dirty="0">
                <a:latin typeface="Times New Roman"/>
                <a:cs typeface="Times New Roman"/>
              </a:rPr>
              <a:t>Set up </a:t>
            </a:r>
            <a:r>
              <a:rPr lang="en-US" sz="2800" dirty="0">
                <a:latin typeface="Times New Roman"/>
                <a:cs typeface="Times New Roman"/>
              </a:rPr>
              <a:t>a pilot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prove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potential value of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mining solution. </a:t>
            </a:r>
            <a:r>
              <a:rPr lang="en-US" sz="2800" spc="-5" dirty="0">
                <a:latin typeface="Times New Roman"/>
                <a:cs typeface="Times New Roman"/>
              </a:rPr>
              <a:t>Ensure </a:t>
            </a:r>
            <a:r>
              <a:rPr lang="en-US" sz="2800" dirty="0">
                <a:latin typeface="Times New Roman"/>
                <a:cs typeface="Times New Roman"/>
              </a:rPr>
              <a:t> that the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executed </a:t>
            </a:r>
            <a:r>
              <a:rPr lang="en-US" sz="2800" dirty="0">
                <a:latin typeface="Times New Roman"/>
                <a:cs typeface="Times New Roman"/>
              </a:rPr>
              <a:t>relatively quickly </a:t>
            </a:r>
            <a:r>
              <a:rPr lang="en-US" sz="2800" spc="-5" dirty="0">
                <a:latin typeface="Times New Roman"/>
                <a:cs typeface="Times New Roman"/>
              </a:rPr>
              <a:t>and deliver specific, measurable results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everyone</a:t>
            </a:r>
            <a:r>
              <a:rPr lang="en-US" sz="2800" spc="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organization can</a:t>
            </a:r>
            <a:r>
              <a:rPr lang="en-US" sz="2800" spc="-5" dirty="0">
                <a:latin typeface="Times New Roman"/>
                <a:cs typeface="Times New Roman"/>
              </a:rPr>
              <a:t> understand.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7620" indent="0" algn="just">
              <a:lnSpc>
                <a:spcPts val="2590"/>
              </a:lnSpc>
              <a:spcBef>
                <a:spcPts val="102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Step-4:</a:t>
            </a:r>
            <a:r>
              <a:rPr lang="en-US" sz="2800" spc="-5" dirty="0">
                <a:latin typeface="Times New Roman"/>
                <a:cs typeface="Times New Roman"/>
              </a:rPr>
              <a:t>Accepting </a:t>
            </a:r>
            <a:r>
              <a:rPr lang="en-US" sz="2800" dirty="0">
                <a:latin typeface="Times New Roman"/>
                <a:cs typeface="Times New Roman"/>
              </a:rPr>
              <a:t>the results of the </a:t>
            </a:r>
            <a:r>
              <a:rPr lang="en-US" sz="2800" spc="-5" dirty="0">
                <a:latin typeface="Times New Roman"/>
                <a:cs typeface="Times New Roman"/>
              </a:rPr>
              <a:t>analysis,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dirty="0">
                <a:latin typeface="Times New Roman"/>
                <a:cs typeface="Times New Roman"/>
              </a:rPr>
              <a:t>process mining </a:t>
            </a:r>
            <a:r>
              <a:rPr lang="en-US" sz="2800" spc="-5" dirty="0">
                <a:latin typeface="Times New Roman"/>
                <a:cs typeface="Times New Roman"/>
              </a:rPr>
              <a:t>provides, </a:t>
            </a:r>
            <a:r>
              <a:rPr lang="en-US" sz="2800" dirty="0">
                <a:latin typeface="Times New Roman"/>
                <a:cs typeface="Times New Roman"/>
              </a:rPr>
              <a:t>among other </a:t>
            </a:r>
            <a:r>
              <a:rPr lang="en-US" sz="2800" spc="-5" dirty="0">
                <a:latin typeface="Times New Roman"/>
                <a:cs typeface="Times New Roman"/>
              </a:rPr>
              <a:t>things,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clear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picture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based</a:t>
            </a:r>
            <a:r>
              <a:rPr lang="en-US" sz="2800" dirty="0">
                <a:latin typeface="Times New Roman"/>
                <a:cs typeface="Times New Roman"/>
              </a:rPr>
              <a:t> on </a:t>
            </a:r>
            <a:r>
              <a:rPr lang="en-US" sz="2800" spc="-5" dirty="0">
                <a:latin typeface="Times New Roman"/>
                <a:cs typeface="Times New Roman"/>
              </a:rPr>
              <a:t>facts.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56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spc="-5" dirty="0"/>
              <a:t> </a:t>
            </a:r>
            <a:r>
              <a:rPr lang="en-IN" sz="3600" b="1" spc="-5" dirty="0" err="1"/>
              <a:t>Celonis</a:t>
            </a:r>
            <a:r>
              <a:rPr lang="en-IN" sz="3600" b="1" spc="-5" dirty="0"/>
              <a:t> Process</a:t>
            </a:r>
            <a:r>
              <a:rPr lang="en-IN" sz="3600" b="1" spc="15" dirty="0"/>
              <a:t> </a:t>
            </a:r>
            <a:r>
              <a:rPr lang="en-IN" sz="3600" b="1" spc="-5" dirty="0"/>
              <a:t>Mining</a:t>
            </a:r>
            <a:r>
              <a:rPr lang="en-IN" sz="3600" b="1" dirty="0"/>
              <a:t> </a:t>
            </a:r>
            <a:r>
              <a:rPr lang="en-IN" sz="3600" b="1" spc="-5" dirty="0"/>
              <a:t>Fundamentals</a:t>
            </a:r>
          </a:p>
          <a:p>
            <a:pPr marL="241300" marR="5080" indent="-228600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2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mining</a:t>
            </a:r>
            <a:r>
              <a:rPr lang="en-US" sz="2400" spc="1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22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19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set</a:t>
            </a:r>
            <a:r>
              <a:rPr lang="en-US" sz="2400" spc="229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1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techniques</a:t>
            </a:r>
            <a:r>
              <a:rPr lang="en-US" sz="2400" spc="1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used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1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obtaining</a:t>
            </a:r>
            <a:r>
              <a:rPr lang="en-US" sz="2400" spc="16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knowledge</a:t>
            </a:r>
            <a:r>
              <a:rPr lang="en-US" sz="2400" spc="204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2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extracting</a:t>
            </a:r>
            <a:r>
              <a:rPr lang="en-US" sz="2400" spc="1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insights </a:t>
            </a:r>
            <a:r>
              <a:rPr lang="en-US" sz="2400" spc="-5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from processes.</a:t>
            </a:r>
            <a:endParaRPr lang="en-US" sz="2400" dirty="0">
              <a:latin typeface="Times New Roman"/>
              <a:cs typeface="Times New Roman"/>
            </a:endParaRPr>
          </a:p>
          <a:p>
            <a:pPr marL="241300" marR="631825" indent="-228600">
              <a:lnSpc>
                <a:spcPts val="2590"/>
              </a:lnSpc>
              <a:spcBef>
                <a:spcPts val="9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This </a:t>
            </a:r>
            <a:r>
              <a:rPr lang="en-US" sz="2400" spc="-5" dirty="0">
                <a:latin typeface="Times New Roman"/>
                <a:cs typeface="Times New Roman"/>
              </a:rPr>
              <a:t>training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track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provides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both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theoretical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spc="-5" dirty="0">
                <a:latin typeface="Times New Roman"/>
                <a:cs typeface="Times New Roman"/>
              </a:rPr>
              <a:t>applied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foundations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around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 </a:t>
            </a:r>
            <a:r>
              <a:rPr lang="en-US" sz="2400" spc="-58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Mining.</a:t>
            </a:r>
            <a:endParaRPr lang="en-US" sz="24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6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mining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reads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converts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log,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then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creates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visualizations</a:t>
            </a:r>
          </a:p>
          <a:p>
            <a:pPr marL="12700" indent="0">
              <a:lnSpc>
                <a:spcPts val="2735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   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end-to-end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process,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along</a:t>
            </a:r>
            <a:r>
              <a:rPr lang="en-US" sz="2400" dirty="0">
                <a:latin typeface="Times New Roman"/>
                <a:cs typeface="Times New Roman"/>
              </a:rPr>
              <a:t> with</a:t>
            </a:r>
            <a:r>
              <a:rPr lang="en-US" sz="2400" spc="-5" dirty="0">
                <a:latin typeface="Times New Roman"/>
                <a:cs typeface="Times New Roman"/>
              </a:rPr>
              <a:t> insightful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analytics.</a:t>
            </a:r>
            <a:endParaRPr lang="en-US" sz="24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log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contains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each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step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performed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during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process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,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time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which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event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indent="0">
              <a:lnSpc>
                <a:spcPts val="2735"/>
              </a:lnSpc>
              <a:buNone/>
            </a:pPr>
            <a:r>
              <a:rPr lang="en-US" sz="2400" spc="-10" dirty="0">
                <a:latin typeface="Times New Roman"/>
                <a:cs typeface="Times New Roman"/>
              </a:rPr>
              <a:t>   occurred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spc="-5" dirty="0">
                <a:latin typeface="Times New Roman"/>
                <a:cs typeface="Times New Roman"/>
              </a:rPr>
              <a:t>and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which</a:t>
            </a:r>
            <a:r>
              <a:rPr lang="en-US" sz="2400" spc="1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instance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the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process.</a:t>
            </a:r>
            <a:endParaRPr lang="en-US" sz="24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69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Using</a:t>
            </a:r>
            <a:r>
              <a:rPr lang="en-US" sz="2400" dirty="0">
                <a:latin typeface="Times New Roman"/>
                <a:cs typeface="Times New Roman"/>
              </a:rPr>
              <a:t> this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log,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algorithms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generate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model 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shows</a:t>
            </a:r>
            <a:r>
              <a:rPr lang="en-US" sz="2400" spc="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process.</a:t>
            </a:r>
            <a:endParaRPr lang="en-IN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296545" indent="-284480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"/>
              <a:tabLst>
                <a:tab pos="297180" algn="l"/>
              </a:tabLst>
            </a:pPr>
            <a:endParaRPr lang="en-US" sz="2800" spc="5" dirty="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"/>
              <a:tabLst>
                <a:tab pos="297180" algn="l"/>
              </a:tabLst>
            </a:pPr>
            <a:endParaRPr lang="en-US" spc="5" dirty="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"/>
              <a:tabLst>
                <a:tab pos="297180" algn="l"/>
              </a:tabLst>
            </a:pPr>
            <a:endParaRPr lang="en-US" sz="2800" spc="5" dirty="0">
              <a:latin typeface="Times New Roman"/>
              <a:cs typeface="Times New Roman"/>
            </a:endParaRPr>
          </a:p>
          <a:p>
            <a:pPr marL="296545" indent="-284480">
              <a:lnSpc>
                <a:spcPct val="100000"/>
              </a:lnSpc>
              <a:spcBef>
                <a:spcPts val="355"/>
              </a:spcBef>
              <a:buSzPct val="96428"/>
              <a:buFont typeface="Wingdings"/>
              <a:buChar char=""/>
              <a:tabLst>
                <a:tab pos="297180" algn="l"/>
              </a:tabLst>
            </a:pPr>
            <a:r>
              <a:rPr lang="en-US" sz="2800" spc="5" dirty="0">
                <a:latin typeface="Times New Roman"/>
                <a:cs typeface="Times New Roman"/>
              </a:rPr>
              <a:t>Main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Stages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in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Process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Mining:</a:t>
            </a:r>
            <a:endParaRPr lang="en-US" sz="28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1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Activity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interaction.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Log.</a:t>
            </a:r>
            <a:endParaRPr lang="en-US" sz="24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Visualized.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Analytics.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3DDD5-71E2-133C-B5FA-283CFF7B8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780" y="2211185"/>
            <a:ext cx="3028950" cy="27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941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924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Modules</vt:lpstr>
      <vt:lpstr>Modules</vt:lpstr>
      <vt:lpstr>Modules</vt:lpstr>
      <vt:lpstr>Modules</vt:lpstr>
      <vt:lpstr>Modules</vt:lpstr>
      <vt:lpstr>Modules</vt:lpstr>
      <vt:lpstr>Modules</vt:lpstr>
      <vt:lpstr>Real Time Applications</vt:lpstr>
      <vt:lpstr>Learning Outcomes</vt:lpstr>
      <vt:lpstr>Certification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VANDANA BOYA</cp:lastModifiedBy>
  <cp:revision>114</cp:revision>
  <dcterms:created xsi:type="dcterms:W3CDTF">2019-06-11T05:35:51Z</dcterms:created>
  <dcterms:modified xsi:type="dcterms:W3CDTF">2024-09-29T09:39:05Z</dcterms:modified>
</cp:coreProperties>
</file>