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71" r:id="rId5"/>
    <p:sldId id="259" r:id="rId6"/>
    <p:sldId id="272" r:id="rId7"/>
    <p:sldId id="273" r:id="rId8"/>
    <p:sldId id="257" r:id="rId9"/>
    <p:sldId id="261" r:id="rId10"/>
    <p:sldId id="264" r:id="rId11"/>
    <p:sldId id="262" r:id="rId12"/>
    <p:sldId id="263" r:id="rId13"/>
    <p:sldId id="265" r:id="rId14"/>
    <p:sldId id="267" r:id="rId15"/>
    <p:sldId id="268" r:id="rId16"/>
    <p:sldId id="269" r:id="rId17"/>
    <p:sldId id="270"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23084F-310D-4A06-87B4-2B797601CCC1}"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1B762-16FC-4831-8435-30D367ABDD07}" type="slidenum">
              <a:rPr lang="en-US" smtClean="0"/>
              <a:t>‹#›</a:t>
            </a:fld>
            <a:endParaRPr lang="en-US"/>
          </a:p>
        </p:txBody>
      </p:sp>
    </p:spTree>
    <p:extLst>
      <p:ext uri="{BB962C8B-B14F-4D97-AF65-F5344CB8AC3E}">
        <p14:creationId xmlns:p14="http://schemas.microsoft.com/office/powerpoint/2010/main" val="414478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23084F-310D-4A06-87B4-2B797601CCC1}"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1B762-16FC-4831-8435-30D367ABDD07}" type="slidenum">
              <a:rPr lang="en-US" smtClean="0"/>
              <a:t>‹#›</a:t>
            </a:fld>
            <a:endParaRPr lang="en-US"/>
          </a:p>
        </p:txBody>
      </p:sp>
    </p:spTree>
    <p:extLst>
      <p:ext uri="{BB962C8B-B14F-4D97-AF65-F5344CB8AC3E}">
        <p14:creationId xmlns:p14="http://schemas.microsoft.com/office/powerpoint/2010/main" val="251492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23084F-310D-4A06-87B4-2B797601CCC1}"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1B762-16FC-4831-8435-30D367ABDD07}" type="slidenum">
              <a:rPr lang="en-US" smtClean="0"/>
              <a:t>‹#›</a:t>
            </a:fld>
            <a:endParaRPr lang="en-US"/>
          </a:p>
        </p:txBody>
      </p:sp>
    </p:spTree>
    <p:extLst>
      <p:ext uri="{BB962C8B-B14F-4D97-AF65-F5344CB8AC3E}">
        <p14:creationId xmlns:p14="http://schemas.microsoft.com/office/powerpoint/2010/main" val="1243480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23084F-310D-4A06-87B4-2B797601CCC1}"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1B762-16FC-4831-8435-30D367ABDD0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9911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23084F-310D-4A06-87B4-2B797601CCC1}"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1B762-16FC-4831-8435-30D367ABDD07}" type="slidenum">
              <a:rPr lang="en-US" smtClean="0"/>
              <a:t>‹#›</a:t>
            </a:fld>
            <a:endParaRPr lang="en-US"/>
          </a:p>
        </p:txBody>
      </p:sp>
    </p:spTree>
    <p:extLst>
      <p:ext uri="{BB962C8B-B14F-4D97-AF65-F5344CB8AC3E}">
        <p14:creationId xmlns:p14="http://schemas.microsoft.com/office/powerpoint/2010/main" val="187900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23084F-310D-4A06-87B4-2B797601CCC1}" type="datetimeFigureOut">
              <a:rPr lang="en-US" smtClean="0"/>
              <a:t>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1B762-16FC-4831-8435-30D367ABDD07}" type="slidenum">
              <a:rPr lang="en-US" smtClean="0"/>
              <a:t>‹#›</a:t>
            </a:fld>
            <a:endParaRPr lang="en-US"/>
          </a:p>
        </p:txBody>
      </p:sp>
    </p:spTree>
    <p:extLst>
      <p:ext uri="{BB962C8B-B14F-4D97-AF65-F5344CB8AC3E}">
        <p14:creationId xmlns:p14="http://schemas.microsoft.com/office/powerpoint/2010/main" val="2636190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23084F-310D-4A06-87B4-2B797601CCC1}" type="datetimeFigureOut">
              <a:rPr lang="en-US" smtClean="0"/>
              <a:t>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1B762-16FC-4831-8435-30D367ABDD07}" type="slidenum">
              <a:rPr lang="en-US" smtClean="0"/>
              <a:t>‹#›</a:t>
            </a:fld>
            <a:endParaRPr lang="en-US"/>
          </a:p>
        </p:txBody>
      </p:sp>
    </p:spTree>
    <p:extLst>
      <p:ext uri="{BB962C8B-B14F-4D97-AF65-F5344CB8AC3E}">
        <p14:creationId xmlns:p14="http://schemas.microsoft.com/office/powerpoint/2010/main" val="1861198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23084F-310D-4A06-87B4-2B797601CCC1}"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1B762-16FC-4831-8435-30D367ABDD07}" type="slidenum">
              <a:rPr lang="en-US" smtClean="0"/>
              <a:t>‹#›</a:t>
            </a:fld>
            <a:endParaRPr lang="en-US"/>
          </a:p>
        </p:txBody>
      </p:sp>
    </p:spTree>
    <p:extLst>
      <p:ext uri="{BB962C8B-B14F-4D97-AF65-F5344CB8AC3E}">
        <p14:creationId xmlns:p14="http://schemas.microsoft.com/office/powerpoint/2010/main" val="571009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23084F-310D-4A06-87B4-2B797601CCC1}"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1B762-16FC-4831-8435-30D367ABDD07}" type="slidenum">
              <a:rPr lang="en-US" smtClean="0"/>
              <a:t>‹#›</a:t>
            </a:fld>
            <a:endParaRPr lang="en-US"/>
          </a:p>
        </p:txBody>
      </p:sp>
    </p:spTree>
    <p:extLst>
      <p:ext uri="{BB962C8B-B14F-4D97-AF65-F5344CB8AC3E}">
        <p14:creationId xmlns:p14="http://schemas.microsoft.com/office/powerpoint/2010/main" val="2089581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A23084F-310D-4A06-87B4-2B797601CCC1}"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1B762-16FC-4831-8435-30D367ABDD07}" type="slidenum">
              <a:rPr lang="en-US" smtClean="0"/>
              <a:t>‹#›</a:t>
            </a:fld>
            <a:endParaRPr lang="en-US"/>
          </a:p>
        </p:txBody>
      </p:sp>
    </p:spTree>
    <p:extLst>
      <p:ext uri="{BB962C8B-B14F-4D97-AF65-F5344CB8AC3E}">
        <p14:creationId xmlns:p14="http://schemas.microsoft.com/office/powerpoint/2010/main" val="412909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23084F-310D-4A06-87B4-2B797601CCC1}"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1B762-16FC-4831-8435-30D367ABDD07}" type="slidenum">
              <a:rPr lang="en-US" smtClean="0"/>
              <a:t>‹#›</a:t>
            </a:fld>
            <a:endParaRPr lang="en-US"/>
          </a:p>
        </p:txBody>
      </p:sp>
    </p:spTree>
    <p:extLst>
      <p:ext uri="{BB962C8B-B14F-4D97-AF65-F5344CB8AC3E}">
        <p14:creationId xmlns:p14="http://schemas.microsoft.com/office/powerpoint/2010/main" val="26461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23084F-310D-4A06-87B4-2B797601CCC1}"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1B762-16FC-4831-8435-30D367ABDD07}" type="slidenum">
              <a:rPr lang="en-US" smtClean="0"/>
              <a:t>‹#›</a:t>
            </a:fld>
            <a:endParaRPr lang="en-US"/>
          </a:p>
        </p:txBody>
      </p:sp>
    </p:spTree>
    <p:extLst>
      <p:ext uri="{BB962C8B-B14F-4D97-AF65-F5344CB8AC3E}">
        <p14:creationId xmlns:p14="http://schemas.microsoft.com/office/powerpoint/2010/main" val="345811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23084F-310D-4A06-87B4-2B797601CCC1}" type="datetimeFigureOut">
              <a:rPr lang="en-US" smtClean="0"/>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41B762-16FC-4831-8435-30D367ABDD07}" type="slidenum">
              <a:rPr lang="en-US" smtClean="0"/>
              <a:t>‹#›</a:t>
            </a:fld>
            <a:endParaRPr lang="en-US"/>
          </a:p>
        </p:txBody>
      </p:sp>
    </p:spTree>
    <p:extLst>
      <p:ext uri="{BB962C8B-B14F-4D97-AF65-F5344CB8AC3E}">
        <p14:creationId xmlns:p14="http://schemas.microsoft.com/office/powerpoint/2010/main" val="286837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A23084F-310D-4A06-87B4-2B797601CCC1}" type="datetimeFigureOut">
              <a:rPr lang="en-US" smtClean="0"/>
              <a:t>2/4/2019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41B762-16FC-4831-8435-30D367ABDD07}" type="slidenum">
              <a:rPr lang="en-US" smtClean="0"/>
              <a:t>‹#›</a:t>
            </a:fld>
            <a:endParaRPr lang="en-US"/>
          </a:p>
        </p:txBody>
      </p:sp>
    </p:spTree>
    <p:extLst>
      <p:ext uri="{BB962C8B-B14F-4D97-AF65-F5344CB8AC3E}">
        <p14:creationId xmlns:p14="http://schemas.microsoft.com/office/powerpoint/2010/main" val="3969735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23084F-310D-4A06-87B4-2B797601CCC1}" type="datetimeFigureOut">
              <a:rPr lang="en-US" smtClean="0"/>
              <a:t>2/4/2019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41B762-16FC-4831-8435-30D367ABDD07}" type="slidenum">
              <a:rPr lang="en-US" smtClean="0"/>
              <a:t>‹#›</a:t>
            </a:fld>
            <a:endParaRPr lang="en-US"/>
          </a:p>
        </p:txBody>
      </p:sp>
    </p:spTree>
    <p:extLst>
      <p:ext uri="{BB962C8B-B14F-4D97-AF65-F5344CB8AC3E}">
        <p14:creationId xmlns:p14="http://schemas.microsoft.com/office/powerpoint/2010/main" val="98975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A23084F-310D-4A06-87B4-2B797601CCC1}" type="datetimeFigureOut">
              <a:rPr lang="en-US" smtClean="0"/>
              <a:t>2/4/2019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41B762-16FC-4831-8435-30D367ABDD07}" type="slidenum">
              <a:rPr lang="en-US" smtClean="0"/>
              <a:t>‹#›</a:t>
            </a:fld>
            <a:endParaRPr lang="en-US"/>
          </a:p>
        </p:txBody>
      </p:sp>
    </p:spTree>
    <p:extLst>
      <p:ext uri="{BB962C8B-B14F-4D97-AF65-F5344CB8AC3E}">
        <p14:creationId xmlns:p14="http://schemas.microsoft.com/office/powerpoint/2010/main" val="3606180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23084F-310D-4A06-87B4-2B797601CCC1}"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1B762-16FC-4831-8435-30D367ABDD07}" type="slidenum">
              <a:rPr lang="en-US" smtClean="0"/>
              <a:t>‹#›</a:t>
            </a:fld>
            <a:endParaRPr lang="en-US"/>
          </a:p>
        </p:txBody>
      </p:sp>
    </p:spTree>
    <p:extLst>
      <p:ext uri="{BB962C8B-B14F-4D97-AF65-F5344CB8AC3E}">
        <p14:creationId xmlns:p14="http://schemas.microsoft.com/office/powerpoint/2010/main" val="3961307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23084F-310D-4A06-87B4-2B797601CCC1}" type="datetimeFigureOut">
              <a:rPr lang="en-US" smtClean="0"/>
              <a:t>2/4/2019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41B762-16FC-4831-8435-30D367ABDD07}" type="slidenum">
              <a:rPr lang="en-US" smtClean="0"/>
              <a:t>‹#›</a:t>
            </a:fld>
            <a:endParaRPr lang="en-US"/>
          </a:p>
        </p:txBody>
      </p:sp>
    </p:spTree>
    <p:extLst>
      <p:ext uri="{BB962C8B-B14F-4D97-AF65-F5344CB8AC3E}">
        <p14:creationId xmlns:p14="http://schemas.microsoft.com/office/powerpoint/2010/main" val="36230261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oogle.co.in/search?q=define+response+tim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www.google.co.in/search?q=throughput" TargetMode="External"/><Relationship Id="rId2" Type="http://schemas.openxmlformats.org/officeDocument/2006/relationships/hyperlink" Target="https://www.google.co.in/search?q=define+response+time" TargetMode="Externa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2" Type="http://schemas.openxmlformats.org/officeDocument/2006/relationships/hyperlink" Target="https://www.softwaretestingclass.com/functional-testing-vs-non-functional-test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509588" y="2009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3"/>
          <p:cNvSpPr>
            <a:spLocks noChangeArrowheads="1"/>
          </p:cNvSpPr>
          <p:nvPr/>
        </p:nvSpPr>
        <p:spPr bwMode="auto">
          <a:xfrm>
            <a:off x="509588" y="1340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FFFF"/>
                </a:solidFill>
                <a:effectLst/>
                <a:latin typeface="Arial" panose="020B0604020202020204" pitchFamily="34" charset="0"/>
                <a:ea typeface="Century Gothic" panose="020B0502020202020204" pitchFamily="34" charset="0"/>
                <a:cs typeface="Century Gothic" panose="020B0502020202020204" pitchFamily="34" charset="0"/>
              </a:rPr>
              <a:t/>
            </a:r>
            <a:br>
              <a:rPr kumimoji="0" lang="en-US" altLang="en-US" sz="1800" b="0" i="0" u="none" strike="noStrike" cap="none" normalizeH="0" baseline="0" dirty="0" smtClean="0">
                <a:ln>
                  <a:noFill/>
                </a:ln>
                <a:solidFill>
                  <a:srgbClr val="FFFFFF"/>
                </a:solidFill>
                <a:effectLst/>
                <a:latin typeface="Arial" panose="020B0604020202020204" pitchFamily="34" charset="0"/>
                <a:ea typeface="Century Gothic" panose="020B0502020202020204" pitchFamily="34" charset="0"/>
                <a:cs typeface="Century Gothic" panose="020B0502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509588" y="1687133"/>
            <a:ext cx="10650828" cy="6555641"/>
          </a:xfrm>
          <a:prstGeom prst="rect">
            <a:avLst/>
          </a:prstGeom>
        </p:spPr>
        <p:txBody>
          <a:bodyPr wrap="square">
            <a:spAutoFit/>
          </a:bodyPr>
          <a:lstStyle/>
          <a:p>
            <a:pPr lvl="0" eaLnBrk="0" fontAlgn="base" hangingPunct="0">
              <a:spcBef>
                <a:spcPct val="0"/>
              </a:spcBef>
              <a:spcAft>
                <a:spcPct val="0"/>
              </a:spcAft>
            </a:pPr>
            <a:r>
              <a:rPr lang="en-US" altLang="en-US" sz="4400" dirty="0" smtClean="0">
                <a:solidFill>
                  <a:schemeClr val="accent3"/>
                </a:solidFill>
                <a:latin typeface="Baskerville Old Face" panose="02020602080505020303" pitchFamily="18" charset="0"/>
              </a:rPr>
              <a:t>LOAD TESTING </a:t>
            </a:r>
            <a:r>
              <a:rPr lang="en-US" altLang="en-US" sz="4400" dirty="0" smtClean="0">
                <a:latin typeface="Baskerville Old Face" panose="02020602080505020303" pitchFamily="18" charset="0"/>
              </a:rPr>
              <a:t>, </a:t>
            </a:r>
            <a:r>
              <a:rPr lang="en-US" altLang="en-US" sz="4400" dirty="0" smtClean="0">
                <a:solidFill>
                  <a:schemeClr val="bg2">
                    <a:lumMod val="20000"/>
                    <a:lumOff val="80000"/>
                  </a:schemeClr>
                </a:solidFill>
                <a:latin typeface="Baskerville Old Face" panose="02020602080505020303" pitchFamily="18" charset="0"/>
              </a:rPr>
              <a:t>STRESS TESTING </a:t>
            </a:r>
            <a:r>
              <a:rPr lang="en-US" altLang="en-US" sz="4400" dirty="0" smtClean="0">
                <a:latin typeface="Baskerville Old Face" panose="02020602080505020303" pitchFamily="18" charset="0"/>
              </a:rPr>
              <a:t>, </a:t>
            </a:r>
            <a:r>
              <a:rPr lang="en-US" altLang="en-US" sz="4400" dirty="0" smtClean="0">
                <a:solidFill>
                  <a:schemeClr val="accent6">
                    <a:lumMod val="60000"/>
                    <a:lumOff val="40000"/>
                  </a:schemeClr>
                </a:solidFill>
                <a:latin typeface="Baskerville Old Face" panose="02020602080505020303" pitchFamily="18" charset="0"/>
              </a:rPr>
              <a:t>ENDURANCE TESTING </a:t>
            </a:r>
            <a:r>
              <a:rPr lang="en-US" altLang="en-US" sz="4400" dirty="0" smtClean="0">
                <a:latin typeface="Baskerville Old Face" panose="02020602080505020303" pitchFamily="18" charset="0"/>
              </a:rPr>
              <a:t>&amp; </a:t>
            </a:r>
            <a:r>
              <a:rPr lang="en-US" altLang="en-US" sz="4400" dirty="0" smtClean="0">
                <a:solidFill>
                  <a:schemeClr val="bg1"/>
                </a:solidFill>
                <a:latin typeface="Baskerville Old Face" panose="02020602080505020303" pitchFamily="18" charset="0"/>
              </a:rPr>
              <a:t>VOLUME TESTING</a:t>
            </a:r>
          </a:p>
          <a:p>
            <a:pPr lvl="0" eaLnBrk="0" fontAlgn="base" hangingPunct="0">
              <a:spcBef>
                <a:spcPct val="0"/>
              </a:spcBef>
              <a:spcAft>
                <a:spcPct val="0"/>
              </a:spcAft>
            </a:pPr>
            <a:endParaRPr kumimoji="0" lang="en-US" altLang="en-US" sz="4800" b="0" i="0" u="none" strike="noStrike" cap="none" normalizeH="0" baseline="0" dirty="0" smtClean="0">
              <a:ln>
                <a:noFill/>
              </a:ln>
              <a:solidFill>
                <a:srgbClr val="EBEBEB"/>
              </a:solidFill>
              <a:effectLst/>
              <a:latin typeface="Arial Narrow" panose="020B0606020202030204" pitchFamily="34" charset="0"/>
            </a:endParaRPr>
          </a:p>
          <a:p>
            <a:pPr lvl="0" eaLnBrk="0" fontAlgn="base" hangingPunct="0">
              <a:spcBef>
                <a:spcPct val="0"/>
              </a:spcBef>
              <a:spcAft>
                <a:spcPct val="0"/>
              </a:spcAft>
            </a:pPr>
            <a:endParaRPr lang="en-US" altLang="en-US" sz="4800" dirty="0">
              <a:solidFill>
                <a:srgbClr val="EBEBEB"/>
              </a:solidFill>
              <a:latin typeface="Arial Narrow" panose="020B0606020202030204" pitchFamily="34" charset="0"/>
            </a:endParaRPr>
          </a:p>
          <a:p>
            <a:pPr lvl="0" eaLnBrk="0" fontAlgn="base" hangingPunct="0">
              <a:spcBef>
                <a:spcPct val="0"/>
              </a:spcBef>
              <a:spcAft>
                <a:spcPct val="0"/>
              </a:spcAft>
            </a:pPr>
            <a:endParaRPr kumimoji="0" lang="en-US" altLang="en-US" sz="4800" b="0" i="0" u="none" strike="noStrike" cap="none" normalizeH="0" baseline="0" dirty="0" smtClean="0">
              <a:ln>
                <a:noFill/>
              </a:ln>
              <a:solidFill>
                <a:srgbClr val="EBEBEB"/>
              </a:solidFill>
              <a:effectLst/>
              <a:latin typeface="Arial Narrow" panose="020B0606020202030204" pitchFamily="34" charset="0"/>
            </a:endParaRPr>
          </a:p>
          <a:p>
            <a:pPr lvl="0" eaLnBrk="0" fontAlgn="base" hangingPunct="0">
              <a:spcBef>
                <a:spcPct val="0"/>
              </a:spcBef>
              <a:spcAft>
                <a:spcPct val="0"/>
              </a:spcAft>
            </a:pPr>
            <a:r>
              <a:rPr lang="en-US" altLang="en-US" sz="4800" dirty="0">
                <a:solidFill>
                  <a:srgbClr val="EBEBEB"/>
                </a:solidFill>
                <a:latin typeface="Arial Narrow" panose="020B0606020202030204" pitchFamily="34" charset="0"/>
              </a:rPr>
              <a:t> </a:t>
            </a:r>
            <a:r>
              <a:rPr lang="en-US" altLang="en-US" sz="4800" dirty="0" smtClean="0">
                <a:solidFill>
                  <a:srgbClr val="EBEBEB"/>
                </a:solidFill>
                <a:latin typeface="Arial Narrow" panose="020B0606020202030204" pitchFamily="34" charset="0"/>
              </a:rPr>
              <a:t>                                                        </a:t>
            </a:r>
            <a:r>
              <a:rPr lang="en-US" altLang="en-US" sz="3200" dirty="0" err="1" smtClean="0">
                <a:solidFill>
                  <a:srgbClr val="EBEBEB"/>
                </a:solidFill>
                <a:latin typeface="Arial Narrow" panose="020B0606020202030204" pitchFamily="34" charset="0"/>
              </a:rPr>
              <a:t>Marteena</a:t>
            </a:r>
            <a:r>
              <a:rPr lang="en-US" altLang="en-US" sz="3200" dirty="0" smtClean="0">
                <a:solidFill>
                  <a:srgbClr val="EBEBEB"/>
                </a:solidFill>
                <a:latin typeface="Arial Narrow" panose="020B0606020202030204" pitchFamily="34" charset="0"/>
              </a:rPr>
              <a:t> Roy</a:t>
            </a:r>
            <a:endParaRPr kumimoji="0" lang="en-US" altLang="en-US" sz="3200" b="0" i="0" u="none" strike="noStrike" cap="none" normalizeH="0" baseline="0" dirty="0">
              <a:ln>
                <a:noFill/>
              </a:ln>
              <a:solidFill>
                <a:srgbClr val="EBEBEB"/>
              </a:solidFill>
              <a:effectLst/>
              <a:latin typeface="Arial Narrow" panose="020B0606020202030204" pitchFamily="34" charset="0"/>
            </a:endParaRPr>
          </a:p>
          <a:p>
            <a:pPr lvl="0" eaLnBrk="0" fontAlgn="base" hangingPunct="0">
              <a:spcBef>
                <a:spcPct val="0"/>
              </a:spcBef>
              <a:spcAft>
                <a:spcPct val="0"/>
              </a:spcAft>
            </a:pPr>
            <a:endParaRPr lang="en-US" altLang="en-US" sz="4800" dirty="0" smtClean="0">
              <a:solidFill>
                <a:srgbClr val="EBEBEB"/>
              </a:solidFill>
              <a:latin typeface="Arial Narrow" panose="020B0606020202030204" pitchFamily="34" charset="0"/>
            </a:endParaRPr>
          </a:p>
          <a:p>
            <a:pPr lvl="0" eaLnBrk="0" fontAlgn="base" hangingPunct="0">
              <a:spcBef>
                <a:spcPct val="0"/>
              </a:spcBef>
              <a:spcAft>
                <a:spcPct val="0"/>
              </a:spcAft>
            </a:pP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9686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Testing</a:t>
            </a:r>
            <a:endParaRPr lang="en-US" dirty="0"/>
          </a:p>
        </p:txBody>
      </p:sp>
      <p:sp>
        <p:nvSpPr>
          <p:cNvPr id="3" name="Content Placeholder 2"/>
          <p:cNvSpPr>
            <a:spLocks noGrp="1"/>
          </p:cNvSpPr>
          <p:nvPr>
            <p:ph idx="1"/>
          </p:nvPr>
        </p:nvSpPr>
        <p:spPr>
          <a:xfrm>
            <a:off x="510884" y="1293065"/>
            <a:ext cx="10307370" cy="5378191"/>
          </a:xfrm>
        </p:spPr>
        <p:txBody>
          <a:bodyPr>
            <a:normAutofit/>
          </a:bodyPr>
          <a:lstStyle/>
          <a:p>
            <a:r>
              <a:rPr lang="en-US" dirty="0"/>
              <a:t>• The “Classic” performance test </a:t>
            </a:r>
          </a:p>
          <a:p>
            <a:r>
              <a:rPr lang="en-US" dirty="0" smtClean="0"/>
              <a:t>Validates </a:t>
            </a:r>
            <a:r>
              <a:rPr lang="en-US" dirty="0"/>
              <a:t>the system/application to determine if it meets the performance targets. </a:t>
            </a:r>
          </a:p>
          <a:p>
            <a:r>
              <a:rPr lang="en-US" dirty="0" smtClean="0"/>
              <a:t>Provide </a:t>
            </a:r>
            <a:r>
              <a:rPr lang="en-US" dirty="0"/>
              <a:t>information that will assist in performance tuning under various workload conditions, hardware configurations, and database </a:t>
            </a:r>
            <a:r>
              <a:rPr lang="en-US" dirty="0" smtClean="0"/>
              <a:t>sizes</a:t>
            </a:r>
          </a:p>
          <a:p>
            <a:r>
              <a:rPr lang="en-US" dirty="0"/>
              <a:t>Helps identify key performance data such as: </a:t>
            </a:r>
            <a:endParaRPr lang="en-US" dirty="0" smtClean="0"/>
          </a:p>
          <a:p>
            <a:r>
              <a:rPr lang="en-US" dirty="0" smtClean="0"/>
              <a:t>• </a:t>
            </a:r>
            <a:r>
              <a:rPr lang="en-US" dirty="0"/>
              <a:t>Capacity </a:t>
            </a:r>
            <a:endParaRPr lang="en-US" dirty="0" smtClean="0"/>
          </a:p>
          <a:p>
            <a:r>
              <a:rPr lang="en-US" dirty="0" smtClean="0"/>
              <a:t>• </a:t>
            </a:r>
            <a:r>
              <a:rPr lang="en-US" dirty="0"/>
              <a:t>Latency  </a:t>
            </a:r>
            <a:endParaRPr lang="en-US" dirty="0" smtClean="0"/>
          </a:p>
          <a:p>
            <a:r>
              <a:rPr lang="en-US" dirty="0" smtClean="0"/>
              <a:t>• </a:t>
            </a:r>
            <a:r>
              <a:rPr lang="en-US" dirty="0"/>
              <a:t>Response time </a:t>
            </a:r>
            <a:endParaRPr lang="en-US" dirty="0" smtClean="0"/>
          </a:p>
          <a:p>
            <a:r>
              <a:rPr lang="en-US" dirty="0" smtClean="0"/>
              <a:t>• </a:t>
            </a:r>
            <a:r>
              <a:rPr lang="en-US" dirty="0"/>
              <a:t>Throughput </a:t>
            </a:r>
            <a:endParaRPr lang="en-US" dirty="0" smtClean="0"/>
          </a:p>
          <a:p>
            <a:r>
              <a:rPr lang="en-US" dirty="0" smtClean="0"/>
              <a:t>• </a:t>
            </a:r>
            <a:r>
              <a:rPr lang="en-US" dirty="0"/>
              <a:t>Memory Management</a:t>
            </a:r>
          </a:p>
        </p:txBody>
      </p:sp>
    </p:spTree>
    <p:extLst>
      <p:ext uri="{BB962C8B-B14F-4D97-AF65-F5344CB8AC3E}">
        <p14:creationId xmlns:p14="http://schemas.microsoft.com/office/powerpoint/2010/main" val="411427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1" y="452718"/>
            <a:ext cx="9381133" cy="912443"/>
          </a:xfrm>
        </p:spPr>
        <p:txBody>
          <a:bodyPr/>
          <a:lstStyle/>
          <a:p>
            <a:r>
              <a:rPr lang="en-US" dirty="0" smtClean="0"/>
              <a:t>Cont</a:t>
            </a:r>
            <a:r>
              <a:rPr lang="en-US" dirty="0"/>
              <a:t>.</a:t>
            </a:r>
          </a:p>
        </p:txBody>
      </p:sp>
      <p:sp>
        <p:nvSpPr>
          <p:cNvPr id="3" name="Content Placeholder 2"/>
          <p:cNvSpPr>
            <a:spLocks noGrp="1"/>
          </p:cNvSpPr>
          <p:nvPr>
            <p:ph idx="1"/>
          </p:nvPr>
        </p:nvSpPr>
        <p:spPr>
          <a:xfrm>
            <a:off x="386366" y="1171978"/>
            <a:ext cx="11681138" cy="5434884"/>
          </a:xfrm>
        </p:spPr>
        <p:txBody>
          <a:bodyPr>
            <a:normAutofit lnSpcReduction="10000"/>
          </a:bodyPr>
          <a:lstStyle/>
          <a:p>
            <a:pPr lvl="0" fontAlgn="base"/>
            <a:r>
              <a:rPr lang="en-US" b="1" dirty="0"/>
              <a:t>1. Load Testing</a:t>
            </a:r>
            <a:endParaRPr lang="en-US" dirty="0"/>
          </a:p>
          <a:p>
            <a:pPr lvl="0" fontAlgn="base"/>
            <a:r>
              <a:rPr lang="en-US" dirty="0"/>
              <a:t>Load Testing help us to study the behavior of the application under various loads. The main parameter to focus is response time. This study reveals how the application handles concurrent users effectively.</a:t>
            </a:r>
          </a:p>
          <a:p>
            <a:r>
              <a:rPr lang="en-US" b="1" dirty="0"/>
              <a:t>Main parameter to focus: </a:t>
            </a:r>
            <a:r>
              <a:rPr lang="en-US" u="sng" dirty="0">
                <a:hlinkClick r:id="rId2"/>
              </a:rPr>
              <a:t>Response </a:t>
            </a:r>
            <a:r>
              <a:rPr lang="en-US" u="sng" dirty="0" smtClean="0">
                <a:hlinkClick r:id="rId2"/>
              </a:rPr>
              <a:t>Time</a:t>
            </a:r>
            <a:endParaRPr lang="en-US" u="sng" dirty="0" smtClean="0"/>
          </a:p>
          <a:p>
            <a:pPr>
              <a:buNone/>
            </a:pPr>
            <a:r>
              <a:rPr lang="en-GB" altLang="en-US" b="1" dirty="0">
                <a:cs typeface="Times New Roman" panose="02020603050405020304" pitchFamily="18" charset="0"/>
              </a:rPr>
              <a:t>Load Testing</a:t>
            </a:r>
            <a:endParaRPr lang="en-GB" altLang="en-US" dirty="0">
              <a:cs typeface="Times New Roman" panose="02020603050405020304" pitchFamily="18" charset="0"/>
            </a:endParaRPr>
          </a:p>
          <a:p>
            <a:r>
              <a:rPr lang="en-GB" altLang="en-US" dirty="0">
                <a:cs typeface="Times New Roman" panose="02020603050405020304" pitchFamily="18" charset="0"/>
              </a:rPr>
              <a:t>Process of exercising the system under test by feeding it the largest tasks it can operate with.</a:t>
            </a:r>
          </a:p>
          <a:p>
            <a:r>
              <a:rPr lang="en-GB" altLang="en-US" dirty="0">
                <a:cs typeface="Times New Roman" panose="02020603050405020304" pitchFamily="18" charset="0"/>
              </a:rPr>
              <a:t>Constantly increasing the load on the system via automated tools to simulate real time scenario with virtual users.</a:t>
            </a:r>
          </a:p>
          <a:p>
            <a:endParaRPr lang="en-GB" altLang="en-US" dirty="0">
              <a:cs typeface="Times New Roman" panose="02020603050405020304" pitchFamily="18" charset="0"/>
            </a:endParaRPr>
          </a:p>
          <a:p>
            <a:pPr>
              <a:buNone/>
            </a:pPr>
            <a:r>
              <a:rPr lang="en-GB" altLang="en-US" b="1" dirty="0">
                <a:cs typeface="Times New Roman" panose="02020603050405020304" pitchFamily="18" charset="0"/>
              </a:rPr>
              <a:t>Examples:</a:t>
            </a:r>
            <a:endParaRPr lang="en-GB" altLang="en-US" dirty="0">
              <a:cs typeface="Times New Roman" panose="02020603050405020304" pitchFamily="18" charset="0"/>
            </a:endParaRPr>
          </a:p>
          <a:p>
            <a:r>
              <a:rPr lang="en-GB" altLang="en-US" dirty="0">
                <a:cs typeface="Times New Roman" panose="02020603050405020304" pitchFamily="18" charset="0"/>
              </a:rPr>
              <a:t>Testing a word processor by editing a very large document.</a:t>
            </a:r>
          </a:p>
          <a:p>
            <a:r>
              <a:rPr lang="en-GB" altLang="en-US" dirty="0">
                <a:cs typeface="Times New Roman" panose="02020603050405020304" pitchFamily="18" charset="0"/>
              </a:rPr>
              <a:t>For Web Application load is defined in terms of concurrent users or HTTP connections.</a:t>
            </a:r>
          </a:p>
          <a:p>
            <a:endParaRPr lang="en-US" dirty="0"/>
          </a:p>
        </p:txBody>
      </p:sp>
    </p:spTree>
    <p:extLst>
      <p:ext uri="{BB962C8B-B14F-4D97-AF65-F5344CB8AC3E}">
        <p14:creationId xmlns:p14="http://schemas.microsoft.com/office/powerpoint/2010/main" val="318602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Object 5"/>
          <p:cNvGraphicFramePr>
            <a:graphicFrameLocks noGrp="1" noChangeAspect="1"/>
          </p:cNvGraphicFramePr>
          <p:nvPr>
            <p:ph idx="1"/>
            <p:extLst>
              <p:ext uri="{D42A27DB-BD31-4B8C-83A1-F6EECF244321}">
                <p14:modId xmlns:p14="http://schemas.microsoft.com/office/powerpoint/2010/main" val="1669130021"/>
              </p:ext>
            </p:extLst>
          </p:nvPr>
        </p:nvGraphicFramePr>
        <p:xfrm>
          <a:off x="3646837" y="2052638"/>
          <a:ext cx="3860101" cy="4195762"/>
        </p:xfrm>
        <a:graphic>
          <a:graphicData uri="http://schemas.openxmlformats.org/presentationml/2006/ole">
            <mc:AlternateContent xmlns:mc="http://schemas.openxmlformats.org/markup-compatibility/2006">
              <mc:Choice xmlns:v="urn:schemas-microsoft-com:vml" Requires="v">
                <p:oleObj spid="_x0000_s4099" name="Bitmap Image" r:id="rId3" imgW="4161905" imgH="4525007" progId="Paint.Picture">
                  <p:embed/>
                </p:oleObj>
              </mc:Choice>
              <mc:Fallback>
                <p:oleObj name="Bitmap Image" r:id="rId3" imgW="4161905" imgH="452500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6837" y="2052638"/>
                        <a:ext cx="3860101" cy="419576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822110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882" y="360607"/>
            <a:ext cx="11754118" cy="6078829"/>
          </a:xfrm>
        </p:spPr>
        <p:txBody>
          <a:bodyPr/>
          <a:lstStyle/>
          <a:p>
            <a:r>
              <a:rPr lang="en-US" b="1" dirty="0"/>
              <a:t>Stress Testing</a:t>
            </a:r>
          </a:p>
          <a:p>
            <a:pPr lvl="0" fontAlgn="base"/>
            <a:r>
              <a:rPr lang="en-US" b="1" dirty="0"/>
              <a:t>2. Stress Testing</a:t>
            </a:r>
            <a:endParaRPr lang="en-US" dirty="0"/>
          </a:p>
          <a:p>
            <a:pPr lvl="0" fontAlgn="base"/>
            <a:r>
              <a:rPr lang="en-US" dirty="0"/>
              <a:t>Stress Testing help us to observe the stability of the application. The main intention is to identify the breaking point of the server. The main parameter to focus is throughput </a:t>
            </a:r>
          </a:p>
          <a:p>
            <a:r>
              <a:rPr lang="en-US" dirty="0"/>
              <a:t>(how much data is being transferred between client and server)</a:t>
            </a:r>
          </a:p>
          <a:p>
            <a:r>
              <a:rPr lang="en-US" b="1" dirty="0"/>
              <a:t>Main parameter to focus: </a:t>
            </a:r>
            <a:r>
              <a:rPr lang="en-US" u="sng" dirty="0">
                <a:hlinkClick r:id="rId2"/>
              </a:rPr>
              <a:t>Response Time</a:t>
            </a:r>
            <a:r>
              <a:rPr lang="en-US" u="sng" dirty="0"/>
              <a:t> </a:t>
            </a:r>
            <a:r>
              <a:rPr lang="en-US" dirty="0"/>
              <a:t>and </a:t>
            </a:r>
            <a:r>
              <a:rPr lang="en-US" u="sng" dirty="0" smtClean="0">
                <a:hlinkClick r:id="rId3"/>
              </a:rPr>
              <a:t>Throughput</a:t>
            </a:r>
            <a:endParaRPr lang="en-US" u="sng" dirty="0" smtClean="0"/>
          </a:p>
          <a:p>
            <a:endParaRPr lang="en-US" dirty="0" smtClean="0"/>
          </a:p>
          <a:p>
            <a:pPr lvl="0" fontAlgn="base"/>
            <a:r>
              <a:rPr lang="en-US" b="1" dirty="0"/>
              <a:t>T</a:t>
            </a:r>
            <a:r>
              <a:rPr lang="en-US" b="1" dirty="0" smtClean="0"/>
              <a:t>rying </a:t>
            </a:r>
            <a:r>
              <a:rPr lang="en-US" b="1" dirty="0"/>
              <a:t>to break the system under test by overwhelming its resources or by taking resources away from it.</a:t>
            </a:r>
            <a:endParaRPr lang="en-US" dirty="0"/>
          </a:p>
          <a:p>
            <a:pPr lvl="0" fontAlgn="base"/>
            <a:r>
              <a:rPr lang="en-US" b="1" dirty="0"/>
              <a:t>Purpose is to make sure that the system fails and recovers gracefully. </a:t>
            </a:r>
            <a:endParaRPr lang="en-US" b="1" dirty="0" smtClean="0"/>
          </a:p>
          <a:p>
            <a:pPr lvl="0" fontAlgn="base"/>
            <a:endParaRPr lang="en-US" dirty="0"/>
          </a:p>
          <a:p>
            <a:endParaRPr lang="en-US" dirty="0"/>
          </a:p>
        </p:txBody>
      </p:sp>
      <p:pic>
        <p:nvPicPr>
          <p:cNvPr id="7" name="Picture 6"/>
          <p:cNvPicPr/>
          <p:nvPr/>
        </p:nvPicPr>
        <p:blipFill>
          <a:blip r:embed="rId4"/>
          <a:stretch>
            <a:fillRect/>
          </a:stretch>
        </p:blipFill>
        <p:spPr>
          <a:xfrm>
            <a:off x="4739425" y="4675030"/>
            <a:ext cx="5462038" cy="1764405"/>
          </a:xfrm>
          <a:prstGeom prst="rect">
            <a:avLst/>
          </a:prstGeom>
        </p:spPr>
      </p:pic>
    </p:spTree>
    <p:extLst>
      <p:ext uri="{BB962C8B-B14F-4D97-AF65-F5344CB8AC3E}">
        <p14:creationId xmlns:p14="http://schemas.microsoft.com/office/powerpoint/2010/main" val="2575793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02276" y="180304"/>
            <a:ext cx="9547577" cy="6068095"/>
          </a:xfrm>
        </p:spPr>
        <p:txBody>
          <a:bodyPr>
            <a:normAutofit/>
          </a:bodyPr>
          <a:lstStyle/>
          <a:p>
            <a:pPr marL="0" lvl="0" indent="0" defTabSz="914400" eaLnBrk="0" fontAlgn="base" hangingPunct="0">
              <a:spcBef>
                <a:spcPct val="0"/>
              </a:spcBef>
              <a:spcAft>
                <a:spcPct val="0"/>
              </a:spcAft>
              <a:buClrTx/>
              <a:buSzTx/>
              <a:buNone/>
            </a:pPr>
            <a:r>
              <a:rPr lang="en-US" altLang="en-US" dirty="0">
                <a:latin typeface="Work Sans"/>
              </a:rPr>
              <a:t>Stress Testing is performance testing type to check the stability of software when hardware resources are not sufficient like CPU, memory, disk space etc</a:t>
            </a:r>
            <a:r>
              <a:rPr lang="en-US" altLang="en-US" dirty="0" smtClean="0">
                <a:latin typeface="Work Sans"/>
              </a:rPr>
              <a:t>.</a:t>
            </a:r>
          </a:p>
          <a:p>
            <a:pPr marL="0" lvl="0" indent="0" defTabSz="914400" eaLnBrk="0" fontAlgn="base" hangingPunct="0">
              <a:spcBef>
                <a:spcPct val="0"/>
              </a:spcBef>
              <a:spcAft>
                <a:spcPct val="0"/>
              </a:spcAft>
              <a:buClrTx/>
              <a:buSzTx/>
              <a:buNone/>
            </a:pPr>
            <a:endParaRPr lang="en-US" altLang="en-US" sz="1800" dirty="0"/>
          </a:p>
          <a:p>
            <a:pPr marL="0" lvl="0" indent="0" defTabSz="914400" eaLnBrk="0" fontAlgn="base" hangingPunct="0">
              <a:spcBef>
                <a:spcPct val="0"/>
              </a:spcBef>
              <a:spcAft>
                <a:spcPct val="0"/>
              </a:spcAft>
              <a:buClrTx/>
              <a:buSzTx/>
              <a:buNone/>
            </a:pPr>
            <a:r>
              <a:rPr lang="en-US" altLang="en-US" dirty="0">
                <a:latin typeface="inherit"/>
              </a:rPr>
              <a:t>“</a:t>
            </a:r>
            <a:r>
              <a:rPr lang="en-US" altLang="en-US" b="1" dirty="0">
                <a:latin typeface="inherit"/>
              </a:rPr>
              <a:t>To determine or validate an application’s behavior when it is pushed beyond normal or peak load conditions</a:t>
            </a:r>
            <a:r>
              <a:rPr lang="en-US" altLang="en-US" b="1" dirty="0" smtClean="0">
                <a:latin typeface="inherit"/>
              </a:rPr>
              <a:t>.</a:t>
            </a:r>
            <a:r>
              <a:rPr lang="en-US" altLang="en-US" dirty="0" smtClean="0">
                <a:latin typeface="inherit"/>
              </a:rPr>
              <a:t>”</a:t>
            </a:r>
          </a:p>
          <a:p>
            <a:pPr marL="0" lvl="0" indent="0" defTabSz="914400" eaLnBrk="0" fontAlgn="base" hangingPunct="0">
              <a:spcBef>
                <a:spcPct val="0"/>
              </a:spcBef>
              <a:spcAft>
                <a:spcPct val="0"/>
              </a:spcAft>
              <a:buClrTx/>
              <a:buSzTx/>
              <a:buNone/>
            </a:pPr>
            <a:endParaRPr lang="en-US" altLang="en-US" sz="1800" dirty="0"/>
          </a:p>
          <a:p>
            <a:pPr marL="0" lvl="0" indent="0" defTabSz="914400" eaLnBrk="0" fontAlgn="base" hangingPunct="0">
              <a:spcBef>
                <a:spcPct val="0"/>
              </a:spcBef>
              <a:spcAft>
                <a:spcPct val="0"/>
              </a:spcAft>
              <a:buClrTx/>
              <a:buSzTx/>
              <a:buNone/>
            </a:pPr>
            <a:r>
              <a:rPr lang="en-US" altLang="en-US" dirty="0">
                <a:latin typeface="Work Sans"/>
              </a:rPr>
              <a:t>Stress testing is Negative testing where we load the software with large number of concurrent users/processes which cannot be handled by the systems hardware resources. This testing is also known as </a:t>
            </a:r>
            <a:r>
              <a:rPr lang="en-US" altLang="en-US" b="1" dirty="0">
                <a:latin typeface="inherit"/>
              </a:rPr>
              <a:t>Fatigue testing</a:t>
            </a:r>
            <a:r>
              <a:rPr lang="en-US" altLang="en-US" dirty="0">
                <a:latin typeface="Work Sans"/>
              </a:rPr>
              <a:t>, this testing should capture the stability of the application by testing it beyond its bandwidth capacity.</a:t>
            </a:r>
            <a:endParaRPr lang="en-US" altLang="en-US" sz="1800" dirty="0"/>
          </a:p>
          <a:p>
            <a:pPr marL="0" lvl="0" indent="0" defTabSz="914400" eaLnBrk="0" fontAlgn="base" hangingPunct="0">
              <a:spcBef>
                <a:spcPct val="0"/>
              </a:spcBef>
              <a:spcAft>
                <a:spcPct val="0"/>
              </a:spcAft>
              <a:buClrTx/>
              <a:buSzTx/>
              <a:buNone/>
            </a:pPr>
            <a:r>
              <a:rPr lang="en-US" altLang="en-US" dirty="0">
                <a:latin typeface="Work Sans"/>
              </a:rPr>
              <a:t>The main idea behind stress testing is to determine the failure of system and to keep an eye on how the system gracefully get recover back, this quality is known as recoverability. Stress testing comes under the </a:t>
            </a:r>
            <a:r>
              <a:rPr lang="en-US" altLang="en-US" dirty="0">
                <a:latin typeface="inherit"/>
                <a:hlinkClick r:id="rId2"/>
              </a:rPr>
              <a:t>Non Functional Testing</a:t>
            </a:r>
            <a:r>
              <a:rPr lang="en-US" altLang="en-US" dirty="0">
                <a:latin typeface="Work Sans"/>
              </a:rPr>
              <a:t> &amp; it is designed to test the non-functional requirements of a software application. This testing is to be carried out under controlled environment before launch, so that we can accurately capture the system behavior under most erratic scenarios</a:t>
            </a:r>
            <a:endParaRPr lang="en-US" altLang="en-US" sz="3200" dirty="0">
              <a:latin typeface="Arial" panose="020B0604020202020204" pitchFamily="34" charset="0"/>
            </a:endParaRPr>
          </a:p>
          <a:p>
            <a:endParaRPr lang="en-US" dirty="0"/>
          </a:p>
        </p:txBody>
      </p:sp>
    </p:spTree>
    <p:extLst>
      <p:ext uri="{BB962C8B-B14F-4D97-AF65-F5344CB8AC3E}">
        <p14:creationId xmlns:p14="http://schemas.microsoft.com/office/powerpoint/2010/main" val="1886631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700" y="437882"/>
            <a:ext cx="9805154" cy="5810517"/>
          </a:xfrm>
        </p:spPr>
        <p:txBody>
          <a:bodyPr/>
          <a:lstStyle/>
          <a:p>
            <a:pPr>
              <a:buNone/>
            </a:pPr>
            <a:r>
              <a:rPr lang="en-GB" altLang="en-US" b="1" dirty="0">
                <a:cs typeface="Times New Roman" panose="02020603050405020304" pitchFamily="18" charset="0"/>
              </a:rPr>
              <a:t>Example:</a:t>
            </a:r>
            <a:endParaRPr lang="en-GB" altLang="en-US" dirty="0">
              <a:cs typeface="Times New Roman" panose="02020603050405020304" pitchFamily="18" charset="0"/>
            </a:endParaRPr>
          </a:p>
          <a:p>
            <a:r>
              <a:rPr lang="en-GB" altLang="en-US" dirty="0">
                <a:cs typeface="Times New Roman" panose="02020603050405020304" pitchFamily="18" charset="0"/>
              </a:rPr>
              <a:t>Double the baseline number for concurrent users/HTTP connections.</a:t>
            </a:r>
          </a:p>
          <a:p>
            <a:r>
              <a:rPr lang="en-GB" altLang="en-US" dirty="0">
                <a:cs typeface="Times New Roman" panose="02020603050405020304" pitchFamily="18" charset="0"/>
              </a:rPr>
              <a:t>Randomly shut down and restart ports on the network switches/routers that connects servers</a:t>
            </a:r>
            <a:r>
              <a:rPr lang="en-GB" altLang="en-US" dirty="0" smtClean="0">
                <a:cs typeface="Times New Roman" panose="02020603050405020304" pitchFamily="18" charset="0"/>
              </a:rPr>
              <a:t>.</a:t>
            </a:r>
          </a:p>
          <a:p>
            <a:endParaRPr lang="en-GB" altLang="en-US" dirty="0">
              <a:cs typeface="Times New Roman" panose="02020603050405020304" pitchFamily="18" charset="0"/>
            </a:endParaRPr>
          </a:p>
        </p:txBody>
      </p:sp>
    </p:spTree>
    <p:extLst>
      <p:ext uri="{BB962C8B-B14F-4D97-AF65-F5344CB8AC3E}">
        <p14:creationId xmlns:p14="http://schemas.microsoft.com/office/powerpoint/2010/main" val="950331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Volume Testing</a:t>
            </a:r>
            <a:endParaRPr lang="en-US" dirty="0"/>
          </a:p>
        </p:txBody>
      </p:sp>
      <p:sp>
        <p:nvSpPr>
          <p:cNvPr id="6" name="Content Placeholder 5"/>
          <p:cNvSpPr>
            <a:spLocks noGrp="1"/>
          </p:cNvSpPr>
          <p:nvPr>
            <p:ph idx="1"/>
          </p:nvPr>
        </p:nvSpPr>
        <p:spPr/>
        <p:txBody>
          <a:bodyPr>
            <a:normAutofit fontScale="92500" lnSpcReduction="20000"/>
          </a:bodyPr>
          <a:lstStyle/>
          <a:p>
            <a:pPr lvl="0" fontAlgn="base"/>
            <a:r>
              <a:rPr lang="en-US" dirty="0" smtClean="0"/>
              <a:t>I</a:t>
            </a:r>
            <a:r>
              <a:rPr lang="en-US" b="1" dirty="0"/>
              <a:t>t refers to the tests designed to measure the throughput of the system more in a batch processing, messaging kind of environment. The objective of this test is to identify the processing capacity. </a:t>
            </a:r>
            <a:endParaRPr lang="en-US" dirty="0"/>
          </a:p>
          <a:p>
            <a:pPr lvl="0" fontAlgn="base"/>
            <a:r>
              <a:rPr lang="en-US" b="1" dirty="0"/>
              <a:t>For example, if you want to volume test your application with a specific database size, you will expand your database to that size and then test the application's performance on it</a:t>
            </a:r>
            <a:r>
              <a:rPr lang="en-US" b="1" dirty="0" smtClean="0"/>
              <a:t>.</a:t>
            </a:r>
          </a:p>
          <a:p>
            <a:pPr lvl="0" fontAlgn="base"/>
            <a:r>
              <a:rPr lang="en-US" dirty="0"/>
              <a:t> Volume testing: The objective is to assess your volume needs to help you plan your capacity. Under Volume testing large number of Data is populated in database and the overall software system's behavior is monitored.</a:t>
            </a:r>
          </a:p>
          <a:p>
            <a:r>
              <a:rPr lang="en-US" dirty="0"/>
              <a:t>Volume testing is non-functional testing which refers to testing a software application with a large amount of data to be processed to check the efficiency of the application. The main goal of this testing is to monitor the performance of application under varying database volumes</a:t>
            </a:r>
            <a:endParaRPr lang="en-US" dirty="0"/>
          </a:p>
        </p:txBody>
      </p:sp>
      <p:pic>
        <p:nvPicPr>
          <p:cNvPr id="7" name="Picture 6"/>
          <p:cNvPicPr/>
          <p:nvPr/>
        </p:nvPicPr>
        <p:blipFill>
          <a:blip r:embed="rId2"/>
          <a:stretch>
            <a:fillRect/>
          </a:stretch>
        </p:blipFill>
        <p:spPr>
          <a:xfrm>
            <a:off x="8474328" y="3960578"/>
            <a:ext cx="2434077" cy="2697800"/>
          </a:xfrm>
          <a:prstGeom prst="rect">
            <a:avLst/>
          </a:prstGeom>
        </p:spPr>
      </p:pic>
    </p:spTree>
    <p:extLst>
      <p:ext uri="{BB962C8B-B14F-4D97-AF65-F5344CB8AC3E}">
        <p14:creationId xmlns:p14="http://schemas.microsoft.com/office/powerpoint/2010/main" val="953273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Endurance testing</a:t>
            </a:r>
            <a:endParaRPr lang="en-US" dirty="0"/>
          </a:p>
        </p:txBody>
      </p:sp>
      <p:sp>
        <p:nvSpPr>
          <p:cNvPr id="3" name="Content Placeholder 2"/>
          <p:cNvSpPr>
            <a:spLocks noGrp="1"/>
          </p:cNvSpPr>
          <p:nvPr>
            <p:ph idx="1"/>
          </p:nvPr>
        </p:nvSpPr>
        <p:spPr>
          <a:xfrm>
            <a:off x="450762" y="1249252"/>
            <a:ext cx="9599092" cy="4999148"/>
          </a:xfrm>
        </p:spPr>
        <p:txBody>
          <a:bodyPr/>
          <a:lstStyle/>
          <a:p>
            <a:pPr fontAlgn="base"/>
            <a:r>
              <a:rPr lang="en-US" b="1" dirty="0"/>
              <a:t>4) Endurance testing:</a:t>
            </a:r>
          </a:p>
          <a:p>
            <a:pPr fontAlgn="base"/>
            <a:r>
              <a:rPr lang="en-US" dirty="0"/>
              <a:t>Endurance testing is a non functional type of testing. Endurance testing involves testing a system with a expected amount of load over a long period of time to find the behavior of system. Let’s take a example where system is designed to work for 3 </a:t>
            </a:r>
            <a:r>
              <a:rPr lang="en-US" dirty="0" err="1"/>
              <a:t>hrs</a:t>
            </a:r>
            <a:r>
              <a:rPr lang="en-US" dirty="0"/>
              <a:t> of time but same system endure for 6 </a:t>
            </a:r>
            <a:r>
              <a:rPr lang="en-US" dirty="0" err="1"/>
              <a:t>hrs</a:t>
            </a:r>
            <a:r>
              <a:rPr lang="en-US" dirty="0"/>
              <a:t> of time to check the staying power of system. Most commonly test cases are executed to check the behavior of system like memory leaks or system fails or random behavior. Sometimes endurance testing is also referred as Soak testing</a:t>
            </a:r>
            <a:r>
              <a:rPr lang="en-US" dirty="0" smtClean="0"/>
              <a:t>.</a:t>
            </a:r>
          </a:p>
          <a:p>
            <a:r>
              <a:rPr lang="en-US" dirty="0"/>
              <a:t>What about sustained load for long periods of time? The objective is to make sure the application can handle the expected load over a long period of time.</a:t>
            </a:r>
            <a:endParaRPr lang="en-US" dirty="0"/>
          </a:p>
        </p:txBody>
      </p:sp>
    </p:spTree>
    <p:extLst>
      <p:ext uri="{BB962C8B-B14F-4D97-AF65-F5344CB8AC3E}">
        <p14:creationId xmlns:p14="http://schemas.microsoft.com/office/powerpoint/2010/main" val="3224202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75044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smtClean="0"/>
              <a:t>What is Testing ?</a:t>
            </a:r>
            <a:endParaRPr lang="en-US" dirty="0"/>
          </a:p>
        </p:txBody>
      </p:sp>
      <p:sp>
        <p:nvSpPr>
          <p:cNvPr id="3" name="Content Placeholder 2"/>
          <p:cNvSpPr>
            <a:spLocks noGrp="1"/>
          </p:cNvSpPr>
          <p:nvPr>
            <p:ph idx="1"/>
          </p:nvPr>
        </p:nvSpPr>
        <p:spPr/>
        <p:txBody>
          <a:bodyPr/>
          <a:lstStyle/>
          <a:p>
            <a:pPr marL="0" indent="0">
              <a:buNone/>
            </a:pPr>
            <a:r>
              <a:rPr lang="en-US" dirty="0" smtClean="0"/>
              <a:t>According to Wikipedia “Revealing </a:t>
            </a:r>
            <a:r>
              <a:rPr lang="en-US" dirty="0"/>
              <a:t>a person's capabilities by putting them under strain; challenging</a:t>
            </a:r>
            <a:r>
              <a:rPr lang="en-US" dirty="0" smtClean="0"/>
              <a:t>.”</a:t>
            </a:r>
            <a:endParaRPr lang="en-US" dirty="0"/>
          </a:p>
        </p:txBody>
      </p:sp>
    </p:spTree>
    <p:extLst>
      <p:ext uri="{BB962C8B-B14F-4D97-AF65-F5344CB8AC3E}">
        <p14:creationId xmlns:p14="http://schemas.microsoft.com/office/powerpoint/2010/main" val="3876510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097" y="12790"/>
            <a:ext cx="9404723" cy="861483"/>
          </a:xfrm>
        </p:spPr>
        <p:txBody>
          <a:bodyPr/>
          <a:lstStyle/>
          <a:p>
            <a:r>
              <a:rPr lang="en-US" dirty="0" smtClean="0"/>
              <a:t>Types of Testing</a:t>
            </a:r>
            <a:endParaRPr lang="en-US" dirty="0"/>
          </a:p>
        </p:txBody>
      </p:sp>
      <p:sp>
        <p:nvSpPr>
          <p:cNvPr id="3" name="Content Placeholder 2"/>
          <p:cNvSpPr>
            <a:spLocks noGrp="1"/>
          </p:cNvSpPr>
          <p:nvPr>
            <p:ph idx="1"/>
          </p:nvPr>
        </p:nvSpPr>
        <p:spPr>
          <a:xfrm>
            <a:off x="360608" y="838110"/>
            <a:ext cx="10644593" cy="5672064"/>
          </a:xfrm>
        </p:spPr>
        <p:txBody>
          <a:bodyPr/>
          <a:lstStyle/>
          <a:p>
            <a:r>
              <a:rPr lang="en-US" b="1" dirty="0" smtClean="0"/>
              <a:t>Functional Testing</a:t>
            </a:r>
          </a:p>
          <a:p>
            <a:r>
              <a:rPr lang="en-US" dirty="0" smtClean="0">
                <a:latin typeface="Arial" panose="020B0604020202020204" pitchFamily="34" charset="0"/>
                <a:cs typeface="Arial" panose="020B0604020202020204" pitchFamily="34" charset="0"/>
              </a:rPr>
              <a:t>Usually done first, to test application functionality not </a:t>
            </a:r>
            <a:r>
              <a:rPr lang="en-US" dirty="0" smtClean="0">
                <a:latin typeface="Arial" panose="020B0604020202020204" pitchFamily="34" charset="0"/>
                <a:ea typeface="Calibri" panose="020F0502020204030204" pitchFamily="34" charset="0"/>
                <a:cs typeface="Arial" panose="020B0604020202020204" pitchFamily="34" charset="0"/>
              </a:rPr>
              <a:t>performance</a:t>
            </a:r>
          </a:p>
          <a:p>
            <a:r>
              <a:rPr lang="en-US" dirty="0" smtClean="0">
                <a:latin typeface="Arial" panose="020B0604020202020204" pitchFamily="34" charset="0"/>
                <a:ea typeface="Calibri" panose="020F0502020204030204" pitchFamily="34" charset="0"/>
                <a:cs typeface="Arial" panose="020B0604020202020204" pitchFamily="34" charset="0"/>
              </a:rPr>
              <a:t>Very Comprehensive! Tries to cover all aspects of a System Application.</a:t>
            </a:r>
          </a:p>
          <a:p>
            <a:r>
              <a:rPr lang="en-US" dirty="0" smtClean="0">
                <a:latin typeface="Arial" panose="020B0604020202020204" pitchFamily="34" charset="0"/>
                <a:ea typeface="Calibri" panose="020F0502020204030204" pitchFamily="34" charset="0"/>
                <a:cs typeface="Arial" panose="020B0604020202020204" pitchFamily="34" charset="0"/>
              </a:rPr>
              <a:t>Tests at the Presentation Layer or user Interface (UI) level.</a:t>
            </a:r>
          </a:p>
          <a:p>
            <a:r>
              <a:rPr lang="en-US" b="1" dirty="0" smtClean="0"/>
              <a:t>Performance Testing</a:t>
            </a:r>
            <a:endParaRPr lang="en-US" dirty="0" smtClean="0"/>
          </a:p>
          <a:p>
            <a:r>
              <a:rPr lang="en-US" dirty="0" smtClean="0"/>
              <a:t>Once the application passes functional testing, it is generally submitted for  performance testing</a:t>
            </a:r>
          </a:p>
          <a:p>
            <a:r>
              <a:rPr lang="en-US" dirty="0"/>
              <a:t>During this process, the system/application is stressed to see how well it performs when used by many users </a:t>
            </a:r>
            <a:r>
              <a:rPr lang="en-US" dirty="0" smtClean="0"/>
              <a:t>simultaneously</a:t>
            </a:r>
          </a:p>
          <a:p>
            <a:r>
              <a:rPr lang="en-US" dirty="0"/>
              <a:t>Usually tests at the Protocol or Middleware level although more modern techniques test at the UI.</a:t>
            </a:r>
          </a:p>
          <a:p>
            <a:endParaRPr lang="en-US" dirty="0"/>
          </a:p>
          <a:p>
            <a:endParaRPr lang="en-US" dirty="0"/>
          </a:p>
          <a:p>
            <a:endParaRPr lang="en-US" dirty="0"/>
          </a:p>
          <a:p>
            <a:endParaRPr lang="en-US" dirty="0" smtClean="0"/>
          </a:p>
          <a:p>
            <a:endParaRPr lang="en-US" dirty="0" smtClean="0">
              <a:solidFill>
                <a:srgbClr val="26267C"/>
              </a:solidFill>
              <a:latin typeface="Calibri" panose="020F0502020204030204" pitchFamily="34" charset="0"/>
              <a:ea typeface="Calibri" panose="020F0502020204030204" pitchFamily="34" charset="0"/>
              <a:cs typeface="Calibri" panose="020F0502020204030204" pitchFamily="34" charset="0"/>
            </a:endParaRPr>
          </a:p>
          <a:p>
            <a:endParaRPr lang="en-US" dirty="0" smtClean="0"/>
          </a:p>
          <a:p>
            <a:pPr marL="0" indent="0">
              <a:buNone/>
            </a:pPr>
            <a:endParaRPr lang="en-US" dirty="0"/>
          </a:p>
        </p:txBody>
      </p:sp>
      <p:sp>
        <p:nvSpPr>
          <p:cNvPr id="4" name="Rectangle 28"/>
          <p:cNvSpPr>
            <a:spLocks noChangeArrowheads="1"/>
          </p:cNvSpPr>
          <p:nvPr/>
        </p:nvSpPr>
        <p:spPr bwMode="auto">
          <a:xfrm>
            <a:off x="-656822" y="17389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Rectangle 51"/>
          <p:cNvSpPr>
            <a:spLocks noChangeArrowheads="1"/>
          </p:cNvSpPr>
          <p:nvPr/>
        </p:nvSpPr>
        <p:spPr bwMode="auto">
          <a:xfrm>
            <a:off x="-9144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r>
            <a:br>
              <a:rPr kumimoji="0" lang="en-US"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br>
            <a:r>
              <a:rPr kumimoji="0" lang="en-US"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r>
            <a:br>
              <a:rPr kumimoji="0" lang="en-US"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9734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296214"/>
            <a:ext cx="9637729" cy="5952185"/>
          </a:xfrm>
        </p:spPr>
        <p:txBody>
          <a:bodyPr/>
          <a:lstStyle/>
          <a:p>
            <a:r>
              <a:rPr lang="en-US" dirty="0"/>
              <a:t>Wikipedia says: “In the computer industry, software performance testing is used to determine the speed or effectiveness of a computer, network, software program or device. This process can involve quantitative tests done in a lab, such as measuring the response time or the number of MIPS (millions of instructions per second) at which a system functions. Qualitative attributes such as reliability, scalability and interoperability may also be evaluated. Performance testing is often done in conjunction with stress testing.”</a:t>
            </a:r>
          </a:p>
          <a:p>
            <a:r>
              <a:rPr lang="en-US" dirty="0"/>
              <a:t>Our Simplified Definitions Performance Testing = how fast &amp; stable is the system</a:t>
            </a:r>
            <a:r>
              <a:rPr lang="en-US" dirty="0" smtClean="0"/>
              <a:t>?</a:t>
            </a:r>
          </a:p>
          <a:p>
            <a:endParaRPr lang="en-US" dirty="0"/>
          </a:p>
        </p:txBody>
      </p:sp>
      <p:pic>
        <p:nvPicPr>
          <p:cNvPr id="4" name="Picture 3"/>
          <p:cNvPicPr/>
          <p:nvPr/>
        </p:nvPicPr>
        <p:blipFill>
          <a:blip r:embed="rId2"/>
          <a:stretch>
            <a:fillRect/>
          </a:stretch>
        </p:blipFill>
        <p:spPr>
          <a:xfrm>
            <a:off x="7180929" y="3352800"/>
            <a:ext cx="2543810" cy="3505200"/>
          </a:xfrm>
          <a:prstGeom prst="rect">
            <a:avLst/>
          </a:prstGeom>
        </p:spPr>
      </p:pic>
    </p:spTree>
    <p:extLst>
      <p:ext uri="{BB962C8B-B14F-4D97-AF65-F5344CB8AC3E}">
        <p14:creationId xmlns:p14="http://schemas.microsoft.com/office/powerpoint/2010/main" val="413969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117" y="2307276"/>
            <a:ext cx="9404723" cy="1400530"/>
          </a:xfrm>
        </p:spPr>
        <p:txBody>
          <a:bodyPr/>
          <a:lstStyle/>
          <a:p>
            <a:r>
              <a:rPr lang="en-US" dirty="0"/>
              <a:t>Why does performance matter</a:t>
            </a:r>
            <a:r>
              <a:rPr lang="en-US" dirty="0" smtClean="0"/>
              <a:t>?</a:t>
            </a:r>
            <a:br>
              <a:rPr lang="en-US" dirty="0" smtClean="0"/>
            </a:br>
            <a:endParaRPr lang="en-US" dirty="0"/>
          </a:p>
        </p:txBody>
      </p:sp>
      <p:pic>
        <p:nvPicPr>
          <p:cNvPr id="3" name="Picture 2"/>
          <p:cNvPicPr/>
          <p:nvPr/>
        </p:nvPicPr>
        <p:blipFill>
          <a:blip r:embed="rId2"/>
          <a:stretch>
            <a:fillRect/>
          </a:stretch>
        </p:blipFill>
        <p:spPr>
          <a:xfrm>
            <a:off x="3283576" y="3007541"/>
            <a:ext cx="4800600" cy="3505200"/>
          </a:xfrm>
          <a:prstGeom prst="rect">
            <a:avLst/>
          </a:prstGeom>
        </p:spPr>
      </p:pic>
    </p:spTree>
    <p:extLst>
      <p:ext uri="{BB962C8B-B14F-4D97-AF65-F5344CB8AC3E}">
        <p14:creationId xmlns:p14="http://schemas.microsoft.com/office/powerpoint/2010/main" val="3819896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68569" y="104712"/>
            <a:ext cx="7620000" cy="6365240"/>
            <a:chOff x="0" y="0"/>
            <a:chExt cx="7620000" cy="6365240"/>
          </a:xfrm>
        </p:grpSpPr>
        <p:pic>
          <p:nvPicPr>
            <p:cNvPr id="5" name="Picture 4"/>
            <p:cNvPicPr/>
            <p:nvPr/>
          </p:nvPicPr>
          <p:blipFill>
            <a:blip r:embed="rId2"/>
            <a:stretch>
              <a:fillRect/>
            </a:stretch>
          </p:blipFill>
          <p:spPr>
            <a:xfrm>
              <a:off x="0" y="2894330"/>
              <a:ext cx="4419600" cy="3470910"/>
            </a:xfrm>
            <a:prstGeom prst="rect">
              <a:avLst/>
            </a:prstGeom>
          </p:spPr>
        </p:pic>
        <p:pic>
          <p:nvPicPr>
            <p:cNvPr id="6" name="Picture 5"/>
            <p:cNvPicPr/>
            <p:nvPr/>
          </p:nvPicPr>
          <p:blipFill>
            <a:blip r:embed="rId3"/>
            <a:stretch>
              <a:fillRect/>
            </a:stretch>
          </p:blipFill>
          <p:spPr>
            <a:xfrm>
              <a:off x="2362200" y="834390"/>
              <a:ext cx="5257800" cy="4368800"/>
            </a:xfrm>
            <a:prstGeom prst="rect">
              <a:avLst/>
            </a:prstGeom>
          </p:spPr>
        </p:pic>
        <p:sp>
          <p:nvSpPr>
            <p:cNvPr id="7" name="Shape 140"/>
            <p:cNvSpPr/>
            <p:nvPr/>
          </p:nvSpPr>
          <p:spPr>
            <a:xfrm>
              <a:off x="2895600" y="0"/>
              <a:ext cx="4191000" cy="4305300"/>
            </a:xfrm>
            <a:custGeom>
              <a:avLst/>
              <a:gdLst/>
              <a:ahLst/>
              <a:cxnLst/>
              <a:rect l="0" t="0" r="0" b="0"/>
              <a:pathLst>
                <a:path w="4191000" h="4305300">
                  <a:moveTo>
                    <a:pt x="2900087" y="0"/>
                  </a:moveTo>
                  <a:lnTo>
                    <a:pt x="2945130" y="17780"/>
                  </a:lnTo>
                  <a:lnTo>
                    <a:pt x="2992120" y="38100"/>
                  </a:lnTo>
                  <a:lnTo>
                    <a:pt x="3037840" y="59690"/>
                  </a:lnTo>
                  <a:lnTo>
                    <a:pt x="3083560" y="82550"/>
                  </a:lnTo>
                  <a:lnTo>
                    <a:pt x="3129280" y="105410"/>
                  </a:lnTo>
                  <a:lnTo>
                    <a:pt x="3173730" y="130810"/>
                  </a:lnTo>
                  <a:lnTo>
                    <a:pt x="3218180" y="156210"/>
                  </a:lnTo>
                  <a:lnTo>
                    <a:pt x="3261360" y="182880"/>
                  </a:lnTo>
                  <a:lnTo>
                    <a:pt x="3304540" y="210820"/>
                  </a:lnTo>
                  <a:lnTo>
                    <a:pt x="3346450" y="238760"/>
                  </a:lnTo>
                  <a:lnTo>
                    <a:pt x="3387090" y="267970"/>
                  </a:lnTo>
                  <a:lnTo>
                    <a:pt x="3427730" y="299720"/>
                  </a:lnTo>
                  <a:lnTo>
                    <a:pt x="3467100" y="331470"/>
                  </a:lnTo>
                  <a:lnTo>
                    <a:pt x="3505200" y="363220"/>
                  </a:lnTo>
                  <a:lnTo>
                    <a:pt x="3543300" y="396240"/>
                  </a:lnTo>
                  <a:lnTo>
                    <a:pt x="3580130" y="430530"/>
                  </a:lnTo>
                  <a:lnTo>
                    <a:pt x="3616960" y="466090"/>
                  </a:lnTo>
                  <a:lnTo>
                    <a:pt x="3651250" y="501650"/>
                  </a:lnTo>
                  <a:lnTo>
                    <a:pt x="3685540" y="538480"/>
                  </a:lnTo>
                  <a:lnTo>
                    <a:pt x="3718560" y="576580"/>
                  </a:lnTo>
                  <a:lnTo>
                    <a:pt x="3751580" y="614680"/>
                  </a:lnTo>
                  <a:lnTo>
                    <a:pt x="3782060" y="652780"/>
                  </a:lnTo>
                  <a:lnTo>
                    <a:pt x="3812540" y="693420"/>
                  </a:lnTo>
                  <a:lnTo>
                    <a:pt x="3841750" y="734060"/>
                  </a:lnTo>
                  <a:lnTo>
                    <a:pt x="3869690" y="774700"/>
                  </a:lnTo>
                  <a:lnTo>
                    <a:pt x="3896360" y="816610"/>
                  </a:lnTo>
                  <a:lnTo>
                    <a:pt x="3923030" y="858520"/>
                  </a:lnTo>
                  <a:lnTo>
                    <a:pt x="3947160" y="901700"/>
                  </a:lnTo>
                  <a:lnTo>
                    <a:pt x="3971290" y="944880"/>
                  </a:lnTo>
                  <a:lnTo>
                    <a:pt x="3992880" y="989330"/>
                  </a:lnTo>
                  <a:lnTo>
                    <a:pt x="4014470" y="1033780"/>
                  </a:lnTo>
                  <a:lnTo>
                    <a:pt x="4034790" y="1078230"/>
                  </a:lnTo>
                  <a:lnTo>
                    <a:pt x="4053840" y="1123950"/>
                  </a:lnTo>
                  <a:lnTo>
                    <a:pt x="4071620" y="1169670"/>
                  </a:lnTo>
                  <a:lnTo>
                    <a:pt x="4088130" y="1216660"/>
                  </a:lnTo>
                  <a:lnTo>
                    <a:pt x="4103370" y="1263650"/>
                  </a:lnTo>
                  <a:lnTo>
                    <a:pt x="4118610" y="1310640"/>
                  </a:lnTo>
                  <a:lnTo>
                    <a:pt x="4131310" y="1357630"/>
                  </a:lnTo>
                  <a:lnTo>
                    <a:pt x="4142740" y="1404620"/>
                  </a:lnTo>
                  <a:lnTo>
                    <a:pt x="4152900" y="1452880"/>
                  </a:lnTo>
                  <a:lnTo>
                    <a:pt x="4161790" y="1501140"/>
                  </a:lnTo>
                  <a:lnTo>
                    <a:pt x="4170680" y="1549400"/>
                  </a:lnTo>
                  <a:lnTo>
                    <a:pt x="4177030" y="1597660"/>
                  </a:lnTo>
                  <a:lnTo>
                    <a:pt x="4182110" y="1647190"/>
                  </a:lnTo>
                  <a:lnTo>
                    <a:pt x="4185920" y="1695450"/>
                  </a:lnTo>
                  <a:lnTo>
                    <a:pt x="4189730" y="1743710"/>
                  </a:lnTo>
                  <a:lnTo>
                    <a:pt x="4191000" y="1793240"/>
                  </a:lnTo>
                  <a:lnTo>
                    <a:pt x="4191000" y="1841500"/>
                  </a:lnTo>
                  <a:lnTo>
                    <a:pt x="4189730" y="1891030"/>
                  </a:lnTo>
                  <a:lnTo>
                    <a:pt x="4188460" y="1939290"/>
                  </a:lnTo>
                  <a:lnTo>
                    <a:pt x="4184650" y="1988820"/>
                  </a:lnTo>
                  <a:lnTo>
                    <a:pt x="4179570" y="2037080"/>
                  </a:lnTo>
                  <a:lnTo>
                    <a:pt x="4173220" y="2085340"/>
                  </a:lnTo>
                  <a:lnTo>
                    <a:pt x="4165600" y="2133600"/>
                  </a:lnTo>
                  <a:lnTo>
                    <a:pt x="4157980" y="2181860"/>
                  </a:lnTo>
                  <a:lnTo>
                    <a:pt x="4147820" y="2230120"/>
                  </a:lnTo>
                  <a:lnTo>
                    <a:pt x="4136390" y="2278380"/>
                  </a:lnTo>
                  <a:lnTo>
                    <a:pt x="4123690" y="2325370"/>
                  </a:lnTo>
                  <a:lnTo>
                    <a:pt x="4110990" y="2372360"/>
                  </a:lnTo>
                  <a:lnTo>
                    <a:pt x="4095750" y="2419350"/>
                  </a:lnTo>
                  <a:lnTo>
                    <a:pt x="4079240" y="2466340"/>
                  </a:lnTo>
                  <a:lnTo>
                    <a:pt x="4062730" y="2512060"/>
                  </a:lnTo>
                  <a:lnTo>
                    <a:pt x="4043680" y="2557780"/>
                  </a:lnTo>
                  <a:lnTo>
                    <a:pt x="4024630" y="2603500"/>
                  </a:lnTo>
                  <a:lnTo>
                    <a:pt x="4003040" y="2647950"/>
                  </a:lnTo>
                  <a:lnTo>
                    <a:pt x="3981450" y="2692400"/>
                  </a:lnTo>
                  <a:lnTo>
                    <a:pt x="3958590" y="2735580"/>
                  </a:lnTo>
                  <a:lnTo>
                    <a:pt x="3934460" y="2778760"/>
                  </a:lnTo>
                  <a:lnTo>
                    <a:pt x="3909060" y="2821940"/>
                  </a:lnTo>
                  <a:lnTo>
                    <a:pt x="3882390" y="2863850"/>
                  </a:lnTo>
                  <a:lnTo>
                    <a:pt x="3854450" y="2905760"/>
                  </a:lnTo>
                  <a:lnTo>
                    <a:pt x="3826510" y="2946400"/>
                  </a:lnTo>
                  <a:lnTo>
                    <a:pt x="3796030" y="2985770"/>
                  </a:lnTo>
                  <a:lnTo>
                    <a:pt x="3765550" y="3025140"/>
                  </a:lnTo>
                  <a:lnTo>
                    <a:pt x="3733800" y="3064510"/>
                  </a:lnTo>
                  <a:lnTo>
                    <a:pt x="3700780" y="3101340"/>
                  </a:lnTo>
                  <a:lnTo>
                    <a:pt x="3667760" y="3139440"/>
                  </a:lnTo>
                  <a:lnTo>
                    <a:pt x="3632200" y="3175000"/>
                  </a:lnTo>
                  <a:lnTo>
                    <a:pt x="3596640" y="3210560"/>
                  </a:lnTo>
                  <a:lnTo>
                    <a:pt x="3561080" y="3244850"/>
                  </a:lnTo>
                  <a:lnTo>
                    <a:pt x="3522980" y="3279140"/>
                  </a:lnTo>
                  <a:lnTo>
                    <a:pt x="3484880" y="3312160"/>
                  </a:lnTo>
                  <a:lnTo>
                    <a:pt x="3445510" y="3343910"/>
                  </a:lnTo>
                  <a:lnTo>
                    <a:pt x="3406140" y="3374390"/>
                  </a:lnTo>
                  <a:lnTo>
                    <a:pt x="3365500" y="3404870"/>
                  </a:lnTo>
                  <a:lnTo>
                    <a:pt x="3323590" y="3434080"/>
                  </a:lnTo>
                  <a:lnTo>
                    <a:pt x="3280410" y="3462020"/>
                  </a:lnTo>
                  <a:lnTo>
                    <a:pt x="3238500" y="3489960"/>
                  </a:lnTo>
                  <a:lnTo>
                    <a:pt x="3194050" y="3515360"/>
                  </a:lnTo>
                  <a:lnTo>
                    <a:pt x="3149600" y="3540760"/>
                  </a:lnTo>
                  <a:lnTo>
                    <a:pt x="3105150" y="3564890"/>
                  </a:lnTo>
                  <a:lnTo>
                    <a:pt x="3059430" y="3587750"/>
                  </a:lnTo>
                  <a:lnTo>
                    <a:pt x="3013710" y="3609340"/>
                  </a:lnTo>
                  <a:lnTo>
                    <a:pt x="2966720" y="3630930"/>
                  </a:lnTo>
                  <a:lnTo>
                    <a:pt x="2919730" y="3649980"/>
                  </a:lnTo>
                  <a:lnTo>
                    <a:pt x="2871470" y="3669030"/>
                  </a:lnTo>
                  <a:lnTo>
                    <a:pt x="2823210" y="3686810"/>
                  </a:lnTo>
                  <a:lnTo>
                    <a:pt x="2773680" y="3703320"/>
                  </a:lnTo>
                  <a:lnTo>
                    <a:pt x="2725420" y="3718560"/>
                  </a:lnTo>
                  <a:lnTo>
                    <a:pt x="2675890" y="3732530"/>
                  </a:lnTo>
                  <a:lnTo>
                    <a:pt x="2626360" y="3745230"/>
                  </a:lnTo>
                  <a:lnTo>
                    <a:pt x="2575560" y="3757930"/>
                  </a:lnTo>
                  <a:lnTo>
                    <a:pt x="2524760" y="3768090"/>
                  </a:lnTo>
                  <a:lnTo>
                    <a:pt x="2473960" y="3776980"/>
                  </a:lnTo>
                  <a:lnTo>
                    <a:pt x="2423160" y="3785870"/>
                  </a:lnTo>
                  <a:lnTo>
                    <a:pt x="2372360" y="3792220"/>
                  </a:lnTo>
                  <a:lnTo>
                    <a:pt x="2320290" y="3798570"/>
                  </a:lnTo>
                  <a:lnTo>
                    <a:pt x="2269490" y="3803650"/>
                  </a:lnTo>
                  <a:lnTo>
                    <a:pt x="2217420" y="3806190"/>
                  </a:lnTo>
                  <a:lnTo>
                    <a:pt x="2165350" y="3808730"/>
                  </a:lnTo>
                  <a:lnTo>
                    <a:pt x="2114550" y="3810000"/>
                  </a:lnTo>
                  <a:lnTo>
                    <a:pt x="2062480" y="3810000"/>
                  </a:lnTo>
                  <a:lnTo>
                    <a:pt x="2010410" y="3807460"/>
                  </a:lnTo>
                  <a:lnTo>
                    <a:pt x="1959610" y="3806190"/>
                  </a:lnTo>
                  <a:lnTo>
                    <a:pt x="1907540" y="3802380"/>
                  </a:lnTo>
                  <a:lnTo>
                    <a:pt x="1856740" y="3797300"/>
                  </a:lnTo>
                  <a:lnTo>
                    <a:pt x="1804670" y="3790950"/>
                  </a:lnTo>
                  <a:lnTo>
                    <a:pt x="1221740" y="4305300"/>
                  </a:lnTo>
                  <a:lnTo>
                    <a:pt x="1140460" y="3592830"/>
                  </a:lnTo>
                  <a:lnTo>
                    <a:pt x="1094740" y="3569970"/>
                  </a:lnTo>
                  <a:lnTo>
                    <a:pt x="1050290" y="3545840"/>
                  </a:lnTo>
                  <a:lnTo>
                    <a:pt x="1005840" y="3520440"/>
                  </a:lnTo>
                  <a:lnTo>
                    <a:pt x="961390" y="3495040"/>
                  </a:lnTo>
                  <a:lnTo>
                    <a:pt x="918210" y="3468370"/>
                  </a:lnTo>
                  <a:lnTo>
                    <a:pt x="876300" y="3440430"/>
                  </a:lnTo>
                  <a:lnTo>
                    <a:pt x="834390" y="3411220"/>
                  </a:lnTo>
                  <a:lnTo>
                    <a:pt x="793750" y="3380740"/>
                  </a:lnTo>
                  <a:lnTo>
                    <a:pt x="753110" y="3350260"/>
                  </a:lnTo>
                  <a:lnTo>
                    <a:pt x="713740" y="3318510"/>
                  </a:lnTo>
                  <a:lnTo>
                    <a:pt x="675640" y="3285490"/>
                  </a:lnTo>
                  <a:lnTo>
                    <a:pt x="637540" y="3252470"/>
                  </a:lnTo>
                  <a:lnTo>
                    <a:pt x="600710" y="3218180"/>
                  </a:lnTo>
                  <a:lnTo>
                    <a:pt x="565150" y="3182620"/>
                  </a:lnTo>
                  <a:lnTo>
                    <a:pt x="530860" y="3145790"/>
                  </a:lnTo>
                  <a:lnTo>
                    <a:pt x="496570" y="3108960"/>
                  </a:lnTo>
                  <a:lnTo>
                    <a:pt x="463550" y="3072130"/>
                  </a:lnTo>
                  <a:lnTo>
                    <a:pt x="431800" y="3032760"/>
                  </a:lnTo>
                  <a:lnTo>
                    <a:pt x="400050" y="2994660"/>
                  </a:lnTo>
                  <a:lnTo>
                    <a:pt x="370840" y="2954020"/>
                  </a:lnTo>
                  <a:lnTo>
                    <a:pt x="341630" y="2913380"/>
                  </a:lnTo>
                  <a:lnTo>
                    <a:pt x="313690" y="2871470"/>
                  </a:lnTo>
                  <a:lnTo>
                    <a:pt x="287020" y="2830830"/>
                  </a:lnTo>
                  <a:lnTo>
                    <a:pt x="261620" y="2787650"/>
                  </a:lnTo>
                  <a:lnTo>
                    <a:pt x="237490" y="2744470"/>
                  </a:lnTo>
                  <a:lnTo>
                    <a:pt x="214630" y="2701290"/>
                  </a:lnTo>
                  <a:lnTo>
                    <a:pt x="191770" y="2656840"/>
                  </a:lnTo>
                  <a:lnTo>
                    <a:pt x="171450" y="2612390"/>
                  </a:lnTo>
                  <a:lnTo>
                    <a:pt x="151130" y="2566670"/>
                  </a:lnTo>
                  <a:lnTo>
                    <a:pt x="132080" y="2520950"/>
                  </a:lnTo>
                  <a:lnTo>
                    <a:pt x="114300" y="2475230"/>
                  </a:lnTo>
                  <a:lnTo>
                    <a:pt x="99060" y="2429510"/>
                  </a:lnTo>
                  <a:lnTo>
                    <a:pt x="83820" y="2382520"/>
                  </a:lnTo>
                  <a:lnTo>
                    <a:pt x="69850" y="2335530"/>
                  </a:lnTo>
                  <a:lnTo>
                    <a:pt x="57150" y="2287270"/>
                  </a:lnTo>
                  <a:lnTo>
                    <a:pt x="45720" y="2240280"/>
                  </a:lnTo>
                  <a:lnTo>
                    <a:pt x="35560" y="2192020"/>
                  </a:lnTo>
                  <a:lnTo>
                    <a:pt x="26670" y="2143760"/>
                  </a:lnTo>
                  <a:lnTo>
                    <a:pt x="19050" y="2095500"/>
                  </a:lnTo>
                  <a:lnTo>
                    <a:pt x="12700" y="2047240"/>
                  </a:lnTo>
                  <a:lnTo>
                    <a:pt x="7620" y="1998980"/>
                  </a:lnTo>
                  <a:lnTo>
                    <a:pt x="3810" y="1949450"/>
                  </a:lnTo>
                  <a:lnTo>
                    <a:pt x="1270" y="1901190"/>
                  </a:lnTo>
                  <a:lnTo>
                    <a:pt x="0" y="1851660"/>
                  </a:lnTo>
                  <a:lnTo>
                    <a:pt x="0" y="1803400"/>
                  </a:lnTo>
                  <a:lnTo>
                    <a:pt x="1270" y="1753870"/>
                  </a:lnTo>
                  <a:lnTo>
                    <a:pt x="3810" y="1704340"/>
                  </a:lnTo>
                  <a:lnTo>
                    <a:pt x="7620" y="1656080"/>
                  </a:lnTo>
                  <a:lnTo>
                    <a:pt x="12700" y="1607820"/>
                  </a:lnTo>
                  <a:lnTo>
                    <a:pt x="19050" y="1559560"/>
                  </a:lnTo>
                  <a:lnTo>
                    <a:pt x="26670" y="1511300"/>
                  </a:lnTo>
                  <a:lnTo>
                    <a:pt x="35560" y="1463040"/>
                  </a:lnTo>
                  <a:lnTo>
                    <a:pt x="46990" y="1414780"/>
                  </a:lnTo>
                  <a:lnTo>
                    <a:pt x="57150" y="1366520"/>
                  </a:lnTo>
                  <a:lnTo>
                    <a:pt x="71120" y="1319530"/>
                  </a:lnTo>
                  <a:lnTo>
                    <a:pt x="83820" y="1272540"/>
                  </a:lnTo>
                  <a:lnTo>
                    <a:pt x="99060" y="1225550"/>
                  </a:lnTo>
                  <a:lnTo>
                    <a:pt x="115570" y="1179830"/>
                  </a:lnTo>
                  <a:lnTo>
                    <a:pt x="133350" y="1132840"/>
                  </a:lnTo>
                  <a:lnTo>
                    <a:pt x="152400" y="1088390"/>
                  </a:lnTo>
                  <a:lnTo>
                    <a:pt x="171450" y="1042670"/>
                  </a:lnTo>
                  <a:lnTo>
                    <a:pt x="193040" y="998220"/>
                  </a:lnTo>
                  <a:lnTo>
                    <a:pt x="215900" y="953770"/>
                  </a:lnTo>
                  <a:lnTo>
                    <a:pt x="238760" y="910590"/>
                  </a:lnTo>
                  <a:lnTo>
                    <a:pt x="262890" y="867410"/>
                  </a:lnTo>
                  <a:lnTo>
                    <a:pt x="289560" y="824230"/>
                  </a:lnTo>
                  <a:lnTo>
                    <a:pt x="316230" y="783590"/>
                  </a:lnTo>
                  <a:lnTo>
                    <a:pt x="344170" y="741680"/>
                  </a:lnTo>
                  <a:lnTo>
                    <a:pt x="372110" y="701040"/>
                  </a:lnTo>
                  <a:lnTo>
                    <a:pt x="402590" y="661670"/>
                  </a:lnTo>
                  <a:lnTo>
                    <a:pt x="433070" y="622300"/>
                  </a:lnTo>
                  <a:lnTo>
                    <a:pt x="466090" y="582930"/>
                  </a:lnTo>
                  <a:lnTo>
                    <a:pt x="499110" y="546100"/>
                  </a:lnTo>
                  <a:lnTo>
                    <a:pt x="532130" y="509270"/>
                  </a:lnTo>
                  <a:lnTo>
                    <a:pt x="567690" y="472440"/>
                  </a:lnTo>
                  <a:lnTo>
                    <a:pt x="603250" y="438150"/>
                  </a:lnTo>
                  <a:lnTo>
                    <a:pt x="640080" y="403860"/>
                  </a:lnTo>
                  <a:lnTo>
                    <a:pt x="678180" y="369570"/>
                  </a:lnTo>
                  <a:lnTo>
                    <a:pt x="716280" y="337820"/>
                  </a:lnTo>
                  <a:lnTo>
                    <a:pt x="755650" y="306070"/>
                  </a:lnTo>
                  <a:lnTo>
                    <a:pt x="796290" y="274320"/>
                  </a:lnTo>
                  <a:lnTo>
                    <a:pt x="836930" y="245110"/>
                  </a:lnTo>
                  <a:lnTo>
                    <a:pt x="878840" y="215900"/>
                  </a:lnTo>
                  <a:lnTo>
                    <a:pt x="920750" y="187960"/>
                  </a:lnTo>
                  <a:lnTo>
                    <a:pt x="963930" y="161290"/>
                  </a:lnTo>
                  <a:lnTo>
                    <a:pt x="1008380" y="135890"/>
                  </a:lnTo>
                  <a:lnTo>
                    <a:pt x="1052830" y="110490"/>
                  </a:lnTo>
                  <a:lnTo>
                    <a:pt x="1098550" y="86360"/>
                  </a:lnTo>
                  <a:lnTo>
                    <a:pt x="1144270" y="63500"/>
                  </a:lnTo>
                  <a:lnTo>
                    <a:pt x="1189990" y="41910"/>
                  </a:lnTo>
                  <a:lnTo>
                    <a:pt x="1236980" y="21590"/>
                  </a:lnTo>
                  <a:lnTo>
                    <a:pt x="1283970" y="2540"/>
                  </a:lnTo>
                  <a:lnTo>
                    <a:pt x="1290405" y="0"/>
                  </a:lnTo>
                </a:path>
              </a:pathLst>
            </a:custGeom>
            <a:ln w="19049" cap="flat">
              <a:miter lim="100000"/>
            </a:ln>
          </p:spPr>
          <p:style>
            <a:lnRef idx="1">
              <a:srgbClr val="385D8A"/>
            </a:lnRef>
            <a:fillRef idx="0">
              <a:srgbClr val="000000">
                <a:alpha val="0"/>
              </a:srgbClr>
            </a:fillRef>
            <a:effectRef idx="0">
              <a:scrgbClr r="0" g="0" b="0"/>
            </a:effectRef>
            <a:fontRef idx="none"/>
          </p:style>
          <p:txBody>
            <a:bodyPr/>
            <a:lstStyle/>
            <a:p>
              <a:endParaRPr lang="en-US"/>
            </a:p>
          </p:txBody>
        </p:sp>
        <p:sp>
          <p:nvSpPr>
            <p:cNvPr id="8" name="Shape 141"/>
            <p:cNvSpPr/>
            <p:nvPr/>
          </p:nvSpPr>
          <p:spPr>
            <a:xfrm>
              <a:off x="7086600" y="3810000"/>
              <a:ext cx="0" cy="0"/>
            </a:xfrm>
            <a:custGeom>
              <a:avLst/>
              <a:gdLst/>
              <a:ahLst/>
              <a:cxnLst/>
              <a:rect l="0" t="0" r="0" b="0"/>
              <a:pathLst>
                <a:path>
                  <a:moveTo>
                    <a:pt x="0" y="0"/>
                  </a:moveTo>
                  <a:lnTo>
                    <a:pt x="0" y="0"/>
                  </a:lnTo>
                  <a:close/>
                </a:path>
              </a:pathLst>
            </a:custGeom>
            <a:ln w="19049" cap="flat">
              <a:miter lim="100000"/>
            </a:ln>
          </p:spPr>
          <p:style>
            <a:lnRef idx="1">
              <a:srgbClr val="385D8A"/>
            </a:lnRef>
            <a:fillRef idx="0">
              <a:srgbClr val="000000">
                <a:alpha val="0"/>
              </a:srgbClr>
            </a:fillRef>
            <a:effectRef idx="0">
              <a:scrgbClr r="0" g="0" b="0"/>
            </a:effectRef>
            <a:fontRef idx="none"/>
          </p:style>
          <p:txBody>
            <a:bodyPr/>
            <a:lstStyle/>
            <a:p>
              <a:endParaRPr lang="en-US"/>
            </a:p>
          </p:txBody>
        </p:sp>
        <p:pic>
          <p:nvPicPr>
            <p:cNvPr id="9" name="Picture 8"/>
            <p:cNvPicPr/>
            <p:nvPr/>
          </p:nvPicPr>
          <p:blipFill>
            <a:blip r:embed="rId4"/>
            <a:stretch>
              <a:fillRect/>
            </a:stretch>
          </p:blipFill>
          <p:spPr>
            <a:xfrm>
              <a:off x="3810000" y="228600"/>
              <a:ext cx="2599690" cy="2971800"/>
            </a:xfrm>
            <a:prstGeom prst="rect">
              <a:avLst/>
            </a:prstGeom>
          </p:spPr>
        </p:pic>
      </p:grpSp>
    </p:spTree>
    <p:extLst>
      <p:ext uri="{BB962C8B-B14F-4D97-AF65-F5344CB8AC3E}">
        <p14:creationId xmlns:p14="http://schemas.microsoft.com/office/powerpoint/2010/main" val="167338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065" y="391543"/>
            <a:ext cx="11543741" cy="6253956"/>
          </a:xfrm>
        </p:spPr>
        <p:txBody>
          <a:bodyPr/>
          <a:lstStyle/>
          <a:p>
            <a:r>
              <a:rPr lang="en-US" b="1" dirty="0"/>
              <a:t>•    Loss of revenue</a:t>
            </a:r>
            <a:endParaRPr lang="en-US" dirty="0"/>
          </a:p>
          <a:p>
            <a:pPr lvl="0" fontAlgn="base"/>
            <a:r>
              <a:rPr lang="en-US" b="1" dirty="0"/>
              <a:t>Amazon states that for every 100ms of latency, they lose 1% of their sales</a:t>
            </a:r>
            <a:r>
              <a:rPr lang="en-US" b="1" dirty="0" smtClean="0"/>
              <a:t>.</a:t>
            </a:r>
          </a:p>
          <a:p>
            <a:pPr lvl="0" fontAlgn="base"/>
            <a:endParaRPr lang="en-US" b="1" dirty="0"/>
          </a:p>
          <a:p>
            <a:r>
              <a:rPr lang="en-US" b="1" dirty="0"/>
              <a:t>•    Loss of customers</a:t>
            </a:r>
            <a:endParaRPr lang="en-US" dirty="0"/>
          </a:p>
          <a:p>
            <a:r>
              <a:rPr lang="en-US" b="1" dirty="0" err="1" smtClean="0"/>
              <a:t>Flipkart</a:t>
            </a:r>
            <a:r>
              <a:rPr lang="en-US" b="1" dirty="0" smtClean="0"/>
              <a:t> </a:t>
            </a:r>
            <a:r>
              <a:rPr lang="en-US" b="1" dirty="0"/>
              <a:t>says “57% of shoppers will abandon a site after waiting 3 seconds for a page to load, out of them </a:t>
            </a:r>
            <a:r>
              <a:rPr lang="en-US" b="1" dirty="0" smtClean="0"/>
              <a:t>80</a:t>
            </a:r>
            <a:r>
              <a:rPr lang="en-US" b="1" dirty="0"/>
              <a:t>%  don’t return again on same site</a:t>
            </a:r>
            <a:r>
              <a:rPr lang="en-US" b="1" dirty="0" smtClean="0"/>
              <a:t>.”</a:t>
            </a:r>
          </a:p>
          <a:p>
            <a:r>
              <a:rPr lang="en-US" b="1" dirty="0"/>
              <a:t> Loss of productivity</a:t>
            </a:r>
            <a:endParaRPr lang="en-US" dirty="0"/>
          </a:p>
          <a:p>
            <a:pPr lvl="0" fontAlgn="base"/>
            <a:r>
              <a:rPr lang="en-US" b="1" dirty="0" err="1"/>
              <a:t>Reddit</a:t>
            </a:r>
            <a:r>
              <a:rPr lang="en-US" b="1" dirty="0"/>
              <a:t>, states that their performance focus is on page load speed. “If we can get 10% more performance, we immediately see 10% more traffic</a:t>
            </a:r>
            <a:r>
              <a:rPr lang="en-US" b="1" dirty="0" smtClean="0"/>
              <a:t>.”</a:t>
            </a:r>
          </a:p>
          <a:p>
            <a:r>
              <a:rPr lang="en-US" b="1" dirty="0"/>
              <a:t>Backlog of Work</a:t>
            </a:r>
            <a:endParaRPr lang="en-US" dirty="0"/>
          </a:p>
          <a:p>
            <a:r>
              <a:rPr lang="en-US" b="1" dirty="0" smtClean="0"/>
              <a:t>On </a:t>
            </a:r>
            <a:r>
              <a:rPr lang="en-US" b="1" dirty="0"/>
              <a:t>an average  1.2  million people try to book tickets in the first ten minutes of the </a:t>
            </a:r>
            <a:r>
              <a:rPr lang="en-US" b="1" dirty="0" err="1"/>
              <a:t>Tatkal</a:t>
            </a:r>
            <a:r>
              <a:rPr lang="en-US" b="1" dirty="0"/>
              <a:t> timeframe, Of that only 50000 people come out of the website with tickets,  at the success rate of 4.16% only due to service backlog during peak</a:t>
            </a:r>
            <a:r>
              <a:rPr lang="en-US" b="1" dirty="0" smtClean="0"/>
              <a:t>.</a:t>
            </a:r>
          </a:p>
          <a:p>
            <a:endParaRPr lang="en-US" b="1" dirty="0"/>
          </a:p>
          <a:p>
            <a:endParaRPr lang="en-US" dirty="0"/>
          </a:p>
          <a:p>
            <a:pPr lvl="0" fontAlgn="base"/>
            <a:endParaRPr lang="en-US" dirty="0"/>
          </a:p>
          <a:p>
            <a:endParaRPr lang="en-US" dirty="0"/>
          </a:p>
          <a:p>
            <a:pPr lvl="0" fontAlgn="base"/>
            <a:endParaRPr lang="en-US" dirty="0"/>
          </a:p>
        </p:txBody>
      </p:sp>
    </p:spTree>
    <p:extLst>
      <p:ext uri="{BB962C8B-B14F-4D97-AF65-F5344CB8AC3E}">
        <p14:creationId xmlns:p14="http://schemas.microsoft.com/office/powerpoint/2010/main" val="311676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702" y="231820"/>
            <a:ext cx="9380152" cy="6016579"/>
          </a:xfrm>
        </p:spPr>
        <p:txBody>
          <a:bodyPr>
            <a:normAutofit/>
          </a:bodyPr>
          <a:lstStyle/>
          <a:p>
            <a:r>
              <a:rPr lang="en-US" sz="2800" dirty="0"/>
              <a:t>Microsoft found that Bing searches that were 2 seconds slower resulted in a 4.3% drop in revenue per </a:t>
            </a:r>
            <a:r>
              <a:rPr lang="en-US" sz="2800" dirty="0" smtClean="0"/>
              <a:t>user</a:t>
            </a:r>
          </a:p>
          <a:p>
            <a:endParaRPr lang="en-US" sz="2800" dirty="0"/>
          </a:p>
          <a:p>
            <a:r>
              <a:rPr lang="en-US" sz="2800" dirty="0"/>
              <a:t>When Mozilla shaved 2.2 seconds off their landing page, Firefox downloads increased 15.4</a:t>
            </a:r>
            <a:r>
              <a:rPr lang="en-US" sz="2800" dirty="0" smtClean="0"/>
              <a:t>%</a:t>
            </a:r>
          </a:p>
          <a:p>
            <a:endParaRPr lang="en-US" sz="2800" dirty="0"/>
          </a:p>
          <a:p>
            <a:r>
              <a:rPr lang="en-US" sz="2800" dirty="0"/>
              <a:t>Making Barack Obama’s website 60% faster increased donation conversions by 14</a:t>
            </a:r>
            <a:r>
              <a:rPr lang="en-US" sz="2800" dirty="0" smtClean="0"/>
              <a:t>%</a:t>
            </a:r>
          </a:p>
          <a:p>
            <a:pPr marL="0" indent="0">
              <a:buNone/>
            </a:pPr>
            <a:endParaRPr lang="en-US" sz="2800" dirty="0" smtClean="0"/>
          </a:p>
          <a:p>
            <a:r>
              <a:rPr lang="en-US" sz="2800" dirty="0"/>
              <a:t>Amazon and Walmart increase revenue 1% for every 100ms of improvement</a:t>
            </a:r>
          </a:p>
        </p:txBody>
      </p:sp>
    </p:spTree>
    <p:extLst>
      <p:ext uri="{BB962C8B-B14F-4D97-AF65-F5344CB8AC3E}">
        <p14:creationId xmlns:p14="http://schemas.microsoft.com/office/powerpoint/2010/main" val="245095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Performance testing</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4073" y="1454556"/>
            <a:ext cx="4775674" cy="5148245"/>
          </a:xfrm>
        </p:spPr>
      </p:pic>
    </p:spTree>
    <p:extLst>
      <p:ext uri="{BB962C8B-B14F-4D97-AF65-F5344CB8AC3E}">
        <p14:creationId xmlns:p14="http://schemas.microsoft.com/office/powerpoint/2010/main" val="4056736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TotalTime>
  <Words>886</Words>
  <Application>Microsoft Office PowerPoint</Application>
  <PresentationFormat>Widescreen</PresentationFormat>
  <Paragraphs>94</Paragraphs>
  <Slides>18</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9" baseType="lpstr">
      <vt:lpstr>Arial</vt:lpstr>
      <vt:lpstr>Arial Narrow</vt:lpstr>
      <vt:lpstr>Baskerville Old Face</vt:lpstr>
      <vt:lpstr>Calibri</vt:lpstr>
      <vt:lpstr>Century Gothic</vt:lpstr>
      <vt:lpstr>inherit</vt:lpstr>
      <vt:lpstr>Times New Roman</vt:lpstr>
      <vt:lpstr>Wingdings 3</vt:lpstr>
      <vt:lpstr>Work Sans</vt:lpstr>
      <vt:lpstr>Ion</vt:lpstr>
      <vt:lpstr>Bitmap Image</vt:lpstr>
      <vt:lpstr>PowerPoint Presentation</vt:lpstr>
      <vt:lpstr> What is Testing ?</vt:lpstr>
      <vt:lpstr>Types of Testing</vt:lpstr>
      <vt:lpstr>PowerPoint Presentation</vt:lpstr>
      <vt:lpstr>Why does performance matter? </vt:lpstr>
      <vt:lpstr>PowerPoint Presentation</vt:lpstr>
      <vt:lpstr>PowerPoint Presentation</vt:lpstr>
      <vt:lpstr>PowerPoint Presentation</vt:lpstr>
      <vt:lpstr>Types  Performance testing</vt:lpstr>
      <vt:lpstr>Load Testing</vt:lpstr>
      <vt:lpstr>Cont.</vt:lpstr>
      <vt:lpstr>PowerPoint Presentation</vt:lpstr>
      <vt:lpstr>PowerPoint Presentation</vt:lpstr>
      <vt:lpstr>PowerPoint Presentation</vt:lpstr>
      <vt:lpstr>PowerPoint Presentation</vt:lpstr>
      <vt:lpstr>Volume Testing</vt:lpstr>
      <vt:lpstr>Endurance testing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7</cp:revision>
  <dcterms:created xsi:type="dcterms:W3CDTF">2019-02-03T18:46:23Z</dcterms:created>
  <dcterms:modified xsi:type="dcterms:W3CDTF">2019-02-03T19:44:50Z</dcterms:modified>
</cp:coreProperties>
</file>