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Maven Pro" panose="020B0604020202020204" charset="0"/>
      <p:regular r:id="rId35"/>
      <p:bold r:id="rId36"/>
    </p:embeddedFont>
    <p:embeddedFont>
      <p:font typeface="Nunito" panose="020F0502020204030204" pitchFamily="2" charset="-52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62a990174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62a990174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62a990174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62a990174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62a990174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62a990174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62a990174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62a990174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62a990174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62a990174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62a9901749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62a9901749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62a990174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62a990174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62a990174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62a9901749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62a990174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62a9901749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62a9901749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62a9901749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62a990174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62a990174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62a9901749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62a9901749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62a9901749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62a9901749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62a990174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62a990174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62a9901749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62a9901749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62a9901749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62a9901749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62a9901749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62a9901749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62a9901749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62a9901749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62a9901749_0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62a9901749_0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62a9901749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62a9901749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62a9901749_0_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62a9901749_0_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62a9901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62a9901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62a9901749_0_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62a9901749_0_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62a9901749_0_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62a9901749_0_8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62a9901749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62a9901749_0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62a9901749_0_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62a9901749_0_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62a990174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62a990174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62a990174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62a990174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62a990174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62a9901749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62a990174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62a990174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62a990174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62a990174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Предсказание коэффициентов поглощения в сплавах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824000" y="3486725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Вандышев Георгий (М02-004и)</a:t>
            </a:r>
            <a:endParaRPr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3072000" y="4016700"/>
            <a:ext cx="3000000" cy="11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30 июня 2025 г.</a:t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МФТИ</a:t>
            </a: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для RandomForest</a:t>
            </a:r>
            <a:endParaRPr/>
          </a:p>
        </p:txBody>
      </p:sp>
      <p:sp>
        <p:nvSpPr>
          <p:cNvPr id="345" name="Google Shape;345;p2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46" name="Google Shape;3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613" y="1373223"/>
            <a:ext cx="3031075" cy="2561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47" name="Google Shape;3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719" y="1373225"/>
            <a:ext cx="2946148" cy="2561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48" name="Google Shape;34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7105" y="1373225"/>
            <a:ext cx="2924996" cy="2561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9" name="Google Shape;349;p22"/>
          <p:cNvSpPr txBox="1"/>
          <p:nvPr/>
        </p:nvSpPr>
        <p:spPr>
          <a:xfrm>
            <a:off x="704475" y="3934725"/>
            <a:ext cx="6522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Все не очень хорошо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Пример вывода GridSearch: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50" name="Google Shape;35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9575" y="4664500"/>
            <a:ext cx="7324425" cy="2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"/>
          <p:cNvSpPr txBox="1">
            <a:spLocks noGrp="1"/>
          </p:cNvSpPr>
          <p:nvPr>
            <p:ph type="title"/>
          </p:nvPr>
        </p:nvSpPr>
        <p:spPr>
          <a:xfrm>
            <a:off x="1122665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Важность признаков</a:t>
            </a:r>
            <a:endParaRPr dirty="0"/>
          </a:p>
        </p:txBody>
      </p:sp>
      <p:sp>
        <p:nvSpPr>
          <p:cNvPr id="356" name="Google Shape;356;p23"/>
          <p:cNvSpPr txBox="1">
            <a:spLocks noGrp="1"/>
          </p:cNvSpPr>
          <p:nvPr>
            <p:ph type="body" idx="1"/>
          </p:nvPr>
        </p:nvSpPr>
        <p:spPr>
          <a:xfrm>
            <a:off x="457875" y="1597875"/>
            <a:ext cx="4458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Самый важный признак - band gap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/>
              <a:t>Далее параметры кристаллической решетки</a:t>
            </a:r>
            <a:endParaRPr sz="1500"/>
          </a:p>
        </p:txBody>
      </p:sp>
      <p:pic>
        <p:nvPicPr>
          <p:cNvPr id="357" name="Google Shape;3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00" y="2560100"/>
            <a:ext cx="4573810" cy="2473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58" name="Google Shape;3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3724" y="128852"/>
            <a:ext cx="4240276" cy="244289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59" name="Google Shape;35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0001" y="2552350"/>
            <a:ext cx="4374001" cy="247393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 txBox="1">
            <a:spLocks noGrp="1"/>
          </p:cNvSpPr>
          <p:nvPr>
            <p:ph type="title"/>
          </p:nvPr>
        </p:nvSpPr>
        <p:spPr>
          <a:xfrm>
            <a:off x="823999" y="1613825"/>
            <a:ext cx="6959033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</a:rPr>
              <a:t>Графовые нейросети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rgbClr val="FFFFFF"/>
                </a:solidFill>
              </a:rPr>
              <a:t>Data_for_AIGNN.ipynb + ALIGNN.ipynb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Графовые нейросети</a:t>
            </a:r>
            <a:endParaRPr/>
          </a:p>
        </p:txBody>
      </p:sp>
      <p:sp>
        <p:nvSpPr>
          <p:cNvPr id="370" name="Google Shape;370;p25"/>
          <p:cNvSpPr txBox="1">
            <a:spLocks noGrp="1"/>
          </p:cNvSpPr>
          <p:nvPr>
            <p:ph type="body" idx="1"/>
          </p:nvPr>
        </p:nvSpPr>
        <p:spPr>
          <a:xfrm>
            <a:off x="256675" y="1690550"/>
            <a:ext cx="439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Выбрана ALIGNN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Найден ноутбук в качестве примера (официальный - git)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Входные параметры = POSCAR файлы VASP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Перевод таблицы в папку с входными файлами (alignn/alignn_data)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config_k.json - config файл чуть-чуть изменен</a:t>
            </a:r>
            <a:endParaRPr sz="1600"/>
          </a:p>
        </p:txBody>
      </p:sp>
      <p:pic>
        <p:nvPicPr>
          <p:cNvPr id="371" name="Google Shape;3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075" y="1928075"/>
            <a:ext cx="4346424" cy="19762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2" name="Google Shape;372;p25"/>
          <p:cNvSpPr txBox="1"/>
          <p:nvPr/>
        </p:nvSpPr>
        <p:spPr>
          <a:xfrm>
            <a:off x="0" y="45279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https://colab.research.google.com/github/knc6/jarvis-tools-notebooks/blob/master/jarvis-tools-notebooks/alignn_jarvis_leaderboard.ipynb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</a:t>
            </a:r>
            <a:endParaRPr/>
          </a:p>
        </p:txBody>
      </p:sp>
      <p:pic>
        <p:nvPicPr>
          <p:cNvPr id="378" name="Google Shape;3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125" y="97650"/>
            <a:ext cx="3712801" cy="179535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9" name="Google Shape;3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325" y="2339758"/>
            <a:ext cx="3712800" cy="19884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0" name="Google Shape;380;p26"/>
          <p:cNvSpPr txBox="1"/>
          <p:nvPr/>
        </p:nvSpPr>
        <p:spPr>
          <a:xfrm>
            <a:off x="4959450" y="1856450"/>
            <a:ext cx="37128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Использует все структуры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81" name="Google Shape;381;p26"/>
          <p:cNvSpPr txBox="1"/>
          <p:nvPr/>
        </p:nvSpPr>
        <p:spPr>
          <a:xfrm>
            <a:off x="4487700" y="4328225"/>
            <a:ext cx="4656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Использует не все структуры (очень мало) Почему?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82" name="Google Shape;382;p26"/>
          <p:cNvSpPr txBox="1">
            <a:spLocks noGrp="1"/>
          </p:cNvSpPr>
          <p:nvPr>
            <p:ph type="body" idx="1"/>
          </p:nvPr>
        </p:nvSpPr>
        <p:spPr>
          <a:xfrm>
            <a:off x="256675" y="1690550"/>
            <a:ext cx="439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Не полная документация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Использует не все конфигурации (через раз)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 txBox="1">
            <a:spLocks noGrp="1"/>
          </p:cNvSpPr>
          <p:nvPr>
            <p:ph type="body" idx="1"/>
          </p:nvPr>
        </p:nvSpPr>
        <p:spPr>
          <a:xfrm>
            <a:off x="256675" y="1690550"/>
            <a:ext cx="439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Не полная документация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Использует не все конфигурации (через раз)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Непонятно почему Loss для val такой маленький</a:t>
            </a:r>
            <a:endParaRPr sz="1600"/>
          </a:p>
        </p:txBody>
      </p:sp>
      <p:sp>
        <p:nvSpPr>
          <p:cNvPr id="388" name="Google Shape;388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</a:t>
            </a:r>
            <a:endParaRPr/>
          </a:p>
        </p:txBody>
      </p:sp>
      <p:sp>
        <p:nvSpPr>
          <p:cNvPr id="389" name="Google Shape;389;p27"/>
          <p:cNvSpPr txBox="1"/>
          <p:nvPr/>
        </p:nvSpPr>
        <p:spPr>
          <a:xfrm>
            <a:off x="5007200" y="2175725"/>
            <a:ext cx="37128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Нормальное обучение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90" name="Google Shape;390;p27"/>
          <p:cNvSpPr txBox="1"/>
          <p:nvPr/>
        </p:nvSpPr>
        <p:spPr>
          <a:xfrm>
            <a:off x="4572000" y="4560225"/>
            <a:ext cx="4656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Не нормальное обучение (на малом количестве данных)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391" name="Google Shape;3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575" y="-5"/>
            <a:ext cx="3596501" cy="2221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92" name="Google Shape;3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9750" y="2571750"/>
            <a:ext cx="3227701" cy="20771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</a:t>
            </a:r>
            <a:endParaRPr/>
          </a:p>
        </p:txBody>
      </p:sp>
      <p:pic>
        <p:nvPicPr>
          <p:cNvPr id="398" name="Google Shape;3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275" y="981175"/>
            <a:ext cx="1676400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8"/>
          <p:cNvSpPr txBox="1">
            <a:spLocks noGrp="1"/>
          </p:cNvSpPr>
          <p:nvPr>
            <p:ph type="body" idx="1"/>
          </p:nvPr>
        </p:nvSpPr>
        <p:spPr>
          <a:xfrm>
            <a:off x="256675" y="1690550"/>
            <a:ext cx="439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Не полная документация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Использует не все конфигурации (через раз)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Непонятно почему Loss для val такой маленький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В качестве результатов выводит рандомное количество точек (не разобрался до конца)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</a:t>
            </a:r>
            <a:endParaRPr/>
          </a:p>
        </p:txBody>
      </p:sp>
      <p:sp>
        <p:nvSpPr>
          <p:cNvPr id="405" name="Google Shape;405;p29"/>
          <p:cNvSpPr txBox="1">
            <a:spLocks noGrp="1"/>
          </p:cNvSpPr>
          <p:nvPr>
            <p:ph type="body" idx="1"/>
          </p:nvPr>
        </p:nvSpPr>
        <p:spPr>
          <a:xfrm>
            <a:off x="256675" y="1690550"/>
            <a:ext cx="439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Не полная документация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Использует не все конфигурации (через раз)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Непонятно почему Loss для val такой маленький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В качестве результатов выводит рандомное количество точек(не разобрался до конца)</a:t>
            </a:r>
            <a:endParaRPr sz="1600"/>
          </a:p>
        </p:txBody>
      </p:sp>
      <p:pic>
        <p:nvPicPr>
          <p:cNvPr id="406" name="Google Shape;4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250" y="693325"/>
            <a:ext cx="5650450" cy="37568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0"/>
          <p:cNvSpPr txBox="1">
            <a:spLocks noGrp="1"/>
          </p:cNvSpPr>
          <p:nvPr>
            <p:ph type="title"/>
          </p:nvPr>
        </p:nvSpPr>
        <p:spPr>
          <a:xfrm>
            <a:off x="710586" y="1585472"/>
            <a:ext cx="8631888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Еще GNN (Проблемы продолжаются)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crystal_example.ipynb</a:t>
            </a:r>
            <a:endParaRPr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MegNet</a:t>
            </a:r>
            <a:endParaRPr/>
          </a:p>
        </p:txBody>
      </p:sp>
      <p:sp>
        <p:nvSpPr>
          <p:cNvPr id="417" name="Google Shape;417;p31"/>
          <p:cNvSpPr txBox="1">
            <a:spLocks noGrp="1"/>
          </p:cNvSpPr>
          <p:nvPr>
            <p:ph type="body" idx="1"/>
          </p:nvPr>
        </p:nvSpPr>
        <p:spPr>
          <a:xfrm>
            <a:off x="381075" y="1560675"/>
            <a:ext cx="46080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Решено использовать другую модель</a:t>
            </a:r>
            <a:endParaRPr sz="1600"/>
          </a:p>
        </p:txBody>
      </p:sp>
      <p:pic>
        <p:nvPicPr>
          <p:cNvPr id="418" name="Google Shape;4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900" y="2025275"/>
            <a:ext cx="4855075" cy="2908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</p:txBody>
      </p:sp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832175" y="17403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ru" sz="2300"/>
              <a:t>Задача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ru" sz="2300"/>
              <a:t>База данных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ru" sz="2300"/>
              <a:t>Первые шаги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ru" sz="2300"/>
              <a:t>Графовые нейросети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ru" sz="2300"/>
              <a:t>Еще GNN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ru" sz="2300"/>
              <a:t>Возвращение к истокам</a:t>
            </a: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MegNet</a:t>
            </a:r>
            <a:endParaRPr/>
          </a:p>
        </p:txBody>
      </p:sp>
      <p:sp>
        <p:nvSpPr>
          <p:cNvPr id="424" name="Google Shape;424;p32"/>
          <p:cNvSpPr txBox="1">
            <a:spLocks noGrp="1"/>
          </p:cNvSpPr>
          <p:nvPr>
            <p:ph type="body" idx="1"/>
          </p:nvPr>
        </p:nvSpPr>
        <p:spPr>
          <a:xfrm>
            <a:off x="381075" y="1560675"/>
            <a:ext cx="46080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Решено использовать другую модель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Найден ноутбук в качестве примера (официальный - git)</a:t>
            </a:r>
            <a:endParaRPr sz="1600"/>
          </a:p>
        </p:txBody>
      </p:sp>
      <p:pic>
        <p:nvPicPr>
          <p:cNvPr id="425" name="Google Shape;4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950" y="772725"/>
            <a:ext cx="4214675" cy="3482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6" name="Google Shape;426;p32"/>
          <p:cNvSpPr txBox="1"/>
          <p:nvPr/>
        </p:nvSpPr>
        <p:spPr>
          <a:xfrm>
            <a:off x="76650" y="4610125"/>
            <a:ext cx="899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https://colab.research.google.com/drive/1CHAsLh0klj5K82f8ZOcK9pLfV9Bx4OgK#scrollTo=A-LIUEDKIq1F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MegNet</a:t>
            </a:r>
            <a:endParaRPr/>
          </a:p>
        </p:txBody>
      </p:sp>
      <p:sp>
        <p:nvSpPr>
          <p:cNvPr id="432" name="Google Shape;432;p33"/>
          <p:cNvSpPr txBox="1">
            <a:spLocks noGrp="1"/>
          </p:cNvSpPr>
          <p:nvPr>
            <p:ph type="body" idx="1"/>
          </p:nvPr>
        </p:nvSpPr>
        <p:spPr>
          <a:xfrm>
            <a:off x="381075" y="1560675"/>
            <a:ext cx="46080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Решено использовать другую модель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Найден ноутбук в качестве примера (официальный - git)</a:t>
            </a:r>
            <a:endParaRPr sz="1600"/>
          </a:p>
        </p:txBody>
      </p:sp>
      <p:pic>
        <p:nvPicPr>
          <p:cNvPr id="433" name="Google Shape;4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950" y="772725"/>
            <a:ext cx="4214675" cy="3482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4" name="Google Shape;43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9375" y="1303873"/>
            <a:ext cx="5100101" cy="28969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35" name="Google Shape;435;p33"/>
          <p:cNvSpPr txBox="1"/>
          <p:nvPr/>
        </p:nvSpPr>
        <p:spPr>
          <a:xfrm>
            <a:off x="2306625" y="4200825"/>
            <a:ext cx="40656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Не работает тестовый ноутбук?!</a:t>
            </a:r>
            <a:endParaRPr sz="20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4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Возврат к истокам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MultipleFeaturizerRegressor.ipynb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46" name="Google Shape;4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76" y="2036551"/>
            <a:ext cx="7977650" cy="24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3764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Структурные дескрипторы для классических регрессоров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>
            <a:spLocks noGrp="1"/>
          </p:cNvSpPr>
          <p:nvPr>
            <p:ph type="title"/>
          </p:nvPr>
        </p:nvSpPr>
        <p:spPr>
          <a:xfrm>
            <a:off x="102687" y="0"/>
            <a:ext cx="89386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Результаты для разных размеров выборок (N=50)</a:t>
            </a:r>
            <a:endParaRPr dirty="0"/>
          </a:p>
        </p:txBody>
      </p:sp>
      <p:pic>
        <p:nvPicPr>
          <p:cNvPr id="453" name="Google Shape;453;p36" title="MultipleFeaturizerRegressor_result_5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387" y="572700"/>
            <a:ext cx="6893220" cy="45708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37" title="MultipleFeaturizerRegressor_result_5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388" y="572700"/>
            <a:ext cx="6893220" cy="45708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59" name="Google Shape;459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22216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Результаты для разных размеров выборок (N=500)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38" title="MultipleFeaturizerRegressor_result_n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388" y="572700"/>
            <a:ext cx="6893230" cy="45708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65" name="Google Shape;465;p38"/>
          <p:cNvSpPr txBox="1">
            <a:spLocks noGrp="1"/>
          </p:cNvSpPr>
          <p:nvPr>
            <p:ph type="title"/>
          </p:nvPr>
        </p:nvSpPr>
        <p:spPr>
          <a:xfrm>
            <a:off x="63795" y="0"/>
            <a:ext cx="94489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 dirty="0"/>
              <a:t>Результаты для разных размеров выборок (N=5960)</a:t>
            </a:r>
            <a:endParaRPr sz="27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9"/>
          <p:cNvSpPr txBox="1">
            <a:spLocks noGrp="1"/>
          </p:cNvSpPr>
          <p:nvPr>
            <p:ph type="title"/>
          </p:nvPr>
        </p:nvSpPr>
        <p:spPr>
          <a:xfrm>
            <a:off x="2194799" y="0"/>
            <a:ext cx="5134577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Результаты для GridSearch</a:t>
            </a:r>
            <a:endParaRPr dirty="0"/>
          </a:p>
        </p:txBody>
      </p:sp>
      <p:sp>
        <p:nvSpPr>
          <p:cNvPr id="471" name="Google Shape;471;p3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72" name="Google Shape;472;p39" title="result_gr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450" y="584700"/>
            <a:ext cx="6875100" cy="45587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0"/>
          <p:cNvSpPr txBox="1">
            <a:spLocks noGrp="1"/>
          </p:cNvSpPr>
          <p:nvPr>
            <p:ph type="title"/>
          </p:nvPr>
        </p:nvSpPr>
        <p:spPr>
          <a:xfrm>
            <a:off x="445025" y="730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Корреляции</a:t>
            </a:r>
            <a:endParaRPr/>
          </a:p>
        </p:txBody>
      </p:sp>
      <p:pic>
        <p:nvPicPr>
          <p:cNvPr id="478" name="Google Shape;4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526" y="0"/>
            <a:ext cx="5852948" cy="5143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1"/>
          <p:cNvSpPr txBox="1">
            <a:spLocks noGrp="1"/>
          </p:cNvSpPr>
          <p:nvPr>
            <p:ph type="title"/>
          </p:nvPr>
        </p:nvSpPr>
        <p:spPr>
          <a:xfrm>
            <a:off x="1107875" y="0"/>
            <a:ext cx="7454878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Результаты после удаления по корреляции</a:t>
            </a:r>
            <a:endParaRPr dirty="0"/>
          </a:p>
        </p:txBody>
      </p:sp>
      <p:pic>
        <p:nvPicPr>
          <p:cNvPr id="484" name="Google Shape;4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288" y="612400"/>
            <a:ext cx="6821426" cy="45311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</a:t>
            </a:r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756000" y="1833625"/>
            <a:ext cx="76320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/>
              <a:t>Построение модели (ML), которая предсказывает по атомной структуре коэффициенты поглощения на длине волны 755 нм, 1064 нм и 1500 нм </a:t>
            </a:r>
            <a:endParaRPr sz="1700"/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489" y="2836690"/>
            <a:ext cx="1619500" cy="15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/>
          <p:nvPr/>
        </p:nvSpPr>
        <p:spPr>
          <a:xfrm>
            <a:off x="2104538" y="3263350"/>
            <a:ext cx="995700" cy="68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5"/>
          <p:cNvSpPr/>
          <p:nvPr/>
        </p:nvSpPr>
        <p:spPr>
          <a:xfrm>
            <a:off x="5308288" y="3263350"/>
            <a:ext cx="995700" cy="68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5" name="Google Shape;2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9542" y="2804312"/>
            <a:ext cx="2354975" cy="160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 rotWithShape="1">
          <a:blip r:embed="rId5">
            <a:alphaModFix/>
          </a:blip>
          <a:srcRect r="7338"/>
          <a:stretch/>
        </p:blipFill>
        <p:spPr>
          <a:xfrm>
            <a:off x="3215787" y="2900650"/>
            <a:ext cx="197695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2"/>
          <p:cNvSpPr txBox="1">
            <a:spLocks noGrp="1"/>
          </p:cNvSpPr>
          <p:nvPr>
            <p:ph type="title"/>
          </p:nvPr>
        </p:nvSpPr>
        <p:spPr>
          <a:xfrm>
            <a:off x="445025" y="730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Нелинейный анализ</a:t>
            </a:r>
            <a:endParaRPr/>
          </a:p>
        </p:txBody>
      </p:sp>
      <p:pic>
        <p:nvPicPr>
          <p:cNvPr id="490" name="Google Shape;49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800" y="0"/>
            <a:ext cx="39459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3"/>
          <p:cNvSpPr txBox="1">
            <a:spLocks noGrp="1"/>
          </p:cNvSpPr>
          <p:nvPr>
            <p:ph type="title"/>
          </p:nvPr>
        </p:nvSpPr>
        <p:spPr>
          <a:xfrm>
            <a:off x="2127299" y="0"/>
            <a:ext cx="5287137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Результаты для топ40 по MI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6" name="Google Shape;496;p4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97" name="Google Shape;4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288" y="584425"/>
            <a:ext cx="6863527" cy="45590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4"/>
          <p:cNvSpPr txBox="1">
            <a:spLocks noGrp="1"/>
          </p:cNvSpPr>
          <p:nvPr>
            <p:ph type="title"/>
          </p:nvPr>
        </p:nvSpPr>
        <p:spPr>
          <a:xfrm>
            <a:off x="1182675" y="639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8593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404040"/>
                </a:solidFill>
                <a:highlight>
                  <a:srgbClr val="FFFFFF"/>
                </a:highlight>
              </a:rPr>
              <a:t>Итоги</a:t>
            </a:r>
            <a:endParaRPr sz="25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50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sp>
        <p:nvSpPr>
          <p:cNvPr id="503" name="Google Shape;503;p4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32</a:t>
            </a:fld>
            <a:endParaRPr/>
          </a:p>
        </p:txBody>
      </p:sp>
      <p:sp>
        <p:nvSpPr>
          <p:cNvPr id="504" name="Google Shape;504;p44"/>
          <p:cNvSpPr txBox="1"/>
          <p:nvPr/>
        </p:nvSpPr>
        <p:spPr>
          <a:xfrm>
            <a:off x="6259400" y="4019763"/>
            <a:ext cx="31518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@pechenkapop</a:t>
            </a:r>
            <a:endParaRPr sz="13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5" name="Google Shape;505;p44"/>
          <p:cNvSpPr txBox="1"/>
          <p:nvPr/>
        </p:nvSpPr>
        <p:spPr>
          <a:xfrm>
            <a:off x="6259400" y="4593426"/>
            <a:ext cx="30696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vandyshev.gk@phystech.edu</a:t>
            </a:r>
            <a:endParaRPr sz="13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06" name="Google Shape;50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88176" y="4004102"/>
            <a:ext cx="433325" cy="43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8175" y="4558813"/>
            <a:ext cx="471226" cy="471226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44"/>
          <p:cNvSpPr txBox="1"/>
          <p:nvPr/>
        </p:nvSpPr>
        <p:spPr>
          <a:xfrm>
            <a:off x="871500" y="1982950"/>
            <a:ext cx="8272500" cy="1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404040"/>
              </a:buClr>
              <a:buSzPts val="2900"/>
              <a:buFont typeface="Maven Pro"/>
              <a:buAutoNum type="arabicPeriod"/>
            </a:pPr>
            <a:r>
              <a:rPr lang="ru" sz="2900">
                <a:solidFill>
                  <a:srgbClr val="40404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Обучено несколько моделей</a:t>
            </a:r>
            <a:endParaRPr sz="2900">
              <a:solidFill>
                <a:srgbClr val="40404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900"/>
              <a:buFont typeface="Maven Pro"/>
              <a:buAutoNum type="arabicPeriod"/>
            </a:pPr>
            <a:r>
              <a:rPr lang="ru" sz="2900">
                <a:solidFill>
                  <a:srgbClr val="404040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На оптические свойства больше всего влияет band gap</a:t>
            </a:r>
            <a:endParaRPr sz="2900">
              <a:solidFill>
                <a:srgbClr val="40404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None/>
            </a:pPr>
            <a:endParaRPr sz="2900">
              <a:solidFill>
                <a:srgbClr val="404040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База данных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База данных full_mp+jv_5k_stable_bg_dataset.csv </a:t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63" y="2647051"/>
            <a:ext cx="7538126" cy="2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По сплавам (видимо из Material Project + JARVIS)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Есть показатели поглощения k_755, k_1064, k_1500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>
            <a:spLocks noGrp="1"/>
          </p:cNvSpPr>
          <p:nvPr>
            <p:ph type="body" idx="1"/>
          </p:nvPr>
        </p:nvSpPr>
        <p:spPr>
          <a:xfrm>
            <a:off x="4477600" y="1635613"/>
            <a:ext cx="44094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Надо изменить по формату JVASP</a:t>
            </a:r>
            <a:endParaRPr sz="1600"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00" y="1559500"/>
            <a:ext cx="3952374" cy="185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1550" y="3223275"/>
            <a:ext cx="5150749" cy="185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8"/>
          <p:cNvSpPr/>
          <p:nvPr/>
        </p:nvSpPr>
        <p:spPr>
          <a:xfrm>
            <a:off x="1170375" y="1865725"/>
            <a:ext cx="794700" cy="192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8"/>
          <p:cNvSpPr/>
          <p:nvPr/>
        </p:nvSpPr>
        <p:spPr>
          <a:xfrm>
            <a:off x="1468950" y="2475750"/>
            <a:ext cx="794700" cy="192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8"/>
          <p:cNvSpPr/>
          <p:nvPr/>
        </p:nvSpPr>
        <p:spPr>
          <a:xfrm>
            <a:off x="5047300" y="3476950"/>
            <a:ext cx="1650300" cy="192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8"/>
          <p:cNvSpPr/>
          <p:nvPr/>
        </p:nvSpPr>
        <p:spPr>
          <a:xfrm>
            <a:off x="7182000" y="4606900"/>
            <a:ext cx="1650300" cy="192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База данных full_mp+jv_5k_stable_bg_dataset.csv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Распределение сплавов по k</a:t>
            </a:r>
            <a:endParaRPr/>
          </a:p>
        </p:txBody>
      </p:sp>
      <p:sp>
        <p:nvSpPr>
          <p:cNvPr id="326" name="Google Shape;326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27" name="Google Shape;3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3075"/>
            <a:ext cx="9144000" cy="30009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Первые шаги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</a:rPr>
              <a:t>RandomForest.ipynb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Первые шаги</a:t>
            </a:r>
            <a:endParaRPr/>
          </a:p>
        </p:txBody>
      </p:sp>
      <p:sp>
        <p:nvSpPr>
          <p:cNvPr id="338" name="Google Shape;338;p21"/>
          <p:cNvSpPr txBox="1">
            <a:spLocks noGrp="1"/>
          </p:cNvSpPr>
          <p:nvPr>
            <p:ph type="body" idx="1"/>
          </p:nvPr>
        </p:nvSpPr>
        <p:spPr>
          <a:xfrm>
            <a:off x="348250" y="1819375"/>
            <a:ext cx="8523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В начале было решено протестировать классическую ML модель - RandomForest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Из таблицы “full_mp+jv_5k_stable_bg_dataset.csv” были получены свойства сплавов (базовые)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Была обучена модель в библиотеке sklearn для каждого значения k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Были исследованы гиперпараметры модели -&gt; получены наилучшие</a:t>
            </a:r>
            <a:endParaRPr sz="1600"/>
          </a:p>
        </p:txBody>
      </p:sp>
      <p:pic>
        <p:nvPicPr>
          <p:cNvPr id="339" name="Google Shape;3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300" y="3552025"/>
            <a:ext cx="358140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Microsoft Office PowerPoint</Application>
  <PresentationFormat>Экран (16:9)</PresentationFormat>
  <Paragraphs>92</Paragraphs>
  <Slides>32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Maven Pro</vt:lpstr>
      <vt:lpstr>Nunito</vt:lpstr>
      <vt:lpstr>Momentum</vt:lpstr>
      <vt:lpstr>Предсказание коэффициентов поглощения в сплавах</vt:lpstr>
      <vt:lpstr>План</vt:lpstr>
      <vt:lpstr>Задача</vt:lpstr>
      <vt:lpstr>База данных</vt:lpstr>
      <vt:lpstr>База данных full_mp+jv_5k_stable_bg_dataset.csv </vt:lpstr>
      <vt:lpstr>База данных full_mp+jv_5k_stable_bg_dataset.csv </vt:lpstr>
      <vt:lpstr>Распределение сплавов по k</vt:lpstr>
      <vt:lpstr>Первые шаги  RandomForest.ipynb</vt:lpstr>
      <vt:lpstr>Первые шаги</vt:lpstr>
      <vt:lpstr>Результаты для RandomForest</vt:lpstr>
      <vt:lpstr>Важность признаков</vt:lpstr>
      <vt:lpstr>Графовые нейросети Data_for_AIGNN.ipynb + ALIGNN.ipynb</vt:lpstr>
      <vt:lpstr>Графовые нейросети</vt:lpstr>
      <vt:lpstr>Проблемы</vt:lpstr>
      <vt:lpstr>Проблемы</vt:lpstr>
      <vt:lpstr>Проблемы</vt:lpstr>
      <vt:lpstr>Проблемы</vt:lpstr>
      <vt:lpstr>Еще GNN (Проблемы продолжаются) crystal_example.ipynb</vt:lpstr>
      <vt:lpstr>MegNet</vt:lpstr>
      <vt:lpstr>MegNet</vt:lpstr>
      <vt:lpstr>MegNet</vt:lpstr>
      <vt:lpstr>Возврат к истокам MultipleFeaturizerRegressor.ipynb</vt:lpstr>
      <vt:lpstr>Структурные дескрипторы для классических регрессоров </vt:lpstr>
      <vt:lpstr>Результаты для разных размеров выборок (N=50)</vt:lpstr>
      <vt:lpstr>Результаты для разных размеров выборок (N=500)</vt:lpstr>
      <vt:lpstr>Результаты для разных размеров выборок (N=5960)</vt:lpstr>
      <vt:lpstr>Результаты для GridSearch</vt:lpstr>
      <vt:lpstr>Корреляции</vt:lpstr>
      <vt:lpstr>Результаты после удаления по корреляции</vt:lpstr>
      <vt:lpstr>Нелинейный анализ</vt:lpstr>
      <vt:lpstr>Результаты для топ40 по MI </vt:lpstr>
      <vt:lpstr>Итоги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Georgii Vandyshev</cp:lastModifiedBy>
  <cp:revision>1</cp:revision>
  <dcterms:modified xsi:type="dcterms:W3CDTF">2025-06-29T16:42:54Z</dcterms:modified>
</cp:coreProperties>
</file>