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57" r:id="rId3"/>
    <p:sldId id="256" r:id="rId4"/>
    <p:sldId id="258" r:id="rId5"/>
    <p:sldId id="312" r:id="rId7"/>
    <p:sldId id="259" r:id="rId8"/>
    <p:sldId id="313" r:id="rId9"/>
    <p:sldId id="262" r:id="rId10"/>
    <p:sldId id="316" r:id="rId11"/>
    <p:sldId id="280" r:id="rId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FAF4"/>
    <a:srgbClr val="00ACA8"/>
    <a:srgbClr val="00CCC7"/>
    <a:srgbClr val="00BCB8"/>
    <a:srgbClr val="66CC99"/>
    <a:srgbClr val="00B888"/>
    <a:srgbClr val="00A87C"/>
    <a:srgbClr val="008A66"/>
    <a:srgbClr val="A3D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528" y="-216"/>
      </p:cViewPr>
      <p:guideLst>
        <p:guide orient="horz" pos="1550"/>
        <p:guide orient="horz" pos="621"/>
        <p:guide orient="horz" pos="2970"/>
        <p:guide pos="2906"/>
        <p:guide pos="521"/>
      </p:guideLst>
    </p:cSldViewPr>
  </p:slideViewPr>
  <p:notesTextViewPr>
    <p:cViewPr>
      <p:scale>
        <a:sx n="1" d="1"/>
        <a:sy n="1" d="1"/>
      </p:scale>
      <p:origin x="0" y="0"/>
    </p:cViewPr>
  </p:notesTextViewPr>
  <p:notesViewPr>
    <p:cSldViewPr showGuides="1">
      <p:cViewPr varScale="1">
        <p:scale>
          <a:sx n="54" d="100"/>
          <a:sy n="54" d="100"/>
        </p:scale>
        <p:origin x="-2910" y="-84"/>
      </p:cViewPr>
      <p:guideLst>
        <p:guide orient="horz" pos="2755"/>
        <p:guide pos="2179"/>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3C43CB-A365-4A63-87A3-14788304EB6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E57F7-6F5E-46D4-B6A8-8367680F51A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328C494A-BFB6-40BB-8DD7-11A1A433E87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789DFF0B-09D5-4583-8F99-A25D1A03FCF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microsoft.com/office/2007/relationships/hdphoto" Target="../media/image2.wdp"/><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cstate="print">
            <a:extLst>
              <a:ext uri="{BEBA8EAE-BF5A-486C-A8C5-ECC9F3942E4B}">
                <a14:imgProps xmlns:a14="http://schemas.microsoft.com/office/drawing/2010/main">
                  <a14:imgLayer r:embed="rId1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2220" y="256060"/>
            <a:ext cx="591240" cy="443430"/>
          </a:xfrm>
          <a:prstGeom prst="rect">
            <a:avLst/>
          </a:prstGeom>
        </p:spPr>
      </p:pic>
      <p:sp>
        <p:nvSpPr>
          <p:cNvPr id="8" name="矩形 7"/>
          <p:cNvSpPr/>
          <p:nvPr userDrawn="1"/>
        </p:nvSpPr>
        <p:spPr>
          <a:xfrm>
            <a:off x="7020340" y="292065"/>
            <a:ext cx="2123660" cy="33541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microsoft.com/office/2007/relationships/hdphoto" Target="../media/image8.wdp"/><Relationship Id="rId5" Type="http://schemas.openxmlformats.org/officeDocument/2006/relationships/image" Target="../media/image7.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jpe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2.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jpe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hdphoto" Target="../media/image8.wdp"/><Relationship Id="rId5" Type="http://schemas.openxmlformats.org/officeDocument/2006/relationships/image" Target="../media/image7.png"/><Relationship Id="rId4" Type="http://schemas.microsoft.com/office/2007/relationships/hdphoto" Target="../media/image6.wdp"/><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229860"/>
          </a:xfrm>
          <a:prstGeom prst="rect">
            <a:avLst/>
          </a:prstGeom>
          <a:solidFill>
            <a:schemeClr val="accent5">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p:cNvSpPr/>
          <p:nvPr/>
        </p:nvSpPr>
        <p:spPr>
          <a:xfrm>
            <a:off x="0" y="0"/>
            <a:ext cx="486004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57200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4925" y="4298950"/>
            <a:ext cx="2306955" cy="937260"/>
          </a:xfrm>
          <a:prstGeom prst="rect">
            <a:avLst/>
          </a:prstGeom>
        </p:spPr>
        <p:txBody>
          <a:bodyPr wrap="square">
            <a:spAutoFit/>
          </a:bodyPr>
          <a:lstStyle/>
          <a:p>
            <a:pPr algn="ctr">
              <a:lnSpc>
                <a:spcPts val="6600"/>
              </a:lnSpc>
            </a:pPr>
            <a:r>
              <a:rPr lang="en-US" altLang="zh-CN" sz="2000" b="1" dirty="0" smtClean="0">
                <a:solidFill>
                  <a:sysClr val="windowText" lastClr="000000"/>
                </a:solidFill>
                <a:latin typeface="Agency FB" panose="020B0503020202020204" charset="0"/>
                <a:ea typeface="Microsoft YaHei" panose="020B0503020204020204" pitchFamily="34" charset="-122"/>
                <a:cs typeface="Agency FB" panose="020B0503020202020204" charset="0"/>
              </a:rPr>
              <a:t>MIHAI Loredana-Stefania</a:t>
            </a:r>
            <a:endParaRPr lang="en-US" altLang="zh-CN" sz="2000" b="1" dirty="0" smtClean="0">
              <a:solidFill>
                <a:sysClr val="windowText" lastClr="000000"/>
              </a:solidFill>
              <a:latin typeface="Agency FB" panose="020B0503020202020204" charset="0"/>
              <a:ea typeface="Microsoft YaHei" panose="020B0503020204020204" pitchFamily="34" charset="-122"/>
              <a:cs typeface="Agency FB" panose="020B0503020202020204" charset="0"/>
            </a:endParaRPr>
          </a:p>
        </p:txBody>
      </p:sp>
      <p:pic>
        <p:nvPicPr>
          <p:cNvPr id="6" name="图片 5"/>
          <p:cNvPicPr>
            <a:picLocks noChangeAspect="1"/>
          </p:cNvPicPr>
          <p:nvPr/>
        </p:nvPicPr>
        <p:blipFill>
          <a:blip r:embed="rId1">
            <a:duotone>
              <a:prstClr val="black"/>
              <a:schemeClr val="accent5">
                <a:tint val="45000"/>
                <a:satMod val="400000"/>
              </a:schemeClr>
            </a:duotone>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0810" y="915390"/>
            <a:ext cx="3528490" cy="3528490"/>
          </a:xfrm>
          <a:prstGeom prst="rect">
            <a:avLst/>
          </a:prstGeom>
        </p:spPr>
      </p:pic>
      <p:pic>
        <p:nvPicPr>
          <p:cNvPr id="7" name="图片 6"/>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rot="20580000">
            <a:off x="5518150" y="2680335"/>
            <a:ext cx="1755140" cy="1316355"/>
          </a:xfrm>
          <a:prstGeom prst="rect">
            <a:avLst/>
          </a:prstGeom>
        </p:spPr>
      </p:pic>
      <p:pic>
        <p:nvPicPr>
          <p:cNvPr id="10" name="图片 9"/>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94954" y="3724240"/>
            <a:ext cx="613581" cy="613581"/>
          </a:xfrm>
          <a:prstGeom prst="rect">
            <a:avLst/>
          </a:prstGeom>
        </p:spPr>
      </p:pic>
      <p:sp>
        <p:nvSpPr>
          <p:cNvPr id="12" name="矩形 11"/>
          <p:cNvSpPr/>
          <p:nvPr/>
        </p:nvSpPr>
        <p:spPr>
          <a:xfrm>
            <a:off x="5723842" y="2211975"/>
            <a:ext cx="2400935" cy="521970"/>
          </a:xfrm>
          <a:prstGeom prst="rect">
            <a:avLst/>
          </a:prstGeom>
        </p:spPr>
        <p:txBody>
          <a:bodyPr wrap="none">
            <a:spAutoFit/>
          </a:bodyPr>
          <a:lstStyle/>
          <a:p>
            <a:pPr algn="ctr"/>
            <a:r>
              <a:rPr lang="en-US" sz="2800" b="1">
                <a:solidFill>
                  <a:schemeClr val="tx1"/>
                </a:solidFill>
                <a:latin typeface="Agency FB" panose="020B0503020202020204" charset="0"/>
                <a:ea typeface="Microsoft YaHei" panose="020B0503020204020204" pitchFamily="34" charset="-122"/>
                <a:cs typeface="Agency FB" panose="020B0503020202020204" charset="0"/>
                <a:sym typeface="+mn-ea"/>
              </a:rPr>
              <a:t>Clasificator binar</a:t>
            </a:r>
            <a:r>
              <a:rPr lang="en-US" sz="2800" b="1">
                <a:solidFill>
                  <a:schemeClr val="bg1"/>
                </a:solidFill>
                <a:latin typeface="Microsoft YaHei" panose="020B0503020204020204" pitchFamily="34" charset="-122"/>
                <a:ea typeface="Microsoft YaHei" panose="020B0503020204020204" pitchFamily="34" charset="-122"/>
                <a:sym typeface="+mn-ea"/>
              </a:rPr>
              <a:t> </a:t>
            </a:r>
            <a:endParaRPr lang="en-US" altLang="zh-CN" sz="2800" dirty="0">
              <a:latin typeface="Microsoft YaHei" panose="020B0503020204020204" pitchFamily="34" charset="-122"/>
              <a:ea typeface="Microsoft YaHei" panose="020B0503020204020204" pitchFamily="34" charset="-122"/>
            </a:endParaRPr>
          </a:p>
        </p:txBody>
      </p:sp>
      <p:pic>
        <p:nvPicPr>
          <p:cNvPr id="9" name="图片 5"/>
          <p:cNvPicPr>
            <a:picLocks noChangeAspect="1"/>
          </p:cNvPicPr>
          <p:nvPr/>
        </p:nvPicPr>
        <p:blipFill>
          <a:blip r:embed="rId1">
            <a:duotone>
              <a:prstClr val="black"/>
              <a:schemeClr val="accent5">
                <a:tint val="45000"/>
                <a:satMod val="400000"/>
              </a:schemeClr>
            </a:duotone>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27345" y="696315"/>
            <a:ext cx="3528490" cy="3528490"/>
          </a:xfrm>
          <a:prstGeom prst="rect">
            <a:avLst/>
          </a:prstGeom>
        </p:spPr>
      </p:pic>
      <p:pic>
        <p:nvPicPr>
          <p:cNvPr id="11" name="图片 9"/>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23199" y="1131535"/>
            <a:ext cx="613581" cy="613581"/>
          </a:xfrm>
          <a:prstGeom prst="rect">
            <a:avLst/>
          </a:prstGeom>
        </p:spPr>
      </p:pic>
      <p:sp>
        <p:nvSpPr>
          <p:cNvPr id="15" name="矩形 1"/>
          <p:cNvSpPr/>
          <p:nvPr/>
        </p:nvSpPr>
        <p:spPr>
          <a:xfrm>
            <a:off x="-36830" y="-164465"/>
            <a:ext cx="2378710" cy="937260"/>
          </a:xfrm>
          <a:prstGeom prst="rect">
            <a:avLst/>
          </a:prstGeom>
        </p:spPr>
        <p:txBody>
          <a:bodyPr wrap="square">
            <a:spAutoFit/>
          </a:bodyPr>
          <a:p>
            <a:pPr algn="ctr">
              <a:lnSpc>
                <a:spcPts val="6600"/>
              </a:lnSpc>
            </a:pPr>
            <a:r>
              <a:rPr lang="en-US" altLang="zh-CN" sz="2000" b="1" dirty="0" smtClean="0">
                <a:solidFill>
                  <a:sysClr val="windowText" lastClr="000000"/>
                </a:solidFill>
                <a:latin typeface="Agency FB" panose="020B0503020202020204" charset="0"/>
                <a:ea typeface="Microsoft YaHei" panose="020B0503020204020204" pitchFamily="34" charset="-122"/>
                <a:cs typeface="Agency FB" panose="020B0503020202020204" charset="0"/>
              </a:rPr>
              <a:t>MARIN Vanessa-Ramona</a:t>
            </a:r>
            <a:endParaRPr lang="en-US" altLang="zh-CN" sz="2000" b="1" dirty="0" smtClean="0">
              <a:solidFill>
                <a:sysClr val="windowText" lastClr="000000"/>
              </a:solidFill>
              <a:latin typeface="Agency FB" panose="020B0503020202020204" charset="0"/>
              <a:ea typeface="Microsoft YaHei" panose="020B0503020204020204" pitchFamily="34" charset="-122"/>
              <a:cs typeface="Agency FB" panose="020B0503020202020204" charset="0"/>
            </a:endParaRPr>
          </a:p>
        </p:txBody>
      </p:sp>
      <p:sp>
        <p:nvSpPr>
          <p:cNvPr id="16" name="椭圆 14"/>
          <p:cNvSpPr/>
          <p:nvPr/>
        </p:nvSpPr>
        <p:spPr>
          <a:xfrm>
            <a:off x="5363845" y="1386840"/>
            <a:ext cx="3035300" cy="2912110"/>
          </a:xfrm>
          <a:prstGeom prst="ellipse">
            <a:avLst/>
          </a:prstGeom>
          <a:noFill/>
          <a:ln w="28575">
            <a:solidFill>
              <a:schemeClr val="tx1"/>
            </a:solidFill>
          </a:ln>
          <a:extLst>
            <a:ext uri="{909E8E84-426E-40DD-AFC4-6F175D3DCCD1}">
              <a14:hiddenFill xmlns:a14="http://schemas.microsoft.com/office/drawing/2010/main">
                <a:solidFill>
                  <a:srgbClr val="00ACA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pic>
        <p:nvPicPr>
          <p:cNvPr id="18"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8500" y="4157763"/>
            <a:ext cx="1475680" cy="985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animBg="1"/>
      <p:bldP spid="4" grpId="0" bldLvl="0" animBg="1"/>
      <p:bldP spid="2" grpId="0"/>
      <p:bldP spid="1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979295" y="0"/>
            <a:ext cx="6858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27980" y="4299355"/>
            <a:ext cx="4716020" cy="864120"/>
          </a:xfrm>
          <a:prstGeom prst="rect">
            <a:avLst/>
          </a:prstGeom>
        </p:spPr>
      </p:pic>
      <p:sp>
        <p:nvSpPr>
          <p:cNvPr id="5"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7430" y="525865"/>
            <a:ext cx="1096645" cy="460375"/>
          </a:xfrm>
          <a:prstGeom prst="rect">
            <a:avLst/>
          </a:prstGeom>
          <a:noFill/>
        </p:spPr>
        <p:txBody>
          <a:bodyPr wrap="none" rtlCol="0">
            <a:spAutoFit/>
          </a:bodyPr>
          <a:lstStyle/>
          <a:p>
            <a:pPr algn="l"/>
            <a:r>
              <a:rPr lang="en-US" altLang="zh-CN" sz="2400" b="1" dirty="0" smtClean="0">
                <a:solidFill>
                  <a:schemeClr val="bg1"/>
                </a:solidFill>
                <a:latin typeface="Agency FB" panose="020B0503020202020204" charset="0"/>
                <a:cs typeface="Agency FB" panose="020B0503020202020204" charset="0"/>
                <a:sym typeface="+mn-ea"/>
              </a:rPr>
              <a:t>CUPRINS</a:t>
            </a:r>
            <a:endParaRPr lang="zh-CN" altLang="en-US" sz="2400" b="1" dirty="0">
              <a:solidFill>
                <a:schemeClr val="bg1"/>
              </a:solidFill>
              <a:latin typeface="Agency FB" panose="020B0503020202020204" charset="0"/>
              <a:ea typeface="Microsoft YaHei" panose="020B0503020204020204" pitchFamily="34" charset="-122"/>
              <a:cs typeface="Agency FB" panose="020B0503020202020204" charset="0"/>
            </a:endParaRPr>
          </a:p>
        </p:txBody>
      </p:sp>
      <p:sp>
        <p:nvSpPr>
          <p:cNvPr id="8" name="矩形 7"/>
          <p:cNvSpPr/>
          <p:nvPr/>
        </p:nvSpPr>
        <p:spPr>
          <a:xfrm>
            <a:off x="291781" y="0"/>
            <a:ext cx="144020" cy="94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grpSp>
        <p:nvGrpSpPr>
          <p:cNvPr id="13" name="组合 12"/>
          <p:cNvGrpSpPr/>
          <p:nvPr/>
        </p:nvGrpSpPr>
        <p:grpSpPr>
          <a:xfrm>
            <a:off x="3764145" y="555549"/>
            <a:ext cx="2984255" cy="460375"/>
            <a:chOff x="3995920" y="1676324"/>
            <a:chExt cx="2984255" cy="460375"/>
          </a:xfrm>
        </p:grpSpPr>
        <p:sp>
          <p:nvSpPr>
            <p:cNvPr id="2" name="矩形 1"/>
            <p:cNvSpPr/>
            <p:nvPr/>
          </p:nvSpPr>
          <p:spPr>
            <a:xfrm>
              <a:off x="4644010" y="1676324"/>
              <a:ext cx="2336165" cy="460375"/>
            </a:xfrm>
            <a:prstGeom prst="rect">
              <a:avLst/>
            </a:prstGeom>
          </p:spPr>
          <p:txBody>
            <a:bodyPr wrap="none">
              <a:spAutoFit/>
            </a:bodyPr>
            <a:lstStyle/>
            <a:p>
              <a:r>
                <a:rPr lang="en-US" altLang="zh-CN" sz="24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rPr>
                <a:t>Descrierea aplicatiei</a:t>
              </a:r>
              <a:endParaRPr lang="en-US" altLang="zh-CN" sz="24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endParaRPr>
            </a:p>
          </p:txBody>
        </p:sp>
        <p:sp>
          <p:nvSpPr>
            <p:cNvPr id="10" name="矩形 9"/>
            <p:cNvSpPr/>
            <p:nvPr/>
          </p:nvSpPr>
          <p:spPr>
            <a:xfrm>
              <a:off x="3995920" y="172798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01</a:t>
              </a:r>
              <a:endParaRPr lang="zh-CN" altLang="en-US" dirty="0">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3777480" y="1131629"/>
            <a:ext cx="3315725" cy="460375"/>
            <a:chOff x="3995920" y="2252404"/>
            <a:chExt cx="3315725" cy="460375"/>
          </a:xfrm>
        </p:grpSpPr>
        <p:sp>
          <p:nvSpPr>
            <p:cNvPr id="4" name="矩形 3"/>
            <p:cNvSpPr/>
            <p:nvPr/>
          </p:nvSpPr>
          <p:spPr>
            <a:xfrm>
              <a:off x="4644010" y="2252404"/>
              <a:ext cx="2667635" cy="460375"/>
            </a:xfrm>
            <a:prstGeom prst="rect">
              <a:avLst/>
            </a:prstGeom>
          </p:spPr>
          <p:txBody>
            <a:bodyPr wrap="none">
              <a:spAutoFit/>
            </a:bodyPr>
            <a:lstStyle/>
            <a:p>
              <a:pPr algn="l"/>
              <a:r>
                <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rPr>
                <a:t>Formularea matematica</a:t>
              </a:r>
              <a:endPar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endParaRPr>
            </a:p>
          </p:txBody>
        </p:sp>
        <p:sp>
          <p:nvSpPr>
            <p:cNvPr id="11" name="矩形 10"/>
            <p:cNvSpPr/>
            <p:nvPr/>
          </p:nvSpPr>
          <p:spPr>
            <a:xfrm>
              <a:off x="3995920" y="230406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02</a:t>
              </a:r>
              <a:endParaRPr lang="zh-CN" altLang="en-US" dirty="0">
                <a:latin typeface="Microsoft YaHei" panose="020B0503020204020204" pitchFamily="34" charset="-122"/>
                <a:ea typeface="Microsoft YaHei" panose="020B0503020204020204" pitchFamily="34" charset="-122"/>
              </a:endParaRPr>
            </a:p>
          </p:txBody>
        </p:sp>
      </p:grpSp>
      <p:grpSp>
        <p:nvGrpSpPr>
          <p:cNvPr id="15" name="组合 14"/>
          <p:cNvGrpSpPr/>
          <p:nvPr/>
        </p:nvGrpSpPr>
        <p:grpSpPr>
          <a:xfrm>
            <a:off x="3778750" y="1635954"/>
            <a:ext cx="3417325" cy="460375"/>
            <a:chOff x="3995920" y="2828484"/>
            <a:chExt cx="3417325" cy="460375"/>
          </a:xfrm>
        </p:grpSpPr>
        <p:sp>
          <p:nvSpPr>
            <p:cNvPr id="3" name="矩形 2"/>
            <p:cNvSpPr/>
            <p:nvPr/>
          </p:nvSpPr>
          <p:spPr>
            <a:xfrm>
              <a:off x="4644010" y="2828484"/>
              <a:ext cx="2769235"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rPr>
                <a:t>Prezentarea algoritmilor</a:t>
              </a:r>
              <a:endPar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endParaRPr>
            </a:p>
          </p:txBody>
        </p:sp>
        <p:sp>
          <p:nvSpPr>
            <p:cNvPr id="12" name="矩形 11"/>
            <p:cNvSpPr/>
            <p:nvPr/>
          </p:nvSpPr>
          <p:spPr>
            <a:xfrm>
              <a:off x="3995920" y="288014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03</a:t>
              </a:r>
              <a:endParaRPr lang="zh-CN" altLang="en-US" dirty="0">
                <a:latin typeface="Microsoft YaHei" panose="020B0503020204020204" pitchFamily="34" charset="-122"/>
                <a:ea typeface="Microsoft YaHei" panose="020B0503020204020204" pitchFamily="34" charset="-122"/>
              </a:endParaRPr>
            </a:p>
          </p:txBody>
        </p:sp>
      </p:gr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964" y="3220160"/>
            <a:ext cx="2714886" cy="1905850"/>
          </a:xfrm>
          <a:prstGeom prst="rect">
            <a:avLst/>
          </a:prstGeom>
          <a:effectLst>
            <a:softEdge rad="635000"/>
          </a:effectLst>
        </p:spPr>
      </p:pic>
      <p:grpSp>
        <p:nvGrpSpPr>
          <p:cNvPr id="21" name="组合 14"/>
          <p:cNvGrpSpPr/>
          <p:nvPr/>
        </p:nvGrpSpPr>
        <p:grpSpPr>
          <a:xfrm>
            <a:off x="3778115" y="2211899"/>
            <a:ext cx="3424310" cy="460375"/>
            <a:chOff x="3995920" y="2828484"/>
            <a:chExt cx="3424310" cy="460375"/>
          </a:xfrm>
        </p:grpSpPr>
        <p:sp>
          <p:nvSpPr>
            <p:cNvPr id="22" name="矩形 2"/>
            <p:cNvSpPr/>
            <p:nvPr/>
          </p:nvSpPr>
          <p:spPr>
            <a:xfrm>
              <a:off x="4644010" y="2828484"/>
              <a:ext cx="2776220" cy="460375"/>
            </a:xfrm>
            <a:prstGeom prst="rect">
              <a:avLst/>
            </a:prstGeom>
          </p:spPr>
          <p:txBody>
            <a:bodyPr wrap="none">
              <a:spAutoFit/>
            </a:bodyPr>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rPr>
                <a:t>Compararea algoritmilor</a:t>
              </a:r>
              <a:endPar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endParaRPr>
            </a:p>
          </p:txBody>
        </p:sp>
        <p:sp>
          <p:nvSpPr>
            <p:cNvPr id="23" name="矩形 11"/>
            <p:cNvSpPr/>
            <p:nvPr/>
          </p:nvSpPr>
          <p:spPr>
            <a:xfrm>
              <a:off x="3995920" y="288014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latin typeface="Microsoft YaHei" panose="020B0503020204020204" pitchFamily="34" charset="-122"/>
                  <a:ea typeface="Microsoft YaHei" panose="020B0503020204020204" pitchFamily="34" charset="-122"/>
                </a:rPr>
                <a:t>04</a:t>
              </a:r>
              <a:endParaRPr lang="zh-CN" altLang="en-US" dirty="0">
                <a:latin typeface="Microsoft YaHei" panose="020B0503020204020204" pitchFamily="34" charset="-122"/>
                <a:ea typeface="Microsoft YaHei" panose="020B0503020204020204" pitchFamily="34" charset="-122"/>
              </a:endParaRPr>
            </a:p>
          </p:txBody>
        </p:sp>
      </p:grpSp>
      <p:grpSp>
        <p:nvGrpSpPr>
          <p:cNvPr id="24" name="组合 14"/>
          <p:cNvGrpSpPr/>
          <p:nvPr/>
        </p:nvGrpSpPr>
        <p:grpSpPr>
          <a:xfrm>
            <a:off x="3777480" y="2787844"/>
            <a:ext cx="4594615" cy="460375"/>
            <a:chOff x="3995920" y="2828484"/>
            <a:chExt cx="4594615" cy="460375"/>
          </a:xfrm>
        </p:grpSpPr>
        <p:sp>
          <p:nvSpPr>
            <p:cNvPr id="25" name="矩形 2"/>
            <p:cNvSpPr/>
            <p:nvPr/>
          </p:nvSpPr>
          <p:spPr>
            <a:xfrm>
              <a:off x="4644010" y="2828484"/>
              <a:ext cx="3946525"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rPr>
                <a:t>Discutii asupra rezultatelor obtinute</a:t>
              </a:r>
              <a:endParaRPr lang="en-US" altLang="zh-CN" sz="2400" b="1" kern="0" noProof="0" dirty="0">
                <a:ln>
                  <a:noFill/>
                </a:ln>
                <a:solidFill>
                  <a:schemeClr val="accent5">
                    <a:lumMod val="75000"/>
                  </a:schemeClr>
                </a:solidFill>
                <a:effectLst/>
                <a:uLnTx/>
                <a:uFillTx/>
                <a:latin typeface="Agency FB" panose="020B0503020202020204" charset="0"/>
                <a:ea typeface="Microsoft YaHei" panose="020B0503020204020204" pitchFamily="34" charset="-122"/>
                <a:cs typeface="Agency FB" panose="020B0503020202020204" charset="0"/>
                <a:sym typeface="+mn-ea"/>
              </a:endParaRPr>
            </a:p>
          </p:txBody>
        </p:sp>
        <p:sp>
          <p:nvSpPr>
            <p:cNvPr id="26" name="矩形 11"/>
            <p:cNvSpPr/>
            <p:nvPr/>
          </p:nvSpPr>
          <p:spPr>
            <a:xfrm>
              <a:off x="3995920" y="2880142"/>
              <a:ext cx="576080" cy="358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icrosoft YaHei" panose="020B0503020204020204" pitchFamily="34" charset="-122"/>
                  <a:ea typeface="Microsoft YaHei" panose="020B0503020204020204" pitchFamily="34" charset="-122"/>
                </a:rPr>
                <a:t>05</a:t>
              </a:r>
              <a:endParaRPr lang="zh-CN" altLang="en-US" dirty="0">
                <a:latin typeface="Microsoft YaHei" panose="020B0503020204020204" pitchFamily="34" charset="-122"/>
                <a:ea typeface="Microsoft YaHei"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059430" y="1059815"/>
            <a:ext cx="5914390" cy="2245360"/>
          </a:xfrm>
          <a:prstGeom prst="rect">
            <a:avLst/>
          </a:prstGeom>
        </p:spPr>
        <p:txBody>
          <a:bodyPr wrap="square">
            <a:spAutoFit/>
          </a:bodyPr>
          <a:lstStyle/>
          <a:p>
            <a:pPr marL="0" indent="0" algn="just">
              <a:buNone/>
            </a:pPr>
            <a:r>
              <a:rPr lang="en-US" sz="2000" b="1">
                <a:solidFill>
                  <a:schemeClr val="bg1"/>
                </a:solidFill>
                <a:latin typeface="Agency FB" panose="020B0503020202020204" charset="0"/>
                <a:ea typeface="Microsoft YaHei" panose="020B0503020204020204" pitchFamily="34" charset="-122"/>
                <a:cs typeface="Agency FB" panose="020B0503020202020204" charset="0"/>
                <a:sym typeface="+mn-ea"/>
              </a:rPr>
              <a:t>Aplicatia aleasa reprezinta un clasificator binar care are 100 de date de intrare cu cate doi parametri.</a:t>
            </a:r>
            <a:endParaRPr lang="en-US" sz="2000" b="1">
              <a:solidFill>
                <a:schemeClr val="bg1"/>
              </a:solidFill>
              <a:latin typeface="Agency FB" panose="020B0503020202020204" charset="0"/>
              <a:ea typeface="Microsoft YaHei" panose="020B0503020204020204" pitchFamily="34" charset="-122"/>
              <a:cs typeface="Agency FB" panose="020B0503020202020204" charset="0"/>
            </a:endParaRPr>
          </a:p>
          <a:p>
            <a:pPr marL="0" indent="0" algn="just">
              <a:buNone/>
            </a:pPr>
            <a:r>
              <a:rPr lang="en-US" sz="2000" b="1">
                <a:solidFill>
                  <a:schemeClr val="bg1"/>
                </a:solidFill>
                <a:latin typeface="Agency FB" panose="020B0503020202020204" charset="0"/>
                <a:ea typeface="Microsoft YaHei" panose="020B0503020204020204" pitchFamily="34" charset="-122"/>
                <a:cs typeface="Agency FB" panose="020B0503020202020204" charset="0"/>
                <a:sym typeface="+mn-ea"/>
              </a:rPr>
              <a:t>Datele de intrare reprezinta persoane care vor fi supuse la doua teste pentru a verifica daca acestea prezinta anticorpi anti-COVID, iar in urma verificarii se vor distinge doua categorii de rezultate pozitive (y=1) in cazul in care sunt prezenti anticorpi sau negative (y=0) in caz contrar.</a:t>
            </a:r>
            <a:endParaRPr lang="zh-CN" altLang="en-US" sz="2000" b="1" dirty="0">
              <a:solidFill>
                <a:schemeClr val="bg1"/>
              </a:solidFill>
              <a:latin typeface="Agency FB" panose="020B0503020202020204" charset="0"/>
              <a:ea typeface="Microsoft YaHei" panose="020B0503020204020204" pitchFamily="34" charset="-122"/>
              <a:cs typeface="Agency FB" panose="020B0503020202020204" charset="0"/>
            </a:endParaRPr>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sp>
        <p:nvSpPr>
          <p:cNvPr id="9" name="TextBox 8"/>
          <p:cNvSpPr txBox="1"/>
          <p:nvPr/>
        </p:nvSpPr>
        <p:spPr>
          <a:xfrm>
            <a:off x="9396670" y="4227980"/>
            <a:ext cx="242374" cy="369332"/>
          </a:xfrm>
          <a:prstGeom prst="rect">
            <a:avLst/>
          </a:prstGeom>
          <a:noFill/>
        </p:spPr>
        <p:txBody>
          <a:bodyPr wrap="none" rtlCol="0">
            <a:spAutoFit/>
          </a:bodyPr>
          <a:lstStyle/>
          <a:p>
            <a:r>
              <a:rPr lang="en-US" altLang="zh-CN" dirty="0" smtClean="0"/>
              <a:t>.</a:t>
            </a:r>
            <a:endParaRPr lang="zh-CN" altLang="en-US" dirty="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209" y="3088811"/>
            <a:ext cx="2945041" cy="2095286"/>
          </a:xfrm>
          <a:prstGeom prst="rect">
            <a:avLst/>
          </a:prstGeom>
        </p:spPr>
      </p:pic>
      <p:sp>
        <p:nvSpPr>
          <p:cNvPr id="8" name="矩形 2"/>
          <p:cNvSpPr/>
          <p:nvPr/>
        </p:nvSpPr>
        <p:spPr>
          <a:xfrm>
            <a:off x="107135" y="123738"/>
            <a:ext cx="2157730" cy="429895"/>
          </a:xfrm>
          <a:prstGeom prst="rect">
            <a:avLst/>
          </a:prstGeom>
        </p:spPr>
        <p:txBody>
          <a:bodyPr wrap="none">
            <a:spAutoFit/>
          </a:bodyPr>
          <a:p>
            <a:r>
              <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rPr>
              <a:t>Descrierea aplicatiei</a:t>
            </a:r>
            <a:endPar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150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4"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470" y="245658"/>
            <a:ext cx="2461260" cy="429895"/>
          </a:xfrm>
          <a:prstGeom prst="rect">
            <a:avLst/>
          </a:prstGeom>
        </p:spPr>
        <p:txBody>
          <a:bodyPr wrap="none">
            <a:spAutoFit/>
          </a:bodyPr>
          <a:lstStyle/>
          <a:p>
            <a:r>
              <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rPr>
              <a:t>Formularea matematica</a:t>
            </a:r>
            <a:endPar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endParaRPr>
          </a:p>
        </p:txBody>
      </p:sp>
      <p:sp>
        <p:nvSpPr>
          <p:cNvPr id="7" name="矩形 6"/>
          <p:cNvSpPr/>
          <p:nvPr/>
        </p:nvSpPr>
        <p:spPr>
          <a:xfrm>
            <a:off x="188595" y="733425"/>
            <a:ext cx="8849995" cy="4293870"/>
          </a:xfrm>
          <a:prstGeom prst="rect">
            <a:avLst/>
          </a:prstGeom>
          <a:noFill/>
          <a:ln w="28575" cmpd="sng">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cxnSp>
        <p:nvCxnSpPr>
          <p:cNvPr id="4" name="Straight Connector 3"/>
          <p:cNvCxnSpPr>
            <a:stCxn id="7" idx="0"/>
            <a:endCxn id="7" idx="2"/>
          </p:cNvCxnSpPr>
          <p:nvPr/>
        </p:nvCxnSpPr>
        <p:spPr>
          <a:xfrm>
            <a:off x="4613910" y="733425"/>
            <a:ext cx="0" cy="4293870"/>
          </a:xfrm>
          <a:prstGeom prst="line">
            <a:avLst/>
          </a:prstGeom>
          <a:ln w="28575" cmpd="sng">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ChangeAspect="1"/>
          </p:cNvPicPr>
          <p:nvPr>
            <p:ph idx="1"/>
          </p:nvPr>
        </p:nvPicPr>
        <p:blipFill>
          <a:blip r:embed="rId1"/>
          <a:stretch>
            <a:fillRect/>
          </a:stretch>
        </p:blipFill>
        <p:spPr>
          <a:xfrm>
            <a:off x="323215" y="843915"/>
            <a:ext cx="3530600" cy="1437005"/>
          </a:xfrm>
          <a:prstGeom prst="rect">
            <a:avLst/>
          </a:prstGeom>
        </p:spPr>
      </p:pic>
      <p:pic>
        <p:nvPicPr>
          <p:cNvPr id="8" name="Picture 7"/>
          <p:cNvPicPr>
            <a:picLocks noChangeAspect="1"/>
          </p:cNvPicPr>
          <p:nvPr/>
        </p:nvPicPr>
        <p:blipFill>
          <a:blip r:embed="rId2"/>
          <a:srcRect l="10738" b="24965"/>
          <a:stretch>
            <a:fillRect/>
          </a:stretch>
        </p:blipFill>
        <p:spPr>
          <a:xfrm>
            <a:off x="4736465" y="1065530"/>
            <a:ext cx="4183380" cy="1612900"/>
          </a:xfrm>
          <a:prstGeom prst="rect">
            <a:avLst/>
          </a:prstGeom>
        </p:spPr>
      </p:pic>
      <p:sp>
        <p:nvSpPr>
          <p:cNvPr id="9" name="Text Box 8"/>
          <p:cNvSpPr txBox="1"/>
          <p:nvPr/>
        </p:nvSpPr>
        <p:spPr>
          <a:xfrm>
            <a:off x="4613910" y="774065"/>
            <a:ext cx="6008370" cy="368300"/>
          </a:xfrm>
          <a:prstGeom prst="rect">
            <a:avLst/>
          </a:prstGeom>
          <a:noFill/>
        </p:spPr>
        <p:txBody>
          <a:bodyPr wrap="square" rtlCol="0" anchor="t">
            <a:spAutoFit/>
          </a:bodyPr>
          <a:p>
            <a:r>
              <a:rPr lang="en-US">
                <a:latin typeface="Agency FB" panose="020B0503020202020204" charset="0"/>
                <a:cs typeface="Agency FB" panose="020B0503020202020204" charset="0"/>
              </a:rPr>
              <a:t>Am folosit functia cost si de gradient:</a:t>
            </a:r>
            <a:endParaRPr lang="en-US">
              <a:latin typeface="Agency FB" panose="020B0503020202020204" charset="0"/>
              <a:cs typeface="Agency FB" panose="020B0503020202020204" charset="0"/>
            </a:endParaRPr>
          </a:p>
        </p:txBody>
      </p:sp>
      <p:pic>
        <p:nvPicPr>
          <p:cNvPr id="2" name="Picture 1" descr="2"/>
          <p:cNvPicPr>
            <a:picLocks noChangeAspect="1"/>
          </p:cNvPicPr>
          <p:nvPr/>
        </p:nvPicPr>
        <p:blipFill>
          <a:blip r:embed="rId3"/>
          <a:srcRect b="30253"/>
          <a:stretch>
            <a:fillRect/>
          </a:stretch>
        </p:blipFill>
        <p:spPr>
          <a:xfrm>
            <a:off x="250825" y="2644140"/>
            <a:ext cx="4276725" cy="2276475"/>
          </a:xfrm>
          <a:prstGeom prst="rect">
            <a:avLst/>
          </a:prstGeom>
        </p:spPr>
      </p:pic>
      <p:pic>
        <p:nvPicPr>
          <p:cNvPr id="6" name="Picture 5" descr="3"/>
          <p:cNvPicPr>
            <a:picLocks noChangeAspect="1"/>
          </p:cNvPicPr>
          <p:nvPr/>
        </p:nvPicPr>
        <p:blipFill>
          <a:blip r:embed="rId4"/>
          <a:srcRect r="4968" b="34497"/>
          <a:stretch>
            <a:fillRect/>
          </a:stretch>
        </p:blipFill>
        <p:spPr>
          <a:xfrm>
            <a:off x="4648835" y="2644140"/>
            <a:ext cx="4271010" cy="2206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470" y="245658"/>
            <a:ext cx="2553970" cy="429895"/>
          </a:xfrm>
          <a:prstGeom prst="rect">
            <a:avLst/>
          </a:prstGeom>
        </p:spPr>
        <p:txBody>
          <a:bodyPr wrap="none">
            <a:spAutoFit/>
          </a:bodyPr>
          <a:lstStyle/>
          <a:p>
            <a:r>
              <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rPr>
              <a:t>Prezentarea algoritmilor</a:t>
            </a:r>
            <a:endPar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endParaRPr>
          </a:p>
        </p:txBody>
      </p:sp>
      <p:sp>
        <p:nvSpPr>
          <p:cNvPr id="7" name="矩形 6"/>
          <p:cNvSpPr/>
          <p:nvPr/>
        </p:nvSpPr>
        <p:spPr>
          <a:xfrm>
            <a:off x="188595" y="823595"/>
            <a:ext cx="8849995" cy="4203700"/>
          </a:xfrm>
          <a:prstGeom prst="rect">
            <a:avLst/>
          </a:prstGeom>
          <a:noFill/>
          <a:ln w="28575" cmpd="sng">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cxnSp>
        <p:nvCxnSpPr>
          <p:cNvPr id="4" name="Straight Connector 3"/>
          <p:cNvCxnSpPr>
            <a:stCxn id="7" idx="0"/>
            <a:endCxn id="7" idx="2"/>
          </p:cNvCxnSpPr>
          <p:nvPr/>
        </p:nvCxnSpPr>
        <p:spPr>
          <a:xfrm>
            <a:off x="4613910" y="823595"/>
            <a:ext cx="0" cy="4203700"/>
          </a:xfrm>
          <a:prstGeom prst="line">
            <a:avLst/>
          </a:prstGeom>
          <a:ln w="28575" cmpd="sng">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Text Box 99"/>
          <p:cNvSpPr txBox="1"/>
          <p:nvPr/>
        </p:nvSpPr>
        <p:spPr>
          <a:xfrm>
            <a:off x="179070" y="843280"/>
            <a:ext cx="4715510" cy="4076700"/>
          </a:xfrm>
          <a:prstGeom prst="rect">
            <a:avLst/>
          </a:prstGeom>
          <a:noFill/>
          <a:ln w="9525">
            <a:noFill/>
          </a:ln>
        </p:spPr>
        <p:txBody>
          <a:bodyPr wrap="square">
            <a:spAutoFit/>
          </a:bodyPr>
          <a:p>
            <a:pPr indent="0"/>
            <a:r>
              <a:rPr lang="en-US" sz="700" b="0">
                <a:solidFill>
                  <a:srgbClr val="3C763D"/>
                </a:solidFill>
                <a:latin typeface="Courier New" panose="02070309020205020404" charset="0"/>
                <a:cs typeface="Calibri" panose="020F0502020204030204" charset="0"/>
              </a:rPr>
              <a:t>% Vom face functia pentru plotarea barierei de decizie% Aceasta functie ploteaza datele de intrare T1, T2 si y intr-o figura noua% cu tot cu bariera de decizie (aceasta este definita de theta)% In plus, aceasta la plotare va respecta urmatoarele idei:% -&gt; pentru persoanele cu anticorpi va plota folosind simbolul% "cerc-albastru", iar pentru persoanele fara anticorpi va plota folosind% simbolul "cerc-rosu'% In plus, va contine si variabila theta_zero care are mereu valoarea 1</a:t>
            </a:r>
            <a:r>
              <a:rPr lang="en-US" sz="700" b="0">
                <a:solidFill>
                  <a:srgbClr val="0000FF"/>
                </a:solidFill>
                <a:latin typeface="Courier New" panose="02070309020205020404" charset="0"/>
                <a:cs typeface="Calibri" panose="020F0502020204030204" charset="0"/>
              </a:rPr>
              <a:t>function</a:t>
            </a:r>
            <a:r>
              <a:rPr lang="en-US" sz="700" b="0">
                <a:solidFill>
                  <a:srgbClr val="000000"/>
                </a:solidFill>
                <a:latin typeface="Courier New" panose="02070309020205020404" charset="0"/>
                <a:cs typeface="Calibri" panose="020F0502020204030204" charset="0"/>
              </a:rPr>
              <a:t> bariera_de_decizie(theta, P, y)    plotare(P(:, 2:3), y);    hold </a:t>
            </a:r>
            <a:r>
              <a:rPr lang="en-US" sz="700" b="0">
                <a:solidFill>
                  <a:srgbClr val="A020F0"/>
                </a:solidFill>
                <a:latin typeface="Courier New" panose="02070309020205020404" charset="0"/>
                <a:cs typeface="Calibri" panose="020F0502020204030204" charset="0"/>
              </a:rPr>
              <a:t>on</a:t>
            </a:r>
            <a:r>
              <a:rPr lang="en-US" sz="700" b="0">
                <a:solidFill>
                  <a:srgbClr val="000000"/>
                </a:solidFill>
                <a:latin typeface="Courier New" panose="02070309020205020404" charset="0"/>
                <a:cs typeface="Calibri" panose="020F0502020204030204" charset="0"/>
              </a:rPr>
              <a:t>;    </a:t>
            </a:r>
            <a:r>
              <a:rPr lang="en-US" sz="700" b="0">
                <a:solidFill>
                  <a:srgbClr val="0000FF"/>
                </a:solidFill>
                <a:latin typeface="Courier New" panose="02070309020205020404" charset="0"/>
                <a:cs typeface="Calibri" panose="020F0502020204030204" charset="0"/>
              </a:rPr>
              <a:t>if</a:t>
            </a:r>
            <a:r>
              <a:rPr lang="en-US" sz="700" b="0">
                <a:solidFill>
                  <a:srgbClr val="000000"/>
                </a:solidFill>
                <a:latin typeface="Courier New" panose="02070309020205020404" charset="0"/>
                <a:cs typeface="Calibri" panose="020F0502020204030204" charset="0"/>
              </a:rPr>
              <a:t> size(P, 2) &lt;= 3        </a:t>
            </a:r>
            <a:r>
              <a:rPr lang="en-US" sz="700" b="0">
                <a:solidFill>
                  <a:srgbClr val="3C763D"/>
                </a:solidFill>
                <a:latin typeface="Courier New" panose="02070309020205020404" charset="0"/>
                <a:cs typeface="Calibri" panose="020F0502020204030204" charset="0"/>
              </a:rPr>
              <a:t>% pentru a trage linia, avem nevoie de doua puncte (minim)</a:t>
            </a:r>
            <a:r>
              <a:rPr lang="en-US" sz="700" b="0">
                <a:solidFill>
                  <a:srgbClr val="000000"/>
                </a:solidFill>
                <a:latin typeface="Courier New" panose="02070309020205020404" charset="0"/>
                <a:cs typeface="Calibri" panose="020F0502020204030204" charset="0"/>
              </a:rPr>
              <a:t>        plot_x = [min(P(:, 2)) - 2, max(P(:, 2)) + 2];         </a:t>
            </a:r>
            <a:r>
              <a:rPr lang="en-US" sz="700" b="0">
                <a:solidFill>
                  <a:srgbClr val="3C763D"/>
                </a:solidFill>
                <a:latin typeface="Courier New" panose="02070309020205020404" charset="0"/>
                <a:cs typeface="Calibri" panose="020F0502020204030204" charset="0"/>
              </a:rPr>
              <a:t>% calculam bariera de decizie</a:t>
            </a:r>
            <a:r>
              <a:rPr lang="en-US" sz="700" b="0">
                <a:solidFill>
                  <a:srgbClr val="000000"/>
                </a:solidFill>
                <a:latin typeface="Courier New" panose="02070309020205020404" charset="0"/>
                <a:cs typeface="Calibri" panose="020F0502020204030204" charset="0"/>
              </a:rPr>
              <a:t>        plot_y = (-1./theta(3)).*(theta(2).*plot_x + theta(1));        plot(plot_x, plot_y);                </a:t>
            </a:r>
            <a:r>
              <a:rPr lang="en-US" sz="700" b="0">
                <a:solidFill>
                  <a:srgbClr val="3C763D"/>
                </a:solidFill>
                <a:latin typeface="Courier New" panose="02070309020205020404" charset="0"/>
                <a:cs typeface="Calibri" panose="020F0502020204030204" charset="0"/>
              </a:rPr>
              <a:t>% definirea legendei</a:t>
            </a:r>
            <a:r>
              <a:rPr lang="en-US" sz="700" b="0">
                <a:solidFill>
                  <a:srgbClr val="000000"/>
                </a:solidFill>
                <a:latin typeface="Courier New" panose="02070309020205020404" charset="0"/>
                <a:cs typeface="Calibri" panose="020F0502020204030204" charset="0"/>
              </a:rPr>
              <a:t>        legend(</a:t>
            </a:r>
            <a:r>
              <a:rPr lang="en-US" sz="700" b="0">
                <a:solidFill>
                  <a:srgbClr val="A020F0"/>
                </a:solidFill>
                <a:latin typeface="Courier New" panose="02070309020205020404" charset="0"/>
                <a:cs typeface="Calibri" panose="020F0502020204030204" charset="0"/>
              </a:rPr>
              <a:t>'Persoana cu anticorpi'</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'Persoana fara anticorpi'</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'Bariera de decizie'</a:t>
            </a:r>
            <a:r>
              <a:rPr lang="en-US" sz="700" b="0">
                <a:solidFill>
                  <a:srgbClr val="000000"/>
                </a:solidFill>
                <a:latin typeface="Courier New" panose="02070309020205020404" charset="0"/>
                <a:cs typeface="Calibri" panose="020F0502020204030204" charset="0"/>
              </a:rPr>
              <a:t>);        axis([30, 100, 30, 100]);    </a:t>
            </a:r>
            <a:r>
              <a:rPr lang="en-US" sz="700" b="0">
                <a:solidFill>
                  <a:srgbClr val="0000FF"/>
                </a:solidFill>
                <a:latin typeface="Courier New" panose="02070309020205020404" charset="0"/>
                <a:cs typeface="Calibri" panose="020F0502020204030204" charset="0"/>
              </a:rPr>
              <a:t>else</a:t>
            </a:r>
            <a:r>
              <a:rPr lang="en-US" sz="700" b="0">
                <a:solidFill>
                  <a:srgbClr val="000000"/>
                </a:solidFill>
                <a:latin typeface="Courier New" panose="02070309020205020404" charset="0"/>
                <a:cs typeface="Calibri" panose="020F0502020204030204" charset="0"/>
              </a:rPr>
              <a:t>        u = linspace(-1, 1.5, 50);        v = linspace(-1, 1.5, 50);         z = zeros(length(u), length(v));        </a:t>
            </a:r>
            <a:r>
              <a:rPr lang="en-US" sz="700" b="0">
                <a:solidFill>
                  <a:srgbClr val="0000FF"/>
                </a:solidFill>
                <a:latin typeface="Courier New" panose="02070309020205020404" charset="0"/>
                <a:cs typeface="Calibri" panose="020F0502020204030204" charset="0"/>
              </a:rPr>
              <a:t>for</a:t>
            </a:r>
            <a:r>
              <a:rPr lang="en-US" sz="700" b="0">
                <a:solidFill>
                  <a:srgbClr val="000000"/>
                </a:solidFill>
                <a:latin typeface="Courier New" panose="02070309020205020404" charset="0"/>
                <a:cs typeface="Calibri" panose="020F0502020204030204" charset="0"/>
              </a:rPr>
              <a:t> i = 1 : length(u)                </a:t>
            </a:r>
            <a:r>
              <a:rPr lang="en-US" sz="700" b="0">
                <a:solidFill>
                  <a:srgbClr val="0000FF"/>
                </a:solidFill>
                <a:latin typeface="Courier New" panose="02070309020205020404" charset="0"/>
                <a:cs typeface="Calibri" panose="020F0502020204030204" charset="0"/>
              </a:rPr>
              <a:t>for</a:t>
            </a:r>
            <a:r>
              <a:rPr lang="en-US" sz="700" b="0">
                <a:solidFill>
                  <a:srgbClr val="000000"/>
                </a:solidFill>
                <a:latin typeface="Courier New" panose="02070309020205020404" charset="0"/>
                <a:cs typeface="Calibri" panose="020F0502020204030204" charset="0"/>
              </a:rPr>
              <a:t> j = 1 : length(v)                    z(i,j) = mapfeature(u(i), v(j)) * theta;                </a:t>
            </a:r>
            <a:r>
              <a:rPr lang="en-US" sz="700" b="0">
                <a:solidFill>
                  <a:srgbClr val="0000FF"/>
                </a:solidFill>
                <a:latin typeface="Courier New" panose="02070309020205020404" charset="0"/>
                <a:cs typeface="Calibri" panose="020F0502020204030204" charset="0"/>
              </a:rPr>
              <a:t>end</a:t>
            </a:r>
            <a:r>
              <a:rPr lang="en-US" sz="700" b="0">
                <a:solidFill>
                  <a:srgbClr val="000000"/>
                </a:solidFill>
                <a:latin typeface="Courier New" panose="02070309020205020404" charset="0"/>
                <a:cs typeface="Calibri" panose="020F0502020204030204" charset="0"/>
              </a:rPr>
              <a:t>        </a:t>
            </a:r>
            <a:r>
              <a:rPr lang="en-US" sz="700" b="0">
                <a:solidFill>
                  <a:srgbClr val="0000FF"/>
                </a:solidFill>
                <a:latin typeface="Courier New" panose="02070309020205020404" charset="0"/>
                <a:cs typeface="Calibri" panose="020F0502020204030204" charset="0"/>
              </a:rPr>
              <a:t>end</a:t>
            </a:r>
            <a:r>
              <a:rPr lang="en-US" sz="700" b="0">
                <a:solidFill>
                  <a:srgbClr val="000000"/>
                </a:solidFill>
                <a:latin typeface="Courier New" panose="02070309020205020404" charset="0"/>
                <a:cs typeface="Calibri" panose="020F0502020204030204" charset="0"/>
              </a:rPr>
              <a:t>        z = z';        contour(u, v, z, [0, 0], </a:t>
            </a:r>
            <a:r>
              <a:rPr lang="en-US" sz="700" b="0">
                <a:solidFill>
                  <a:srgbClr val="A020F0"/>
                </a:solidFill>
                <a:latin typeface="Courier New" panose="02070309020205020404" charset="0"/>
                <a:cs typeface="Calibri" panose="020F0502020204030204" charset="0"/>
              </a:rPr>
              <a:t>'LineWidth'</a:t>
            </a:r>
            <a:r>
              <a:rPr lang="en-US" sz="700" b="0">
                <a:solidFill>
                  <a:srgbClr val="000000"/>
                </a:solidFill>
                <a:latin typeface="Courier New" panose="02070309020205020404" charset="0"/>
                <a:cs typeface="Calibri" panose="020F0502020204030204" charset="0"/>
              </a:rPr>
              <a:t>, 3);    </a:t>
            </a:r>
            <a:r>
              <a:rPr lang="en-US" sz="700" b="0">
                <a:solidFill>
                  <a:srgbClr val="0000FF"/>
                </a:solidFill>
                <a:latin typeface="Courier New" panose="02070309020205020404" charset="0"/>
                <a:cs typeface="Calibri" panose="020F0502020204030204" charset="0"/>
              </a:rPr>
              <a:t>end</a:t>
            </a:r>
            <a:r>
              <a:rPr lang="en-US" sz="700" b="0">
                <a:solidFill>
                  <a:srgbClr val="000000"/>
                </a:solidFill>
                <a:latin typeface="Courier New" panose="02070309020205020404" charset="0"/>
                <a:cs typeface="Calibri" panose="020F0502020204030204" charset="0"/>
              </a:rPr>
              <a:t>    hold </a:t>
            </a:r>
            <a:r>
              <a:rPr lang="en-US" sz="700" b="0">
                <a:solidFill>
                  <a:srgbClr val="A020F0"/>
                </a:solidFill>
                <a:latin typeface="Courier New" panose="02070309020205020404" charset="0"/>
                <a:cs typeface="Calibri" panose="020F0502020204030204" charset="0"/>
              </a:rPr>
              <a:t>off</a:t>
            </a:r>
            <a:r>
              <a:rPr lang="en-US" sz="700" b="0">
                <a:solidFill>
                  <a:srgbClr val="000000"/>
                </a:solidFill>
                <a:latin typeface="Courier New" panose="02070309020205020404" charset="0"/>
                <a:cs typeface="Calibri" panose="020F0502020204030204" charset="0"/>
              </a:rPr>
              <a:t>;</a:t>
            </a:r>
            <a:r>
              <a:rPr lang="en-US" sz="700" b="0">
                <a:solidFill>
                  <a:srgbClr val="0000FF"/>
                </a:solidFill>
                <a:latin typeface="Courier New" panose="02070309020205020404" charset="0"/>
                <a:cs typeface="Calibri" panose="020F0502020204030204" charset="0"/>
              </a:rPr>
              <a:t>end</a:t>
            </a:r>
            <a:r>
              <a:rPr lang="en-US" sz="700" b="0">
                <a:latin typeface="Calibri" panose="020F0502020204030204" charset="0"/>
                <a:cs typeface="Times New Roman" panose="02020603050405020304" charset="0"/>
              </a:rPr>
              <a:t> </a:t>
            </a:r>
            <a:endParaRPr lang="en-US" sz="700"/>
          </a:p>
        </p:txBody>
      </p:sp>
      <p:sp>
        <p:nvSpPr>
          <p:cNvPr id="15" name="Text Box 14"/>
          <p:cNvSpPr txBox="1"/>
          <p:nvPr/>
        </p:nvSpPr>
        <p:spPr>
          <a:xfrm>
            <a:off x="4610100" y="843915"/>
            <a:ext cx="4428490" cy="1814830"/>
          </a:xfrm>
          <a:prstGeom prst="rect">
            <a:avLst/>
          </a:prstGeom>
          <a:noFill/>
          <a:ln w="9525">
            <a:noFill/>
          </a:ln>
        </p:spPr>
        <p:txBody>
          <a:bodyPr wrap="square">
            <a:spAutoFit/>
          </a:bodyPr>
          <a:p>
            <a:pPr indent="0"/>
            <a:r>
              <a:rPr lang="en-US" sz="700" b="0">
                <a:solidFill>
                  <a:srgbClr val="3C763D"/>
                </a:solidFill>
                <a:latin typeface="Courier New" panose="02070309020205020404" charset="0"/>
                <a:cs typeface="Calibri" panose="020F0502020204030204" charset="0"/>
              </a:rPr>
              <a:t>% initial vom gasi persoanele care au iesit pozitive, % adica care au anticorpi Covid% si persoanele care au iesit negative, adica care nu au anticorpi Covid % vom plota persoanele care au anticorpi covid cu simbolul "cerc-albastru", % iar persoanele care nu au acesti anticorpi cu simbolul "cerc-rosu"</a:t>
            </a:r>
            <a:r>
              <a:rPr lang="en-US" sz="700" b="0">
                <a:solidFill>
                  <a:srgbClr val="0000FF"/>
                </a:solidFill>
                <a:latin typeface="Courier New" panose="02070309020205020404" charset="0"/>
                <a:cs typeface="Calibri" panose="020F0502020204030204" charset="0"/>
              </a:rPr>
              <a:t>function</a:t>
            </a:r>
            <a:r>
              <a:rPr lang="en-US" sz="700" b="0">
                <a:solidFill>
                  <a:srgbClr val="000000"/>
                </a:solidFill>
                <a:latin typeface="Courier New" panose="02070309020205020404" charset="0"/>
                <a:cs typeface="Calibri" panose="020F0502020204030204" charset="0"/>
              </a:rPr>
              <a:t> plotare(P, y)    figure; hold </a:t>
            </a:r>
            <a:r>
              <a:rPr lang="en-US" sz="700" b="0">
                <a:solidFill>
                  <a:srgbClr val="A020F0"/>
                </a:solidFill>
                <a:latin typeface="Courier New" panose="02070309020205020404" charset="0"/>
                <a:cs typeface="Calibri" panose="020F0502020204030204" charset="0"/>
              </a:rPr>
              <a:t>on</a:t>
            </a:r>
            <a:r>
              <a:rPr lang="en-US" sz="700" b="0">
                <a:solidFill>
                  <a:srgbClr val="000000"/>
                </a:solidFill>
                <a:latin typeface="Courier New" panose="02070309020205020404" charset="0"/>
                <a:cs typeface="Calibri" panose="020F0502020204030204" charset="0"/>
              </a:rPr>
              <a:t>;    pers_cu_anticorpi = find(y == 1);    pers_fara_anticorpi = find(y == 0);    plot(P(pers_cu_anticorpi, 1), P(pers_cu_anticorpi, 2), </a:t>
            </a:r>
            <a:r>
              <a:rPr lang="en-US" sz="700" b="0">
                <a:solidFill>
                  <a:srgbClr val="A020F0"/>
                </a:solidFill>
                <a:latin typeface="Courier New" panose="02070309020205020404" charset="0"/>
                <a:cs typeface="Calibri" panose="020F0502020204030204" charset="0"/>
              </a:rPr>
              <a:t>'ko'</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'MarkerFaceColor'</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'b'</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'MarkerSize'</a:t>
            </a:r>
            <a:r>
              <a:rPr lang="en-US" sz="700" b="0">
                <a:solidFill>
                  <a:srgbClr val="000000"/>
                </a:solidFill>
                <a:latin typeface="Courier New" panose="02070309020205020404" charset="0"/>
                <a:cs typeface="Calibri" panose="020F0502020204030204" charset="0"/>
              </a:rPr>
              <a:t>, 7);    plot(P(pers_fara_anticorpi, 1), P(pers_fara_anticorpi, 2), </a:t>
            </a:r>
            <a:r>
              <a:rPr lang="en-US" sz="700" b="0">
                <a:solidFill>
                  <a:srgbClr val="A020F0"/>
                </a:solidFill>
                <a:latin typeface="Courier New" panose="02070309020205020404" charset="0"/>
                <a:cs typeface="Calibri" panose="020F0502020204030204" charset="0"/>
              </a:rPr>
              <a:t>'ko'</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'MarkerFaceColor'</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'r'</a:t>
            </a:r>
            <a:r>
              <a:rPr lang="en-US" sz="700" b="0">
                <a:solidFill>
                  <a:srgbClr val="000000"/>
                </a:solidFill>
                <a:latin typeface="Courier New" panose="02070309020205020404" charset="0"/>
                <a:cs typeface="Calibri" panose="020F0502020204030204" charset="0"/>
              </a:rPr>
              <a:t>, </a:t>
            </a:r>
            <a:r>
              <a:rPr lang="en-US" sz="700" b="0">
                <a:solidFill>
                  <a:srgbClr val="A020F0"/>
                </a:solidFill>
                <a:latin typeface="Courier New" panose="02070309020205020404" charset="0"/>
                <a:cs typeface="Calibri" panose="020F0502020204030204" charset="0"/>
              </a:rPr>
              <a:t>'MarkerSize'</a:t>
            </a:r>
            <a:r>
              <a:rPr lang="en-US" sz="700" b="0">
                <a:solidFill>
                  <a:srgbClr val="000000"/>
                </a:solidFill>
                <a:latin typeface="Courier New" panose="02070309020205020404" charset="0"/>
                <a:cs typeface="Calibri" panose="020F0502020204030204" charset="0"/>
              </a:rPr>
              <a:t>, 7);</a:t>
            </a:r>
            <a:r>
              <a:rPr lang="en-US" sz="700" b="0">
                <a:solidFill>
                  <a:srgbClr val="0000FF"/>
                </a:solidFill>
                <a:latin typeface="Courier New" panose="02070309020205020404" charset="0"/>
                <a:cs typeface="Calibri" panose="020F0502020204030204" charset="0"/>
              </a:rPr>
              <a:t>end</a:t>
            </a:r>
            <a:r>
              <a:rPr lang="en-US" sz="700" b="0">
                <a:latin typeface="Calibri" panose="020F0502020204030204" charset="0"/>
                <a:cs typeface="Times New Roman" panose="02020603050405020304" charset="0"/>
              </a:rPr>
              <a:t> </a:t>
            </a:r>
            <a:endParaRPr lang="en-US"/>
          </a:p>
        </p:txBody>
      </p:sp>
      <p:cxnSp>
        <p:nvCxnSpPr>
          <p:cNvPr id="16" name="Straight Connector 15"/>
          <p:cNvCxnSpPr/>
          <p:nvPr/>
        </p:nvCxnSpPr>
        <p:spPr>
          <a:xfrm>
            <a:off x="4643755" y="2715895"/>
            <a:ext cx="4392295" cy="0"/>
          </a:xfrm>
          <a:prstGeom prst="line">
            <a:avLst/>
          </a:prstGeom>
          <a:ln w="28575" cmpd="sng">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4613910" y="2931795"/>
            <a:ext cx="5080000" cy="1060450"/>
          </a:xfrm>
          <a:prstGeom prst="rect">
            <a:avLst/>
          </a:prstGeom>
          <a:noFill/>
          <a:ln w="9525">
            <a:noFill/>
          </a:ln>
        </p:spPr>
        <p:txBody>
          <a:bodyPr>
            <a:spAutoFit/>
          </a:bodyPr>
          <a:p>
            <a:pPr indent="0"/>
            <a:r>
              <a:rPr lang="en-US" sz="700" b="0">
                <a:solidFill>
                  <a:srgbClr val="3C763D"/>
                </a:solidFill>
                <a:latin typeface="Courier New" panose="02070309020205020404" charset="0"/>
                <a:cs typeface="Calibri" panose="020F0502020204030204" charset="0"/>
              </a:rPr>
              <a:t>% Urmatoare functie prezice daca persoana are anticorpi pentru Covid, adica% are valoarea 1 sau 0 daca nu are anticorpi, folosind din regresia% logistica invatata theta </a:t>
            </a:r>
            <a:r>
              <a:rPr lang="en-US" sz="700" b="0">
                <a:solidFill>
                  <a:srgbClr val="0000FF"/>
                </a:solidFill>
                <a:latin typeface="Courier New" panose="02070309020205020404" charset="0"/>
                <a:cs typeface="Calibri" panose="020F0502020204030204" charset="0"/>
              </a:rPr>
              <a:t>function</a:t>
            </a:r>
            <a:r>
              <a:rPr lang="en-US" sz="700" b="0">
                <a:solidFill>
                  <a:srgbClr val="000000"/>
                </a:solidFill>
                <a:latin typeface="Courier New" panose="02070309020205020404" charset="0"/>
                <a:cs typeface="Calibri" panose="020F0502020204030204" charset="0"/>
              </a:rPr>
              <a:t>  p = prediction(theta, P)   m = size(P, 1);    p = zeros(m, 1);   p = sigmoid(P * theta) &gt;= 0.5;</a:t>
            </a:r>
            <a:r>
              <a:rPr lang="en-US" sz="700" b="0">
                <a:solidFill>
                  <a:srgbClr val="0000FF"/>
                </a:solidFill>
                <a:latin typeface="Courier New" panose="02070309020205020404" charset="0"/>
                <a:cs typeface="Calibri" panose="020F0502020204030204" charset="0"/>
              </a:rPr>
              <a:t>end</a:t>
            </a:r>
            <a:endParaRPr lang="en-US"/>
          </a:p>
        </p:txBody>
      </p:sp>
      <p:sp>
        <p:nvSpPr>
          <p:cNvPr id="18" name="Text Box 17"/>
          <p:cNvSpPr txBox="1"/>
          <p:nvPr/>
        </p:nvSpPr>
        <p:spPr>
          <a:xfrm>
            <a:off x="4643755" y="4300220"/>
            <a:ext cx="5080000" cy="521970"/>
          </a:xfrm>
          <a:prstGeom prst="rect">
            <a:avLst/>
          </a:prstGeom>
          <a:noFill/>
          <a:ln w="9525">
            <a:noFill/>
          </a:ln>
        </p:spPr>
        <p:txBody>
          <a:bodyPr>
            <a:spAutoFit/>
          </a:bodyPr>
          <a:p>
            <a:pPr indent="0"/>
            <a:r>
              <a:rPr lang="en-US" sz="700" b="0">
                <a:solidFill>
                  <a:srgbClr val="3C763D"/>
                </a:solidFill>
                <a:latin typeface="Courier New" panose="02070309020205020404" charset="0"/>
                <a:cs typeface="Calibri" panose="020F0502020204030204" charset="0"/>
              </a:rPr>
              <a:t>% Valoarea g este o valoare intre 0 si 1</a:t>
            </a:r>
            <a:r>
              <a:rPr lang="en-US" sz="700" b="0">
                <a:solidFill>
                  <a:srgbClr val="0000FF"/>
                </a:solidFill>
                <a:latin typeface="Courier New" panose="02070309020205020404" charset="0"/>
                <a:cs typeface="Calibri" panose="020F0502020204030204" charset="0"/>
              </a:rPr>
              <a:t>function</a:t>
            </a:r>
            <a:r>
              <a:rPr lang="en-US" sz="700" b="0">
                <a:solidFill>
                  <a:srgbClr val="000000"/>
                </a:solidFill>
                <a:latin typeface="Courier New" panose="02070309020205020404" charset="0"/>
                <a:cs typeface="Calibri" panose="020F0502020204030204" charset="0"/>
              </a:rPr>
              <a:t> g = sigmoid(z)    g = 1.0 ./ (1.0 + exp(-z));</a:t>
            </a:r>
            <a:r>
              <a:rPr lang="en-US" sz="700" b="0">
                <a:solidFill>
                  <a:srgbClr val="0000FF"/>
                </a:solidFill>
                <a:latin typeface="Courier New" panose="02070309020205020404" charset="0"/>
                <a:cs typeface="Calibri" panose="020F0502020204030204" charset="0"/>
              </a:rPr>
              <a:t>end</a:t>
            </a:r>
            <a:endParaRPr lang="en-US"/>
          </a:p>
        </p:txBody>
      </p:sp>
      <p:cxnSp>
        <p:nvCxnSpPr>
          <p:cNvPr id="19" name="Straight Connector 18"/>
          <p:cNvCxnSpPr/>
          <p:nvPr/>
        </p:nvCxnSpPr>
        <p:spPr>
          <a:xfrm>
            <a:off x="4643755" y="4228465"/>
            <a:ext cx="4412615" cy="0"/>
          </a:xfrm>
          <a:prstGeom prst="line">
            <a:avLst/>
          </a:prstGeom>
          <a:ln w="28575" cmpd="sng">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470" y="245658"/>
            <a:ext cx="2560320" cy="429895"/>
          </a:xfrm>
          <a:prstGeom prst="rect">
            <a:avLst/>
          </a:prstGeom>
        </p:spPr>
        <p:txBody>
          <a:bodyPr wrap="none">
            <a:spAutoFit/>
          </a:bodyPr>
          <a:lstStyle/>
          <a:p>
            <a:r>
              <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rPr>
              <a:t>Compararea algoritmilor</a:t>
            </a:r>
            <a:endParaRPr lang="en-US" altLang="zh-CN" sz="2200" b="1" dirty="0">
              <a:solidFill>
                <a:schemeClr val="accent5">
                  <a:lumMod val="75000"/>
                </a:schemeClr>
              </a:solidFill>
              <a:latin typeface="Agency FB" panose="020B0503020202020204" charset="0"/>
              <a:ea typeface="Microsoft YaHei" panose="020B0503020204020204" pitchFamily="34" charset="-122"/>
              <a:cs typeface="Agency FB" panose="020B0503020202020204" charset="0"/>
            </a:endParaRPr>
          </a:p>
        </p:txBody>
      </p:sp>
      <p:sp>
        <p:nvSpPr>
          <p:cNvPr id="7" name="矩形 6"/>
          <p:cNvSpPr/>
          <p:nvPr/>
        </p:nvSpPr>
        <p:spPr>
          <a:xfrm>
            <a:off x="188595" y="823595"/>
            <a:ext cx="8849995" cy="4203700"/>
          </a:xfrm>
          <a:prstGeom prst="rect">
            <a:avLst/>
          </a:prstGeom>
          <a:noFill/>
          <a:ln w="28575" cmpd="sng">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430" y="280938"/>
            <a:ext cx="1296180" cy="337185"/>
          </a:xfrm>
          <a:prstGeom prst="rect">
            <a:avLst/>
          </a:prstGeom>
          <a:noFill/>
        </p:spPr>
        <p:txBody>
          <a:bodyPr wrap="square" rtlCol="0">
            <a:spAutoFit/>
          </a:bodyPr>
          <a:lstStyle/>
          <a:p>
            <a:r>
              <a:rPr lang="zh-CN" altLang="en-US" sz="1600" dirty="0" smtClean="0">
                <a:solidFill>
                  <a:schemeClr val="bg1"/>
                </a:solidFill>
                <a:latin typeface="经典特宋简" pitchFamily="49" charset="-122"/>
                <a:ea typeface="经典特宋简" pitchFamily="49" charset="-122"/>
                <a:cs typeface="经典特宋简" pitchFamily="49" charset="-122"/>
                <a:sym typeface="Wingdings 2" panose="05020102010507070707"/>
              </a:rPr>
              <a:t> </a:t>
            </a:r>
            <a:endParaRPr lang="zh-CN" altLang="en-US" sz="1600" dirty="0">
              <a:solidFill>
                <a:schemeClr val="bg1"/>
              </a:solidFill>
              <a:latin typeface="经典特宋简" pitchFamily="49" charset="-122"/>
              <a:ea typeface="经典特宋简" pitchFamily="49" charset="-122"/>
              <a:cs typeface="经典特宋简" pitchFamily="49" charset="-122"/>
            </a:endParaRPr>
          </a:p>
        </p:txBody>
      </p:sp>
      <p:pic>
        <p:nvPicPr>
          <p:cNvPr id="6" name="Picture 5" descr="10"/>
          <p:cNvPicPr>
            <a:picLocks noChangeAspect="1"/>
          </p:cNvPicPr>
          <p:nvPr/>
        </p:nvPicPr>
        <p:blipFill>
          <a:blip r:embed="rId1"/>
          <a:stretch>
            <a:fillRect/>
          </a:stretch>
        </p:blipFill>
        <p:spPr>
          <a:xfrm>
            <a:off x="6630035" y="3004185"/>
            <a:ext cx="2168525" cy="1957705"/>
          </a:xfrm>
          <a:prstGeom prst="rect">
            <a:avLst/>
          </a:prstGeom>
        </p:spPr>
      </p:pic>
      <p:pic>
        <p:nvPicPr>
          <p:cNvPr id="8" name="Picture 7" descr="11"/>
          <p:cNvPicPr>
            <a:picLocks noChangeAspect="1"/>
          </p:cNvPicPr>
          <p:nvPr/>
        </p:nvPicPr>
        <p:blipFill>
          <a:blip r:embed="rId2"/>
          <a:stretch>
            <a:fillRect/>
          </a:stretch>
        </p:blipFill>
        <p:spPr>
          <a:xfrm>
            <a:off x="6630670" y="843280"/>
            <a:ext cx="2285365" cy="2004060"/>
          </a:xfrm>
          <a:prstGeom prst="rect">
            <a:avLst/>
          </a:prstGeom>
        </p:spPr>
      </p:pic>
      <p:pic>
        <p:nvPicPr>
          <p:cNvPr id="9" name="Picture 8" descr="12"/>
          <p:cNvPicPr>
            <a:picLocks noChangeAspect="1"/>
          </p:cNvPicPr>
          <p:nvPr/>
        </p:nvPicPr>
        <p:blipFill>
          <a:blip r:embed="rId3"/>
          <a:stretch>
            <a:fillRect/>
          </a:stretch>
        </p:blipFill>
        <p:spPr>
          <a:xfrm>
            <a:off x="3203575" y="1563370"/>
            <a:ext cx="2489200" cy="2227580"/>
          </a:xfrm>
          <a:prstGeom prst="rect">
            <a:avLst/>
          </a:prstGeom>
        </p:spPr>
      </p:pic>
      <p:pic>
        <p:nvPicPr>
          <p:cNvPr id="10" name="Picture 9" descr="13"/>
          <p:cNvPicPr>
            <a:picLocks noChangeAspect="1"/>
          </p:cNvPicPr>
          <p:nvPr/>
        </p:nvPicPr>
        <p:blipFill>
          <a:blip r:embed="rId4"/>
          <a:stretch>
            <a:fillRect/>
          </a:stretch>
        </p:blipFill>
        <p:spPr>
          <a:xfrm>
            <a:off x="323215" y="2908300"/>
            <a:ext cx="2133600" cy="2078990"/>
          </a:xfrm>
          <a:prstGeom prst="rect">
            <a:avLst/>
          </a:prstGeom>
        </p:spPr>
      </p:pic>
      <p:pic>
        <p:nvPicPr>
          <p:cNvPr id="11" name="Picture 10" descr="14"/>
          <p:cNvPicPr>
            <a:picLocks noChangeAspect="1"/>
          </p:cNvPicPr>
          <p:nvPr/>
        </p:nvPicPr>
        <p:blipFill>
          <a:blip r:embed="rId5"/>
          <a:stretch>
            <a:fillRect/>
          </a:stretch>
        </p:blipFill>
        <p:spPr>
          <a:xfrm>
            <a:off x="250825" y="854710"/>
            <a:ext cx="2198370" cy="1992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032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210" y="2516491"/>
            <a:ext cx="2535509" cy="1901632"/>
          </a:xfrm>
          <a:prstGeom prst="rect">
            <a:avLst/>
          </a:prstGeom>
        </p:spPr>
      </p:pic>
      <p:pic>
        <p:nvPicPr>
          <p:cNvPr id="1026" name="Picture 2" descr="https://timgsa.baidu.com/timg?image&amp;quality=80&amp;size=b9999_10000&amp;sec=1579887178770&amp;di=4568e8e83a7e6e2aafaca4c9ae828520&amp;imgtype=0&amp;src=http%3A%2F%2F5b0988e595225.cdn.sohucs.com%2Fq_70%2Cc_zoom%2Cw_640%2Fimages%2F20190107%2F44ff42b84e194dcdb2cd3e3103d113d8.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069" y="419936"/>
            <a:ext cx="1263059" cy="1735782"/>
          </a:xfrm>
          <a:prstGeom prst="ellipse">
            <a:avLst/>
          </a:prstGeom>
          <a:ln w="63500" cap="rnd">
            <a:solidFill>
              <a:schemeClr val="bg1"/>
            </a:solid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2741930" y="1491615"/>
            <a:ext cx="6402070" cy="1626870"/>
          </a:xfrm>
        </p:spPr>
        <p:txBody>
          <a:bodyPr/>
          <a:p>
            <a:pPr algn="just"/>
            <a:r>
              <a:rPr lang="en-US" sz="1800" b="1">
                <a:solidFill>
                  <a:schemeClr val="bg1"/>
                </a:solidFill>
                <a:latin typeface="Agency FB" panose="020B0503020202020204" charset="0"/>
                <a:cs typeface="Agency FB" panose="020B0503020202020204" charset="0"/>
              </a:rPr>
              <a:t>Dupa cum s-a putut observa, cu cat constrangerea a crescut, cu atat acuratetea antrenamentului scade, iar costul va creste. Chiar daca primul caz pare cel mai benefic, trebuie sa fie exclus deoarece nu are loc regularizarea. Daca am incerca sa introducem date de intrare in puncte cheie,acestea ar avea iesiri diferite. Cel mai bun caz este cel pentru lambda=0.</a:t>
            </a:r>
            <a:endParaRPr lang="en-US" sz="1800" b="1">
              <a:solidFill>
                <a:schemeClr val="bg1"/>
              </a:solidFill>
              <a:latin typeface="Agency FB" panose="020B0503020202020204" charset="0"/>
              <a:cs typeface="Agency FB" panose="020B0503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0320"/>
            <a:ext cx="9144000" cy="518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427980" y="4299990"/>
            <a:ext cx="4716020" cy="864120"/>
          </a:xfrm>
          <a:prstGeom prst="rect">
            <a:avLst/>
          </a:prstGeom>
        </p:spPr>
      </p:pic>
      <p:sp>
        <p:nvSpPr>
          <p:cNvPr id="2" name="矩形 3"/>
          <p:cNvSpPr/>
          <p:nvPr/>
        </p:nvSpPr>
        <p:spPr>
          <a:xfrm>
            <a:off x="0" y="0"/>
            <a:ext cx="486004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3"/>
          <p:cNvSpPr/>
          <p:nvPr/>
        </p:nvSpPr>
        <p:spPr>
          <a:xfrm>
            <a:off x="0" y="0"/>
            <a:ext cx="4572000" cy="5184000"/>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0" y="1491601"/>
            <a:ext cx="2535509" cy="1901632"/>
          </a:xfrm>
          <a:prstGeom prst="rect">
            <a:avLst/>
          </a:prstGeom>
        </p:spPr>
      </p:pic>
      <p:sp>
        <p:nvSpPr>
          <p:cNvPr id="8" name="Content Placeholder 7"/>
          <p:cNvSpPr>
            <a:spLocks noGrp="1"/>
          </p:cNvSpPr>
          <p:nvPr>
            <p:ph idx="1"/>
          </p:nvPr>
        </p:nvSpPr>
        <p:spPr>
          <a:xfrm>
            <a:off x="3072765" y="699770"/>
            <a:ext cx="6071235" cy="3221990"/>
          </a:xfrm>
        </p:spPr>
        <p:txBody>
          <a:bodyPr/>
          <a:p>
            <a:pPr algn="just"/>
            <a:r>
              <a:rPr lang="en-US" sz="1800">
                <a:solidFill>
                  <a:schemeClr val="bg1"/>
                </a:solidFill>
                <a:latin typeface="Agency FB" panose="020B0503020202020204" charset="0"/>
                <a:cs typeface="Agency FB" panose="020B0503020202020204" charset="0"/>
              </a:rPr>
              <a:t>Bibliografie:</a:t>
            </a:r>
            <a:endParaRPr lang="en-US" sz="1800">
              <a:solidFill>
                <a:schemeClr val="bg1"/>
              </a:solidFill>
              <a:latin typeface="Agency FB" panose="020B0503020202020204" charset="0"/>
              <a:cs typeface="Agency FB" panose="020B0503020202020204" charset="0"/>
            </a:endParaRPr>
          </a:p>
          <a:p>
            <a:pPr algn="just"/>
            <a:r>
              <a:rPr lang="en-US" sz="1800">
                <a:solidFill>
                  <a:schemeClr val="bg1"/>
                </a:solidFill>
                <a:latin typeface="Agency FB" panose="020B0503020202020204" charset="0"/>
                <a:cs typeface="Agency FB" panose="020B0503020202020204" charset="0"/>
              </a:rPr>
              <a:t>http://141.85.225.150/courses/SlidesTO.pdf</a:t>
            </a:r>
            <a:endParaRPr lang="en-US" sz="1800">
              <a:solidFill>
                <a:schemeClr val="bg1"/>
              </a:solidFill>
              <a:latin typeface="Agency FB" panose="020B0503020202020204" charset="0"/>
              <a:cs typeface="Agency FB" panose="020B0503020202020204" charset="0"/>
            </a:endParaRPr>
          </a:p>
          <a:p>
            <a:pPr algn="just"/>
            <a:r>
              <a:rPr lang="en-US" sz="1800">
                <a:solidFill>
                  <a:schemeClr val="bg1"/>
                </a:solidFill>
                <a:latin typeface="Agency FB" panose="020B0503020202020204" charset="0"/>
                <a:cs typeface="Agency FB" panose="020B0503020202020204" charset="0"/>
              </a:rPr>
              <a:t>https://www.mathworks.com/</a:t>
            </a:r>
            <a:endParaRPr lang="en-US" sz="1800">
              <a:solidFill>
                <a:schemeClr val="bg1"/>
              </a:solidFill>
              <a:latin typeface="Agency FB" panose="020B0503020202020204" charset="0"/>
              <a:cs typeface="Agency FB" panose="020B0503020202020204" charset="0"/>
            </a:endParaRPr>
          </a:p>
          <a:p>
            <a:pPr algn="just"/>
            <a:r>
              <a:rPr lang="en-US" sz="1800">
                <a:solidFill>
                  <a:schemeClr val="bg1"/>
                </a:solidFill>
                <a:latin typeface="Agency FB" panose="020B0503020202020204" charset="0"/>
                <a:cs typeface="Agency FB" panose="020B0503020202020204" charset="0"/>
              </a:rPr>
              <a:t>https://curs.upb.ro/pluginfile.php/603259/mod_resource/content/3/TO_lab2.pdf</a:t>
            </a:r>
            <a:endParaRPr lang="en-US" sz="1800">
              <a:solidFill>
                <a:schemeClr val="bg1"/>
              </a:solidFill>
              <a:latin typeface="Agency FB" panose="020B0503020202020204" charset="0"/>
              <a:cs typeface="Agency FB" panose="020B0503020202020204" charset="0"/>
            </a:endParaRPr>
          </a:p>
          <a:p>
            <a:pPr algn="just"/>
            <a:r>
              <a:rPr lang="en-US" sz="1800">
                <a:solidFill>
                  <a:schemeClr val="bg1"/>
                </a:solidFill>
                <a:latin typeface="Agency FB" panose="020B0503020202020204" charset="0"/>
                <a:cs typeface="Agency FB" panose="020B0503020202020204" charset="0"/>
              </a:rPr>
              <a:t>https://curs.upb.ro/pluginfile.php/554633/mod_resource/content/4/TO_lab1.pdf</a:t>
            </a:r>
            <a:endParaRPr lang="en-US" sz="1800">
              <a:solidFill>
                <a:schemeClr val="bg1"/>
              </a:solidFill>
              <a:latin typeface="Agency FB" panose="020B0503020202020204" charset="0"/>
              <a:cs typeface="Agency FB" panose="020B0503020202020204" charset="0"/>
            </a:endParaRPr>
          </a:p>
          <a:p>
            <a:pPr algn="just"/>
            <a:r>
              <a:rPr lang="en-US" sz="1800">
                <a:solidFill>
                  <a:schemeClr val="bg1"/>
                </a:solidFill>
                <a:latin typeface="Agency FB" panose="020B0503020202020204" charset="0"/>
                <a:cs typeface="Agency FB" panose="020B0503020202020204" charset="0"/>
              </a:rPr>
              <a:t>https://curs.upb.ro/pluginfile.php/653136/mod_resource/content/2/TO_lab3.pdf</a:t>
            </a:r>
            <a:endParaRPr lang="en-US" sz="1800">
              <a:solidFill>
                <a:schemeClr val="bg1"/>
              </a:solidFill>
              <a:latin typeface="Agency FB" panose="020B0503020202020204" charset="0"/>
              <a:cs typeface="Agency FB" panose="020B0503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6355"/>
            <a:ext cx="9144000" cy="5236120"/>
          </a:xfrm>
          <a:prstGeom prst="rect">
            <a:avLst/>
          </a:prstGeom>
          <a:solidFill>
            <a:schemeClr val="accent5">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p:cNvSpPr/>
          <p:nvPr/>
        </p:nvSpPr>
        <p:spPr>
          <a:xfrm>
            <a:off x="0" y="0"/>
            <a:ext cx="486004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 name="connsiteX0-51" fmla="*/ 0 w 4156742"/>
              <a:gd name="connsiteY0-52" fmla="*/ 0 h 4752586"/>
              <a:gd name="connsiteX1-53" fmla="*/ 2915770 w 4156742"/>
              <a:gd name="connsiteY1-54" fmla="*/ 0 h 4752586"/>
              <a:gd name="connsiteX2-55" fmla="*/ 4156742 w 4156742"/>
              <a:gd name="connsiteY2-56" fmla="*/ 4752586 h 4752586"/>
              <a:gd name="connsiteX3-57" fmla="*/ 0 w 4156742"/>
              <a:gd name="connsiteY3-58" fmla="*/ 4752586 h 4752586"/>
              <a:gd name="connsiteX4-59" fmla="*/ 0 w 4156742"/>
              <a:gd name="connsiteY4-60" fmla="*/ 0 h 4752586"/>
              <a:gd name="connsiteX0-61" fmla="*/ 0 w 4156742"/>
              <a:gd name="connsiteY0-62" fmla="*/ 0 h 4752586"/>
              <a:gd name="connsiteX1-63" fmla="*/ 2915770 w 4156742"/>
              <a:gd name="connsiteY1-64" fmla="*/ 0 h 4752586"/>
              <a:gd name="connsiteX2-65" fmla="*/ 4156742 w 4156742"/>
              <a:gd name="connsiteY2-66" fmla="*/ 4752586 h 4752586"/>
              <a:gd name="connsiteX3-67" fmla="*/ 0 w 4156742"/>
              <a:gd name="connsiteY3-68" fmla="*/ 4752586 h 4752586"/>
              <a:gd name="connsiteX4-69" fmla="*/ 0 w 4156742"/>
              <a:gd name="connsiteY4-7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1817607" y="1623716"/>
                  <a:pt x="2277232" y="4008245"/>
                  <a:pt x="4156742" y="4752586"/>
                </a:cubicBezTo>
                <a:lnTo>
                  <a:pt x="0" y="475258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572000" cy="5236046"/>
          </a:xfrm>
          <a:custGeom>
            <a:avLst/>
            <a:gdLst>
              <a:gd name="connsiteX0" fmla="*/ 0 w 2915770"/>
              <a:gd name="connsiteY0" fmla="*/ 0 h 4752586"/>
              <a:gd name="connsiteX1" fmla="*/ 2915770 w 2915770"/>
              <a:gd name="connsiteY1" fmla="*/ 0 h 4752586"/>
              <a:gd name="connsiteX2" fmla="*/ 2915770 w 2915770"/>
              <a:gd name="connsiteY2" fmla="*/ 4752586 h 4752586"/>
              <a:gd name="connsiteX3" fmla="*/ 0 w 2915770"/>
              <a:gd name="connsiteY3" fmla="*/ 4752586 h 4752586"/>
              <a:gd name="connsiteX4" fmla="*/ 0 w 2915770"/>
              <a:gd name="connsiteY4" fmla="*/ 0 h 4752586"/>
              <a:gd name="connsiteX0-1" fmla="*/ 0 w 2915770"/>
              <a:gd name="connsiteY0-2" fmla="*/ 0 h 4752586"/>
              <a:gd name="connsiteX1-3" fmla="*/ 2915770 w 2915770"/>
              <a:gd name="connsiteY1-4" fmla="*/ 0 h 4752586"/>
              <a:gd name="connsiteX2-5" fmla="*/ 2915770 w 2915770"/>
              <a:gd name="connsiteY2-6" fmla="*/ 4752586 h 4752586"/>
              <a:gd name="connsiteX3-7" fmla="*/ 0 w 2915770"/>
              <a:gd name="connsiteY3-8" fmla="*/ 4752586 h 4752586"/>
              <a:gd name="connsiteX4-9" fmla="*/ 0 w 2915770"/>
              <a:gd name="connsiteY4-10" fmla="*/ 0 h 4752586"/>
              <a:gd name="connsiteX0-11" fmla="*/ 0 w 4156742"/>
              <a:gd name="connsiteY0-12" fmla="*/ 0 h 4752586"/>
              <a:gd name="connsiteX1-13" fmla="*/ 2915770 w 4156742"/>
              <a:gd name="connsiteY1-14" fmla="*/ 0 h 4752586"/>
              <a:gd name="connsiteX2-15" fmla="*/ 4156742 w 4156742"/>
              <a:gd name="connsiteY2-16" fmla="*/ 4752586 h 4752586"/>
              <a:gd name="connsiteX3-17" fmla="*/ 0 w 4156742"/>
              <a:gd name="connsiteY3-18" fmla="*/ 4752586 h 4752586"/>
              <a:gd name="connsiteX4-19" fmla="*/ 0 w 4156742"/>
              <a:gd name="connsiteY4-20" fmla="*/ 0 h 4752586"/>
              <a:gd name="connsiteX0-21" fmla="*/ 0 w 4156742"/>
              <a:gd name="connsiteY0-22" fmla="*/ 0 h 4752586"/>
              <a:gd name="connsiteX1-23" fmla="*/ 2915770 w 4156742"/>
              <a:gd name="connsiteY1-24" fmla="*/ 0 h 4752586"/>
              <a:gd name="connsiteX2-25" fmla="*/ 4156742 w 4156742"/>
              <a:gd name="connsiteY2-26" fmla="*/ 4752586 h 4752586"/>
              <a:gd name="connsiteX3-27" fmla="*/ 0 w 4156742"/>
              <a:gd name="connsiteY3-28" fmla="*/ 4752586 h 4752586"/>
              <a:gd name="connsiteX4-29" fmla="*/ 0 w 4156742"/>
              <a:gd name="connsiteY4-30" fmla="*/ 0 h 4752586"/>
              <a:gd name="connsiteX0-31" fmla="*/ 0 w 4156742"/>
              <a:gd name="connsiteY0-32" fmla="*/ 0 h 4752586"/>
              <a:gd name="connsiteX1-33" fmla="*/ 2915770 w 4156742"/>
              <a:gd name="connsiteY1-34" fmla="*/ 0 h 4752586"/>
              <a:gd name="connsiteX2-35" fmla="*/ 4156742 w 4156742"/>
              <a:gd name="connsiteY2-36" fmla="*/ 4752586 h 4752586"/>
              <a:gd name="connsiteX3-37" fmla="*/ 0 w 4156742"/>
              <a:gd name="connsiteY3-38" fmla="*/ 4752586 h 4752586"/>
              <a:gd name="connsiteX4-39" fmla="*/ 0 w 4156742"/>
              <a:gd name="connsiteY4-40" fmla="*/ 0 h 4752586"/>
              <a:gd name="connsiteX0-41" fmla="*/ 0 w 4156742"/>
              <a:gd name="connsiteY0-42" fmla="*/ 0 h 4752586"/>
              <a:gd name="connsiteX1-43" fmla="*/ 2915770 w 4156742"/>
              <a:gd name="connsiteY1-44" fmla="*/ 0 h 4752586"/>
              <a:gd name="connsiteX2-45" fmla="*/ 4156742 w 4156742"/>
              <a:gd name="connsiteY2-46" fmla="*/ 4752586 h 4752586"/>
              <a:gd name="connsiteX3-47" fmla="*/ 0 w 4156742"/>
              <a:gd name="connsiteY3-48" fmla="*/ 4752586 h 4752586"/>
              <a:gd name="connsiteX4-49" fmla="*/ 0 w 4156742"/>
              <a:gd name="connsiteY4-50" fmla="*/ 0 h 47525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56742" h="4752586">
                <a:moveTo>
                  <a:pt x="0" y="0"/>
                </a:moveTo>
                <a:lnTo>
                  <a:pt x="2915770" y="0"/>
                </a:lnTo>
                <a:cubicBezTo>
                  <a:pt x="2013126" y="1534791"/>
                  <a:pt x="2416888" y="4018125"/>
                  <a:pt x="4156742" y="4752586"/>
                </a:cubicBezTo>
                <a:lnTo>
                  <a:pt x="0" y="475258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19945" y="2139690"/>
            <a:ext cx="4521200" cy="706755"/>
          </a:xfrm>
          <a:prstGeom prst="rect">
            <a:avLst/>
          </a:prstGeom>
        </p:spPr>
        <p:txBody>
          <a:bodyPr wrap="none">
            <a:spAutoFit/>
          </a:bodyPr>
          <a:lstStyle/>
          <a:p>
            <a:pPr algn="ctr"/>
            <a:r>
              <a:rPr lang="en-US" altLang="zh-CN" sz="4000" b="1" dirty="0" smtClean="0">
                <a:latin typeface="Agency FB" panose="020B0503020202020204" charset="0"/>
                <a:ea typeface="Microsoft YaHei" panose="020B0503020204020204" pitchFamily="34" charset="-122"/>
                <a:cs typeface="Agency FB" panose="020B0503020202020204" charset="0"/>
              </a:rPr>
              <a:t>Multumim pentru atentie!</a:t>
            </a:r>
            <a:endParaRPr lang="en-US" altLang="zh-CN" sz="4000" b="1" dirty="0" smtClean="0">
              <a:latin typeface="Agency FB" panose="020B0503020202020204" charset="0"/>
              <a:ea typeface="Microsoft YaHei" panose="020B0503020204020204" pitchFamily="34" charset="-122"/>
              <a:cs typeface="Agency FB" panose="020B0503020202020204" charset="0"/>
            </a:endParaRPr>
          </a:p>
        </p:txBody>
      </p:sp>
      <p:pic>
        <p:nvPicPr>
          <p:cNvPr id="6" name="图片 5"/>
          <p:cNvPicPr>
            <a:picLocks noChangeAspect="1"/>
          </p:cNvPicPr>
          <p:nvPr/>
        </p:nvPicPr>
        <p:blipFill>
          <a:blip r:embed="rId1">
            <a:duotone>
              <a:prstClr val="black"/>
              <a:schemeClr val="accent5">
                <a:tint val="45000"/>
                <a:satMod val="400000"/>
              </a:schemeClr>
            </a:duotone>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1400" y="699490"/>
            <a:ext cx="3528490" cy="3528490"/>
          </a:xfrm>
          <a:prstGeom prst="rect">
            <a:avLst/>
          </a:prstGeom>
        </p:spPr>
      </p:pic>
      <p:pic>
        <p:nvPicPr>
          <p:cNvPr id="7" name="图片 6"/>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rot="16200000">
            <a:off x="5124505" y="3512137"/>
            <a:ext cx="1916790" cy="1437593"/>
          </a:xfrm>
          <a:prstGeom prst="rect">
            <a:avLst/>
          </a:prstGeom>
        </p:spPr>
      </p:pic>
      <p:pic>
        <p:nvPicPr>
          <p:cNvPr id="10" name="图片 9"/>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26069" y="4204935"/>
            <a:ext cx="613581" cy="6135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animBg="1"/>
      <p:bldP spid="4" grpId="0" animBg="1"/>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3791</Words>
  <Application>WPS Presentation</Application>
  <PresentationFormat>全屏显示(16:9)</PresentationFormat>
  <Paragraphs>127</Paragraphs>
  <Slides>9</Slides>
  <Notes>0</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Microsoft YaHei</vt:lpstr>
      <vt:lpstr>Impact</vt:lpstr>
      <vt:lpstr>经典特宋简</vt:lpstr>
      <vt:lpstr>Wingdings 2</vt:lpstr>
      <vt:lpstr>Calibri</vt:lpstr>
      <vt:lpstr>Arial Unicode MS</vt:lpstr>
      <vt:lpstr>思源黑体 CN Regular</vt:lpstr>
      <vt:lpstr>Agency FB</vt:lpstr>
      <vt:lpstr>Times New Roman</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google1585159271</cp:lastModifiedBy>
  <cp:revision>68</cp:revision>
  <dcterms:created xsi:type="dcterms:W3CDTF">2020-01-22T13:41:00Z</dcterms:created>
  <dcterms:modified xsi:type="dcterms:W3CDTF">2021-05-25T20:04:35Z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