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ty" initials="B" lastIdx="3" clrIdx="0">
    <p:extLst>
      <p:ext uri="{19B8F6BF-5375-455C-9EA6-DF929625EA0E}">
        <p15:presenceInfo xmlns:p15="http://schemas.microsoft.com/office/powerpoint/2012/main" userId="5a9703e5ee2a25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6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/>
          <p:nvPr/>
        </p:nvPicPr>
        <p:blipFill>
          <a:blip r:embed="rId14"/>
          <a:stretch/>
        </p:blipFill>
        <p:spPr>
          <a:xfrm>
            <a:off x="0" y="0"/>
            <a:ext cx="12189240" cy="6736680"/>
          </a:xfrm>
          <a:prstGeom prst="rect">
            <a:avLst/>
          </a:prstGeom>
          <a:ln w="0">
            <a:noFill/>
          </a:ln>
        </p:spPr>
      </p:pic>
      <p:sp>
        <p:nvSpPr>
          <p:cNvPr id="8" name="CustomShape 1"/>
          <p:cNvSpPr/>
          <p:nvPr/>
        </p:nvSpPr>
        <p:spPr>
          <a:xfrm>
            <a:off x="0" y="5589720"/>
            <a:ext cx="12189240" cy="126540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n 8"/>
          <p:cNvPicPr/>
          <p:nvPr/>
        </p:nvPicPr>
        <p:blipFill>
          <a:blip r:embed="rId15"/>
          <a:stretch/>
        </p:blipFill>
        <p:spPr>
          <a:xfrm>
            <a:off x="5554080" y="5646240"/>
            <a:ext cx="5105160" cy="986760"/>
          </a:xfrm>
          <a:prstGeom prst="rect">
            <a:avLst/>
          </a:prstGeom>
          <a:ln w="0">
            <a:noFill/>
          </a:ln>
        </p:spPr>
      </p:pic>
      <p:sp>
        <p:nvSpPr>
          <p:cNvPr id="3" name="CustomShape 2"/>
          <p:cNvSpPr/>
          <p:nvPr/>
        </p:nvSpPr>
        <p:spPr>
          <a:xfrm>
            <a:off x="7258680" y="6493320"/>
            <a:ext cx="381456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MX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Vía Webconference     Modalidad a distancia</a:t>
            </a:r>
            <a:endParaRPr lang="en-US" sz="1300" b="0" strike="noStrike" spc="-1">
              <a:latin typeface="Arial"/>
            </a:endParaRPr>
          </a:p>
        </p:txBody>
      </p:sp>
      <p:pic>
        <p:nvPicPr>
          <p:cNvPr id="4" name="Imagen 10"/>
          <p:cNvPicPr/>
          <p:nvPr/>
        </p:nvPicPr>
        <p:blipFill>
          <a:blip r:embed="rId16"/>
          <a:stretch/>
        </p:blipFill>
        <p:spPr>
          <a:xfrm>
            <a:off x="1003320" y="5951160"/>
            <a:ext cx="2494080" cy="4809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6"/>
          <p:cNvPicPr/>
          <p:nvPr/>
        </p:nvPicPr>
        <p:blipFill>
          <a:blip r:embed="rId14"/>
          <a:srcRect t="34946" b="47386"/>
          <a:stretch/>
        </p:blipFill>
        <p:spPr>
          <a:xfrm>
            <a:off x="0" y="5672160"/>
            <a:ext cx="12298680" cy="119376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0" y="5672160"/>
            <a:ext cx="12189240" cy="501840"/>
          </a:xfrm>
          <a:prstGeom prst="rect">
            <a:avLst/>
          </a:prstGeom>
          <a:gradFill rotWithShape="0">
            <a:gsLst>
              <a:gs pos="15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2189240" cy="22716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n 6"/>
          <p:cNvPicPr/>
          <p:nvPr/>
        </p:nvPicPr>
        <p:blipFill>
          <a:blip r:embed="rId14"/>
          <a:srcRect t="34946" b="47386"/>
          <a:stretch/>
        </p:blipFill>
        <p:spPr>
          <a:xfrm>
            <a:off x="0" y="5672160"/>
            <a:ext cx="12298680" cy="119376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0" y="5672160"/>
            <a:ext cx="12189240" cy="501840"/>
          </a:xfrm>
          <a:prstGeom prst="rect">
            <a:avLst/>
          </a:prstGeom>
          <a:gradFill rotWithShape="0">
            <a:gsLst>
              <a:gs pos="15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0"/>
            <a:ext cx="12189240" cy="22716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73600" y="256320"/>
            <a:ext cx="2132640" cy="1331640"/>
          </a:xfrm>
          <a:custGeom>
            <a:avLst/>
            <a:gdLst/>
            <a:ahLst/>
            <a:cxnLst/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B82508">
              <a:alpha val="72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FFFFFF"/>
                </a:solidFill>
                <a:latin typeface="Arial Black"/>
                <a:ea typeface="Arial Black"/>
              </a:rPr>
              <a:t>1</a:t>
            </a: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ª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"/>
              </a:rPr>
              <a:t>Emisión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79280" y="3887640"/>
            <a:ext cx="5056920" cy="156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Módulo 4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Arial"/>
              </a:rPr>
              <a:t>Razonamiento Probabilístico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Tema: Redes bayesianas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-US" sz="1400" b="0" i="1" strike="noStrike" spc="-1">
                <a:solidFill>
                  <a:srgbClr val="FFFFFF"/>
                </a:solidFill>
                <a:latin typeface="Arial"/>
                <a:ea typeface="Arial"/>
              </a:rPr>
              <a:t>Dr. Isidro Gómez Vargas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23520" y="764640"/>
            <a:ext cx="11134440" cy="57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2.3. Aprendizaje de la estructura de las redes Bayesianas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019040" y="3647520"/>
            <a:ext cx="6984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adroTexto 158"/>
          <p:cNvSpPr txBox="1"/>
          <p:nvPr/>
        </p:nvSpPr>
        <p:spPr>
          <a:xfrm>
            <a:off x="685800" y="2971800"/>
            <a:ext cx="10058400" cy="186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en-US" sz="2000" b="0" strike="noStrike" spc="-1">
                <a:solidFill>
                  <a:srgbClr val="00A933"/>
                </a:solidFill>
                <a:latin typeface="Calibri"/>
                <a:ea typeface="DejaVu Sans"/>
              </a:rPr>
              <a:t>Score-based structure learning (en este enfoque nos basaremos).</a:t>
            </a:r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- Constraint-based structure learning.</a:t>
            </a:r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5"/>
          <p:cNvSpPr/>
          <p:nvPr/>
        </p:nvSpPr>
        <p:spPr>
          <a:xfrm>
            <a:off x="623520" y="764640"/>
            <a:ext cx="11134440" cy="57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2.4. Redes Bayesianas Dinámicas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4019040" y="3647520"/>
            <a:ext cx="6984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Imagen 161"/>
          <p:cNvPicPr/>
          <p:nvPr/>
        </p:nvPicPr>
        <p:blipFill>
          <a:blip r:embed="rId2"/>
          <a:stretch/>
        </p:blipFill>
        <p:spPr>
          <a:xfrm>
            <a:off x="2057400" y="1660320"/>
            <a:ext cx="8229240" cy="414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23520" y="764640"/>
            <a:ext cx="11134440" cy="57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Librería de Python pgmpy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019040" y="3647520"/>
            <a:ext cx="6984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" name="Imagen 164"/>
          <p:cNvPicPr/>
          <p:nvPr/>
        </p:nvPicPr>
        <p:blipFill>
          <a:blip r:embed="rId2"/>
          <a:stretch/>
        </p:blipFill>
        <p:spPr>
          <a:xfrm>
            <a:off x="6605280" y="1349640"/>
            <a:ext cx="4367160" cy="4365000"/>
          </a:xfrm>
          <a:prstGeom prst="rect">
            <a:avLst/>
          </a:prstGeom>
          <a:ln w="0">
            <a:noFill/>
          </a:ln>
        </p:spPr>
      </p:pic>
      <p:sp>
        <p:nvSpPr>
          <p:cNvPr id="166" name="Rectángulo 165"/>
          <p:cNvSpPr/>
          <p:nvPr/>
        </p:nvSpPr>
        <p:spPr>
          <a:xfrm>
            <a:off x="685800" y="3271320"/>
            <a:ext cx="5372640" cy="38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Explorar conceptos, ejemplos y ejercicios con esta librería.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23520" y="764640"/>
            <a:ext cx="11134440" cy="57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Bibliografía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019040" y="3647520"/>
            <a:ext cx="6984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914400" y="2273760"/>
            <a:ext cx="10513440" cy="215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Rusell, B., &amp; Norvig, U. (2004). Inteligencia Artificial. Un enfoque práctico.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Jensen, F. V., &amp; Nielsen, T. D. (2007). Bayesian networks and decision graphs (Vol. 2). New York: Springer.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23520" y="764640"/>
            <a:ext cx="11134440" cy="57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AC3526"/>
                </a:solidFill>
                <a:latin typeface="Calibri Light"/>
                <a:ea typeface="DejaVu Sans"/>
              </a:rPr>
              <a:t>Objetivo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828800"/>
            <a:ext cx="10284840" cy="6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000" spc="-1" dirty="0">
                <a:solidFill>
                  <a:srgbClr val="000000"/>
                </a:solidFill>
                <a:latin typeface="Calibri"/>
              </a:rPr>
              <a:t>El participante implementará redes bayesianas en </a:t>
            </a:r>
            <a:r>
              <a:rPr lang="es-ES" sz="2000" spc="-1" dirty="0" err="1">
                <a:solidFill>
                  <a:srgbClr val="000000"/>
                </a:solidFill>
                <a:latin typeface="Calibri"/>
              </a:rPr>
              <a:t>Phython</a:t>
            </a:r>
            <a:r>
              <a:rPr lang="es-ES" sz="2000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23520" y="764640"/>
            <a:ext cx="11134440" cy="57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AC3526"/>
                </a:solidFill>
                <a:latin typeface="Calibri Light"/>
                <a:ea typeface="DejaVu Sans"/>
              </a:rPr>
              <a:t>Contenido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914400" y="1955520"/>
            <a:ext cx="10513440" cy="215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2. Redes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bayesianas</a:t>
            </a:r>
            <a:endParaRPr lang="en-US" sz="2000" b="1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endParaRPr lang="en-US" sz="2000" b="1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lvl="1"/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2.1.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Introducción</a:t>
            </a:r>
            <a:r>
              <a:rPr lang="en-US" sz="2000" spc="-1" dirty="0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  <a:ea typeface="DejaVu Sans"/>
              </a:rPr>
              <a:t>inferencia</a:t>
            </a:r>
            <a:endParaRPr lang="en-US" sz="2000" b="0" strike="noStrike" spc="-1" dirty="0">
              <a:latin typeface="Arial"/>
            </a:endParaRPr>
          </a:p>
          <a:p>
            <a:pPr lvl="1"/>
            <a:endParaRPr lang="en-US" sz="2000" b="0" strike="noStrike" spc="-1" dirty="0">
              <a:latin typeface="Arial"/>
            </a:endParaRPr>
          </a:p>
          <a:p>
            <a:pPr lvl="1"/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2.2.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Clasificadores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bayesianos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lvl="1"/>
            <a:endParaRPr lang="en-US" sz="2000" b="0" strike="noStrike" spc="-1" dirty="0">
              <a:latin typeface="Arial"/>
            </a:endParaRPr>
          </a:p>
          <a:p>
            <a:pPr lvl="1"/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2.3.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Aprendizaje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redes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bayesianas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lvl="1"/>
            <a:endParaRPr lang="en-US" sz="2000" b="0" strike="noStrike" spc="-1" dirty="0">
              <a:latin typeface="Arial"/>
            </a:endParaRPr>
          </a:p>
          <a:p>
            <a:pPr lvl="1"/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2.4. Redes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bayesianas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dinámicas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23520" y="764640"/>
            <a:ext cx="11134440" cy="57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2.1. Introducción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828800" y="2057400"/>
            <a:ext cx="8684640" cy="32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19040" y="3647520"/>
            <a:ext cx="6984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4" name="Imagen 133"/>
          <p:cNvPicPr/>
          <p:nvPr/>
        </p:nvPicPr>
        <p:blipFill>
          <a:blip r:embed="rId2"/>
          <a:stretch/>
        </p:blipFill>
        <p:spPr>
          <a:xfrm>
            <a:off x="794520" y="2476800"/>
            <a:ext cx="5657040" cy="2323440"/>
          </a:xfrm>
          <a:prstGeom prst="rect">
            <a:avLst/>
          </a:prstGeom>
          <a:ln w="0">
            <a:noFill/>
          </a:ln>
        </p:spPr>
      </p:pic>
      <p:pic>
        <p:nvPicPr>
          <p:cNvPr id="135" name="Imagen 134"/>
          <p:cNvPicPr/>
          <p:nvPr/>
        </p:nvPicPr>
        <p:blipFill>
          <a:blip r:embed="rId3"/>
          <a:stretch/>
        </p:blipFill>
        <p:spPr>
          <a:xfrm>
            <a:off x="7086600" y="3191400"/>
            <a:ext cx="3704400" cy="1151640"/>
          </a:xfrm>
          <a:prstGeom prst="rect">
            <a:avLst/>
          </a:prstGeom>
          <a:ln w="0">
            <a:noFill/>
          </a:ln>
        </p:spPr>
      </p:pic>
      <p:sp>
        <p:nvSpPr>
          <p:cNvPr id="136" name="Rectángulo 135"/>
          <p:cNvSpPr/>
          <p:nvPr/>
        </p:nvSpPr>
        <p:spPr>
          <a:xfrm>
            <a:off x="1006560" y="1828800"/>
            <a:ext cx="8822880" cy="68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Representación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lang="en-US" sz="2000" b="0" strike="noStrike" spc="-1" dirty="0">
                <a:latin typeface="Calibri"/>
                <a:ea typeface="DejaVu Sans"/>
              </a:rPr>
              <a:t>de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las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distribuciones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condicionales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3520" y="764640"/>
            <a:ext cx="11134440" cy="57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2.1. Introducción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828800" y="2057400"/>
            <a:ext cx="8684640" cy="32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019040" y="3647520"/>
            <a:ext cx="6984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914400" y="1961640"/>
            <a:ext cx="10513440" cy="215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Una red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bayesiana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consiste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Un conjunto de variables y un conjunto 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conexiones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directas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entre variables.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Cada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variable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tiene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un conjunto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finito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estados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mutuamente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exclusivos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Las variables juntas con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conexiones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directas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forman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grafo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acíclico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Para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cada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variable A con padres B1, …, Bn, hay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adjunta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una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tabla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potencial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P(A|B1, …, Bn).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23520" y="764640"/>
            <a:ext cx="11134440" cy="57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2.1. Introducción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828800" y="2057400"/>
            <a:ext cx="8684640" cy="32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019040" y="3647520"/>
            <a:ext cx="6984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4" name="Imagen 143"/>
          <p:cNvPicPr/>
          <p:nvPr/>
        </p:nvPicPr>
        <p:blipFill>
          <a:blip r:embed="rId2"/>
          <a:stretch/>
        </p:blipFill>
        <p:spPr>
          <a:xfrm>
            <a:off x="2880000" y="1728000"/>
            <a:ext cx="5543280" cy="3719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23520" y="764640"/>
            <a:ext cx="11134440" cy="57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2.2. Clasificadores Bayesianos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019040" y="3647520"/>
            <a:ext cx="6984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686880" y="1600200"/>
            <a:ext cx="7084440" cy="182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Antes que nada, ¿qué es un clasificador?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48" name="Imagen 147"/>
          <p:cNvPicPr/>
          <p:nvPr/>
        </p:nvPicPr>
        <p:blipFill>
          <a:blip r:embed="rId2"/>
          <a:stretch/>
        </p:blipFill>
        <p:spPr>
          <a:xfrm>
            <a:off x="6480000" y="1872000"/>
            <a:ext cx="3715560" cy="3279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23520" y="764640"/>
            <a:ext cx="11134440" cy="57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2.2. Clasificadores Bayesianos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019040" y="3647520"/>
            <a:ext cx="6984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686880" y="1600200"/>
            <a:ext cx="10742040" cy="32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52" name="Imagen 151"/>
          <p:cNvPicPr/>
          <p:nvPr/>
        </p:nvPicPr>
        <p:blipFill>
          <a:blip r:embed="rId2"/>
          <a:srcRect t="12300"/>
          <a:stretch/>
        </p:blipFill>
        <p:spPr>
          <a:xfrm>
            <a:off x="457200" y="2514600"/>
            <a:ext cx="11231280" cy="2742840"/>
          </a:xfrm>
          <a:prstGeom prst="rect">
            <a:avLst/>
          </a:prstGeom>
          <a:ln w="0">
            <a:noFill/>
          </a:ln>
        </p:spPr>
      </p:pic>
      <p:sp>
        <p:nvSpPr>
          <p:cNvPr id="153" name="Rectángulo 152"/>
          <p:cNvSpPr/>
          <p:nvPr/>
        </p:nvSpPr>
        <p:spPr>
          <a:xfrm>
            <a:off x="1692360" y="1899720"/>
            <a:ext cx="5393880" cy="38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clasificador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ayesiano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está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dado por: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23520" y="764640"/>
            <a:ext cx="11134440" cy="57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2.2. Clasificadores Bayesianos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019040" y="3647520"/>
            <a:ext cx="69840" cy="1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6" name="Imagen 155"/>
          <p:cNvPicPr/>
          <p:nvPr/>
        </p:nvPicPr>
        <p:blipFill>
          <a:blip r:embed="rId2"/>
          <a:stretch/>
        </p:blipFill>
        <p:spPr>
          <a:xfrm>
            <a:off x="1944000" y="1584000"/>
            <a:ext cx="8067600" cy="3671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259</Words>
  <Application>Microsoft Office PowerPoint</Application>
  <PresentationFormat>Panorámica</PresentationFormat>
  <Paragraphs>85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Microsoft Office User</dc:creator>
  <dc:description/>
  <cp:lastModifiedBy>Bety</cp:lastModifiedBy>
  <cp:revision>59</cp:revision>
  <dcterms:created xsi:type="dcterms:W3CDTF">2022-09-23T23:59:39Z</dcterms:created>
  <dcterms:modified xsi:type="dcterms:W3CDTF">2023-02-23T18:54:01Z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Panorámica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9</vt:i4>
  </property>
</Properties>
</file>