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y" initials="B" lastIdx="2" clrIdx="0">
    <p:extLst>
      <p:ext uri="{19B8F6BF-5375-455C-9EA6-DF929625EA0E}">
        <p15:presenceInfo xmlns:p15="http://schemas.microsoft.com/office/powerpoint/2012/main" userId="5a9703e5ee2a25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14"/>
          <a:stretch/>
        </p:blipFill>
        <p:spPr>
          <a:xfrm>
            <a:off x="0" y="0"/>
            <a:ext cx="12188880" cy="6736320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1"/>
          <p:cNvSpPr/>
          <p:nvPr/>
        </p:nvSpPr>
        <p:spPr>
          <a:xfrm>
            <a:off x="0" y="5589720"/>
            <a:ext cx="12188880" cy="126504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/>
          <p:cNvPicPr/>
          <p:nvPr/>
        </p:nvPicPr>
        <p:blipFill>
          <a:blip r:embed="rId15"/>
          <a:stretch/>
        </p:blipFill>
        <p:spPr>
          <a:xfrm>
            <a:off x="5554080" y="5646240"/>
            <a:ext cx="5104800" cy="98640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725868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MX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4" name="Imagen 10"/>
          <p:cNvPicPr/>
          <p:nvPr/>
        </p:nvPicPr>
        <p:blipFill>
          <a:blip r:embed="rId16"/>
          <a:stretch/>
        </p:blipFill>
        <p:spPr>
          <a:xfrm>
            <a:off x="1003320" y="5951160"/>
            <a:ext cx="2493720" cy="480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6"/>
          <p:cNvPicPr/>
          <p:nvPr/>
        </p:nvPicPr>
        <p:blipFill>
          <a:blip r:embed="rId14"/>
          <a:srcRect t="34942" b="47378"/>
          <a:stretch/>
        </p:blipFill>
        <p:spPr>
          <a:xfrm>
            <a:off x="0" y="5672160"/>
            <a:ext cx="12298320" cy="119340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5672160"/>
            <a:ext cx="12188880" cy="50148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88880" cy="2268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6"/>
          <p:cNvPicPr/>
          <p:nvPr/>
        </p:nvPicPr>
        <p:blipFill>
          <a:blip r:embed="rId14"/>
          <a:srcRect t="34942" b="47378"/>
          <a:stretch/>
        </p:blipFill>
        <p:spPr>
          <a:xfrm>
            <a:off x="0" y="5672160"/>
            <a:ext cx="12298320" cy="119340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5672160"/>
            <a:ext cx="12188880" cy="50148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2188880" cy="2268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3600" y="256320"/>
            <a:ext cx="2132280" cy="1331280"/>
          </a:xfrm>
          <a:custGeom>
            <a:avLst/>
            <a:gdLst/>
            <a:ahLst/>
            <a:cxn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79280" y="3887640"/>
            <a:ext cx="5056560" cy="156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Tema: Modelos Ocultos de Markov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Bibliografía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914400" y="2273760"/>
            <a:ext cx="10513080" cy="215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 ejemplos en código.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828800"/>
            <a:ext cx="10284480" cy="67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MX" dirty="0"/>
              <a:t>El participante aplicará modelos ocultos de </a:t>
            </a:r>
            <a:r>
              <a:rPr lang="es-MX" dirty="0" err="1"/>
              <a:t>Markov</a:t>
            </a:r>
            <a:r>
              <a:rPr lang="es-MX" dirty="0"/>
              <a:t> para procesos estocásticos.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1955520"/>
            <a:ext cx="10513080" cy="215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  <a:ea typeface="DejaVu Sans"/>
              </a:rPr>
              <a:t>Modelos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  <a:ea typeface="DejaVu Sans"/>
              </a:rPr>
              <a:t>Ocultos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 de Markov</a:t>
            </a:r>
          </a:p>
          <a:p>
            <a:pPr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lvl="1"/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.1.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Arquitectura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los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Modelos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Ocultos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Markov.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.2.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Problemas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básicos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.3.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Algoritmo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avance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retroceso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.4.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Algoritmo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esperanza-maximización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	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8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Cadena de Markov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457200" y="1600200"/>
            <a:ext cx="11220480" cy="97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>
                <a:latin typeface="Calibri"/>
              </a:rPr>
              <a:t>Una cadena de Marvok es un proceso que consiste de un número finito de estados en cual la probabilidad de que ocurra un evento depende solamente del evento inmediatamente anterior.</a:t>
            </a:r>
          </a:p>
        </p:txBody>
      </p:sp>
      <p:pic>
        <p:nvPicPr>
          <p:cNvPr id="133" name="Imagen 132"/>
          <p:cNvPicPr/>
          <p:nvPr/>
        </p:nvPicPr>
        <p:blipFill>
          <a:blip r:embed="rId2"/>
          <a:stretch/>
        </p:blipFill>
        <p:spPr>
          <a:xfrm>
            <a:off x="4241160" y="2577240"/>
            <a:ext cx="3708720" cy="303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2.1. Arquitectura y tipos de los Modelos Ocultos de Markov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Rectángulo 135"/>
          <p:cNvSpPr/>
          <p:nvPr/>
        </p:nvSpPr>
        <p:spPr>
          <a:xfrm>
            <a:off x="1006560" y="1828800"/>
            <a:ext cx="8822520" cy="68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Representación las distribuciones condicionales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7" name="Imagen 136"/>
          <p:cNvPicPr/>
          <p:nvPr/>
        </p:nvPicPr>
        <p:blipFill>
          <a:blip r:embed="rId2"/>
          <a:stretch/>
        </p:blipFill>
        <p:spPr>
          <a:xfrm>
            <a:off x="3429000" y="2286000"/>
            <a:ext cx="3988440" cy="326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2.2.  Problemas básicos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adroTexto 139"/>
          <p:cNvSpPr txBox="1"/>
          <p:nvPr/>
        </p:nvSpPr>
        <p:spPr>
          <a:xfrm>
            <a:off x="287280" y="2286000"/>
            <a:ext cx="12057120" cy="275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 dirty="0">
                <a:latin typeface="Calibri"/>
              </a:rPr>
              <a:t>1. Dado un conjunto de </a:t>
            </a:r>
            <a:r>
              <a:rPr lang="en-US" sz="2000" b="0" strike="noStrike" spc="-1" dirty="0" err="1">
                <a:latin typeface="Calibri"/>
              </a:rPr>
              <a:t>observaciones</a:t>
            </a:r>
            <a:r>
              <a:rPr lang="en-US" sz="2000" b="0" strike="noStrike" spc="-1" dirty="0">
                <a:latin typeface="Calibri"/>
              </a:rPr>
              <a:t> X y los 3 </a:t>
            </a:r>
            <a:r>
              <a:rPr lang="en-US" sz="2000" b="0" strike="noStrike" spc="-1" dirty="0" err="1">
                <a:latin typeface="Calibri"/>
              </a:rPr>
              <a:t>parámetros</a:t>
            </a:r>
            <a:r>
              <a:rPr lang="en-US" sz="2000" b="0" strike="noStrike" spc="-1" dirty="0">
                <a:latin typeface="Calibri"/>
              </a:rPr>
              <a:t> del </a:t>
            </a:r>
            <a:r>
              <a:rPr lang="en-US" sz="2000" b="0" strike="noStrike" spc="-1" dirty="0" err="1">
                <a:latin typeface="Calibri"/>
              </a:rPr>
              <a:t>modelo</a:t>
            </a:r>
            <a:r>
              <a:rPr lang="en-US" sz="2000" b="0" strike="noStrike" spc="-1" dirty="0">
                <a:latin typeface="Calibri"/>
              </a:rPr>
              <a:t> 𝝅, A y 𝜽, </a:t>
            </a:r>
            <a:r>
              <a:rPr lang="en-US" sz="2000" b="0" strike="noStrike" spc="-1" dirty="0" err="1">
                <a:latin typeface="Calibri"/>
              </a:rPr>
              <a:t>calcule</a:t>
            </a:r>
            <a:r>
              <a:rPr lang="en-US" sz="2000" b="0" strike="noStrike" spc="-1" dirty="0">
                <a:latin typeface="Calibri"/>
              </a:rPr>
              <a:t> la </a:t>
            </a:r>
            <a:r>
              <a:rPr lang="en-US" sz="2000" b="0" strike="noStrike" spc="-1" dirty="0" err="1">
                <a:latin typeface="Calibri"/>
              </a:rPr>
              <a:t>probabilidad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ocurrencia</a:t>
            </a:r>
            <a:r>
              <a:rPr lang="en-US" sz="2000" b="0" strike="noStrike" spc="-1" dirty="0">
                <a:latin typeface="Calibri"/>
              </a:rPr>
              <a:t> de las </a:t>
            </a:r>
            <a:r>
              <a:rPr lang="en-US" sz="2000" b="0" strike="noStrike" spc="-1" dirty="0" err="1">
                <a:latin typeface="Calibri"/>
              </a:rPr>
              <a:t>observaciones</a:t>
            </a:r>
            <a:r>
              <a:rPr lang="en-US" sz="2000" b="0" strike="noStrike" spc="-1" dirty="0">
                <a:latin typeface="Calibri"/>
              </a:rPr>
              <a:t> X.</a:t>
            </a:r>
          </a:p>
          <a:p>
            <a:endParaRPr lang="en-US" sz="2000" b="0" strike="noStrike" spc="-1" dirty="0">
              <a:latin typeface="Calibri"/>
            </a:endParaRPr>
          </a:p>
          <a:p>
            <a:r>
              <a:rPr lang="en-US" sz="2000" b="0" strike="noStrike" spc="-1" dirty="0">
                <a:latin typeface="Calibri"/>
              </a:rPr>
              <a:t>2. Dado un conjunto de </a:t>
            </a:r>
            <a:r>
              <a:rPr lang="en-US" sz="2000" b="0" strike="noStrike" spc="-1" dirty="0" err="1">
                <a:latin typeface="Calibri"/>
              </a:rPr>
              <a:t>observaciones</a:t>
            </a:r>
            <a:r>
              <a:rPr lang="en-US" sz="2000" b="0" strike="noStrike" spc="-1" dirty="0">
                <a:latin typeface="Calibri"/>
              </a:rPr>
              <a:t> X y los 3 </a:t>
            </a:r>
            <a:r>
              <a:rPr lang="en-US" sz="2000" b="0" strike="noStrike" spc="-1" dirty="0" err="1">
                <a:latin typeface="Calibri"/>
              </a:rPr>
              <a:t>parámetros</a:t>
            </a:r>
            <a:r>
              <a:rPr lang="en-US" sz="2000" b="0" strike="noStrike" spc="-1" dirty="0">
                <a:latin typeface="Calibri"/>
              </a:rPr>
              <a:t> del </a:t>
            </a:r>
            <a:r>
              <a:rPr lang="en-US" sz="2000" b="0" strike="noStrike" spc="-1" dirty="0" err="1">
                <a:latin typeface="Calibri"/>
              </a:rPr>
              <a:t>modelo</a:t>
            </a:r>
            <a:r>
              <a:rPr lang="en-US" sz="2000" b="0" strike="noStrike" spc="-1" dirty="0">
                <a:latin typeface="Calibri"/>
              </a:rPr>
              <a:t> 𝝅, A y 𝜽, determine el conjunto </a:t>
            </a:r>
            <a:r>
              <a:rPr lang="en-US" sz="2000" b="0" strike="noStrike" spc="-1" dirty="0" err="1">
                <a:latin typeface="Calibri"/>
              </a:rPr>
              <a:t>óptimo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estados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>
                <a:latin typeface="Calibri"/>
              </a:rPr>
              <a:t>ocultos</a:t>
            </a:r>
            <a:r>
              <a:rPr lang="en-US" sz="2000" b="0" strike="noStrike" spc="-1" dirty="0">
                <a:latin typeface="Calibri"/>
              </a:rPr>
              <a:t> Z que dan </a:t>
            </a:r>
            <a:r>
              <a:rPr lang="en-US" sz="2000" b="0" strike="noStrike" spc="-1" dirty="0" err="1">
                <a:latin typeface="Calibri"/>
              </a:rPr>
              <a:t>como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>
                <a:latin typeface="Calibri"/>
              </a:rPr>
              <a:t>resultado</a:t>
            </a:r>
            <a:r>
              <a:rPr lang="en-US" sz="2000" b="0" strike="noStrike" spc="-1" dirty="0">
                <a:latin typeface="Calibri"/>
              </a:rPr>
              <a:t> X.</a:t>
            </a:r>
          </a:p>
          <a:p>
            <a:endParaRPr lang="en-US" sz="2000" b="0" strike="noStrike" spc="-1" dirty="0">
              <a:latin typeface="Calibri"/>
            </a:endParaRPr>
          </a:p>
          <a:p>
            <a:r>
              <a:rPr lang="en-US" sz="2000" b="0" strike="noStrike" spc="-1" dirty="0">
                <a:latin typeface="Calibri"/>
              </a:rPr>
              <a:t>3. Dado </a:t>
            </a:r>
            <a:r>
              <a:rPr lang="en-US" sz="2000" b="0" strike="noStrike" spc="-1" dirty="0" err="1">
                <a:latin typeface="Calibri"/>
              </a:rPr>
              <a:t>sólo</a:t>
            </a:r>
            <a:r>
              <a:rPr lang="en-US" sz="2000" b="0" strike="noStrike" spc="-1" dirty="0">
                <a:latin typeface="Calibri"/>
              </a:rPr>
              <a:t> un conjunto de </a:t>
            </a:r>
            <a:r>
              <a:rPr lang="en-US" sz="2000" b="0" strike="noStrike" spc="-1" dirty="0" err="1">
                <a:latin typeface="Calibri"/>
              </a:rPr>
              <a:t>observaciones</a:t>
            </a:r>
            <a:r>
              <a:rPr lang="en-US" sz="2000" b="0" strike="noStrike" spc="-1" dirty="0">
                <a:latin typeface="Calibri"/>
              </a:rPr>
              <a:t> X, determine el conjunto </a:t>
            </a:r>
            <a:r>
              <a:rPr lang="en-US" sz="2000" b="0" strike="noStrike" spc="-1" dirty="0" err="1">
                <a:latin typeface="Calibri"/>
              </a:rPr>
              <a:t>óptimo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parámetros</a:t>
            </a:r>
            <a:r>
              <a:rPr lang="en-US" sz="2000" b="0" strike="noStrike" spc="-1" dirty="0">
                <a:latin typeface="Calibri"/>
              </a:rPr>
              <a:t> del </a:t>
            </a:r>
            <a:r>
              <a:rPr lang="en-US" sz="2000" b="0" strike="noStrike" spc="-1" dirty="0" err="1">
                <a:latin typeface="Calibri"/>
              </a:rPr>
              <a:t>modelo</a:t>
            </a:r>
            <a:r>
              <a:rPr lang="en-US" sz="2000" b="0" strike="noStrike" spc="-1" dirty="0">
                <a:latin typeface="Calibri"/>
              </a:rPr>
              <a:t> 𝝅, A y 𝜽.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4"/>
          <p:cNvSpPr/>
          <p:nvPr/>
        </p:nvSpPr>
        <p:spPr>
          <a:xfrm>
            <a:off x="457200" y="764640"/>
            <a:ext cx="1188720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2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2.3.  Algoritmo de avance y retroceso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Imagen 142"/>
          <p:cNvPicPr/>
          <p:nvPr/>
        </p:nvPicPr>
        <p:blipFill>
          <a:blip r:embed="rId2"/>
          <a:stretch/>
        </p:blipFill>
        <p:spPr>
          <a:xfrm>
            <a:off x="311040" y="2601720"/>
            <a:ext cx="11677320" cy="268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6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 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2514600" y="2057400"/>
            <a:ext cx="6381000" cy="320040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11"/>
          <p:cNvSpPr/>
          <p:nvPr/>
        </p:nvSpPr>
        <p:spPr>
          <a:xfrm>
            <a:off x="228600" y="480600"/>
            <a:ext cx="12178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2.4. Algoritmo esperanza-maximización</a:t>
            </a: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 	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9"/>
          <p:cNvSpPr/>
          <p:nvPr/>
        </p:nvSpPr>
        <p:spPr>
          <a:xfrm>
            <a:off x="228600" y="457200"/>
            <a:ext cx="1217808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2.4. Algoritmo esperanza-maximización</a:t>
            </a: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 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568600" y="1949400"/>
            <a:ext cx="6804000" cy="360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235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Microsoft Office User</dc:creator>
  <dc:description/>
  <cp:lastModifiedBy>Bety</cp:lastModifiedBy>
  <cp:revision>63</cp:revision>
  <dcterms:created xsi:type="dcterms:W3CDTF">2022-09-23T23:59:39Z</dcterms:created>
  <dcterms:modified xsi:type="dcterms:W3CDTF">2023-02-23T18:56:34Z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</Properties>
</file>