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3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2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210DA3B-2F8A-4B67-9C48-11ABCCE6830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C09192F-D972-4F8A-A8F0-CC1BDCCC6044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D079DB6-BCE6-4688-89F8-699D6E039973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8E7021B-1A2C-4CBC-B75F-E8C5031294C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9A0615A-19A1-45EF-AB3C-3A4886FF3AC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4F41E51-07C7-4201-B23F-2EEEFE551D3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038AE9-8D7E-445D-A58A-0D734A99EF3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9387FA3-3E38-483D-831F-A54394CD6AA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A4F04AF-B6DC-42B2-8639-A398F7C6191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DD1EDAB-322E-41F1-B81B-5044952FDC3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5FC7328-FDCC-4599-A854-59855266A8CF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D8AE2C-38A0-4C26-99CC-13613CFCCB8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35356EF-E19A-44FC-B2D6-19CA174F2C7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9952899-C32F-433C-8390-9B638F99490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3EF950B-A959-4BBC-98F9-26FEB6EDD6C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E5E53CA-C743-4845-A63C-7CCEF165823F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2858EDC-BA18-4172-BAB8-EE2DC38FEBEE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9C5883F-2BF3-4959-A109-D6D5F84463E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616C28F-F78A-441F-AF89-C7F5F6A25FD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7CDB51E-8727-4878-96BE-14510271DF5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F0CFF46-9EF5-4D5F-9E7B-22A28BE16F3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52DE8AE-2523-43C7-B331-2D25656512F7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35D7786-BD70-46F0-83C4-0A2768A45E3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68BEFC0-A0D0-4A9D-B022-87C8137B459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ACBF2F8-B41C-44A5-8D71-415C69746F7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3794F51-11EF-49C7-9F53-D04FDD16F1D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95DBCC9-6E0E-41A1-835E-33569116185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C19A507-B701-43A8-B32D-2DA0870250D4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DD05F33-C1DD-44C4-B412-79351DE5EEE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48E023E-C926-44A4-B444-396B02A6EDD8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EDCBF8-15D4-4459-9B2E-F6818A81B91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91A07F-9688-4B41-9456-3CA2FC5FB23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FFC76DA-B795-47A1-87F0-D30FAE6762B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271E5F-58A1-4851-82CC-2C698873D6D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79B0DF9-9EAD-45D3-8441-22AA7A82745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E4A34A-61A5-4E8A-980E-B6F7D5543C9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6"/>
          <p:cNvPicPr/>
          <p:nvPr/>
        </p:nvPicPr>
        <p:blipFill>
          <a:blip r:embed="rId14"/>
          <a:stretch/>
        </p:blipFill>
        <p:spPr>
          <a:xfrm>
            <a:off x="0" y="0"/>
            <a:ext cx="12191040" cy="6738480"/>
          </a:xfrm>
          <a:prstGeom prst="rect">
            <a:avLst/>
          </a:prstGeom>
          <a:ln w="0">
            <a:noFill/>
          </a:ln>
        </p:spPr>
      </p:pic>
      <p:sp>
        <p:nvSpPr>
          <p:cNvPr id="11" name="Rectángulo 7"/>
          <p:cNvSpPr/>
          <p:nvPr/>
        </p:nvSpPr>
        <p:spPr>
          <a:xfrm>
            <a:off x="0" y="5589720"/>
            <a:ext cx="12191040" cy="1267200"/>
          </a:xfrm>
          <a:prstGeom prst="rect">
            <a:avLst/>
          </a:prstGeom>
          <a:solidFill>
            <a:srgbClr val="AC3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n 8"/>
          <p:cNvPicPr/>
          <p:nvPr/>
        </p:nvPicPr>
        <p:blipFill>
          <a:blip r:embed="rId15"/>
          <a:stretch/>
        </p:blipFill>
        <p:spPr>
          <a:xfrm>
            <a:off x="5554080" y="5646240"/>
            <a:ext cx="5106960" cy="988560"/>
          </a:xfrm>
          <a:prstGeom prst="rect">
            <a:avLst/>
          </a:prstGeom>
          <a:ln w="0">
            <a:noFill/>
          </a:ln>
        </p:spPr>
      </p:pic>
      <p:sp>
        <p:nvSpPr>
          <p:cNvPr id="3" name="Rectángulo 9"/>
          <p:cNvSpPr/>
          <p:nvPr/>
        </p:nvSpPr>
        <p:spPr>
          <a:xfrm>
            <a:off x="7259400" y="6493320"/>
            <a:ext cx="381456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MX" sz="1300" b="0" strike="noStrike" spc="-1">
                <a:solidFill>
                  <a:srgbClr val="FFFFFF"/>
                </a:solidFill>
                <a:latin typeface="Calibri"/>
                <a:ea typeface="DejaVu Sans"/>
              </a:rPr>
              <a:t>Vía Webconference     Modalidad a distancia</a:t>
            </a:r>
            <a:endParaRPr lang="en-US" sz="1300" b="0" strike="noStrike" spc="-1">
              <a:latin typeface="Arial"/>
            </a:endParaRPr>
          </a:p>
        </p:txBody>
      </p:sp>
      <p:pic>
        <p:nvPicPr>
          <p:cNvPr id="4" name="Imagen 10"/>
          <p:cNvPicPr/>
          <p:nvPr/>
        </p:nvPicPr>
        <p:blipFill>
          <a:blip r:embed="rId16"/>
          <a:stretch/>
        </p:blipFill>
        <p:spPr>
          <a:xfrm>
            <a:off x="1003320" y="5951160"/>
            <a:ext cx="2495880" cy="4827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s-MX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375D87-2E9E-4FD3-B4C3-940196376C74}" type="slidenum">
              <a:rPr lang="es-MX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n 6"/>
          <p:cNvPicPr/>
          <p:nvPr/>
        </p:nvPicPr>
        <p:blipFill>
          <a:blip r:embed="rId14"/>
          <a:srcRect t="34967" b="47411"/>
          <a:stretch/>
        </p:blipFill>
        <p:spPr>
          <a:xfrm>
            <a:off x="0" y="5672160"/>
            <a:ext cx="12300480" cy="1195560"/>
          </a:xfrm>
          <a:prstGeom prst="rect">
            <a:avLst/>
          </a:prstGeom>
          <a:ln w="0">
            <a:noFill/>
          </a:ln>
        </p:spPr>
      </p:pic>
      <p:sp>
        <p:nvSpPr>
          <p:cNvPr id="47" name="Rectángulo 7"/>
          <p:cNvSpPr/>
          <p:nvPr/>
        </p:nvSpPr>
        <p:spPr>
          <a:xfrm>
            <a:off x="0" y="5672160"/>
            <a:ext cx="12191040" cy="503640"/>
          </a:xfrm>
          <a:prstGeom prst="rect">
            <a:avLst/>
          </a:prstGeom>
          <a:gradFill rotWithShape="0">
            <a:gsLst>
              <a:gs pos="15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ángulo 8"/>
          <p:cNvSpPr/>
          <p:nvPr/>
        </p:nvSpPr>
        <p:spPr>
          <a:xfrm>
            <a:off x="0" y="0"/>
            <a:ext cx="12191040" cy="228960"/>
          </a:xfrm>
          <a:prstGeom prst="rect">
            <a:avLst/>
          </a:prstGeom>
          <a:solidFill>
            <a:srgbClr val="AC3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s-MX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CE4FC8-F90C-4CFA-B41E-48B15E33BC9C}" type="slidenum">
              <a:rPr lang="es-MX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n 6"/>
          <p:cNvPicPr/>
          <p:nvPr/>
        </p:nvPicPr>
        <p:blipFill>
          <a:blip r:embed="rId14"/>
          <a:srcRect t="34967" b="47411"/>
          <a:stretch/>
        </p:blipFill>
        <p:spPr>
          <a:xfrm>
            <a:off x="0" y="5672160"/>
            <a:ext cx="12300480" cy="1195560"/>
          </a:xfrm>
          <a:prstGeom prst="rect">
            <a:avLst/>
          </a:prstGeom>
          <a:ln w="0">
            <a:noFill/>
          </a:ln>
        </p:spPr>
      </p:pic>
      <p:sp>
        <p:nvSpPr>
          <p:cNvPr id="91" name="Rectángulo 7"/>
          <p:cNvSpPr/>
          <p:nvPr/>
        </p:nvSpPr>
        <p:spPr>
          <a:xfrm>
            <a:off x="0" y="5672160"/>
            <a:ext cx="12191040" cy="503640"/>
          </a:xfrm>
          <a:prstGeom prst="rect">
            <a:avLst/>
          </a:prstGeom>
          <a:gradFill rotWithShape="0">
            <a:gsLst>
              <a:gs pos="15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Rectángulo 8"/>
          <p:cNvSpPr/>
          <p:nvPr/>
        </p:nvSpPr>
        <p:spPr>
          <a:xfrm>
            <a:off x="0" y="0"/>
            <a:ext cx="12191040" cy="228960"/>
          </a:xfrm>
          <a:prstGeom prst="rect">
            <a:avLst/>
          </a:prstGeom>
          <a:solidFill>
            <a:srgbClr val="AC35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4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s-MX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59E7C7-AC13-4F78-8962-EEDA2009CDF8}" type="slidenum">
              <a:rPr lang="es-MX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33;p1"/>
          <p:cNvSpPr/>
          <p:nvPr/>
        </p:nvSpPr>
        <p:spPr>
          <a:xfrm>
            <a:off x="273600" y="256320"/>
            <a:ext cx="2134440" cy="1333440"/>
          </a:xfrm>
          <a:custGeom>
            <a:avLst/>
            <a:gdLst/>
            <a:ahLst/>
            <a:cxnLst/>
            <a:rect l="l" t="t" r="r" b="b"/>
            <a:pathLst>
              <a:path w="1979712" h="798990">
                <a:moveTo>
                  <a:pt x="0" y="798990"/>
                </a:moveTo>
                <a:cubicBezTo>
                  <a:pt x="1584" y="532660"/>
                  <a:pt x="3169" y="266330"/>
                  <a:pt x="4753" y="0"/>
                </a:cubicBezTo>
                <a:lnTo>
                  <a:pt x="1979712" y="6902"/>
                </a:lnTo>
                <a:lnTo>
                  <a:pt x="1781690" y="798990"/>
                </a:lnTo>
                <a:lnTo>
                  <a:pt x="0" y="798990"/>
                </a:lnTo>
                <a:close/>
              </a:path>
            </a:pathLst>
          </a:custGeom>
          <a:solidFill>
            <a:srgbClr val="B82508">
              <a:alpha val="72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FFFFFF"/>
                </a:solidFill>
                <a:latin typeface="Arial Black"/>
                <a:ea typeface="Arial Black"/>
              </a:rPr>
              <a:t>1</a:t>
            </a:r>
            <a:r>
              <a:rPr lang="en-US" sz="4000" b="0" strike="noStrike" spc="-1">
                <a:solidFill>
                  <a:srgbClr val="FFFFFF"/>
                </a:solidFill>
                <a:latin typeface="Arial"/>
                <a:ea typeface="Arial"/>
              </a:rPr>
              <a:t>ª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1800" b="1" strike="noStrike" spc="-1">
                <a:solidFill>
                  <a:srgbClr val="FFFFFF"/>
                </a:solidFill>
                <a:latin typeface="Arial"/>
                <a:ea typeface="Arial"/>
              </a:rPr>
              <a:t>Emisión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Google Shape;32;p1"/>
          <p:cNvSpPr/>
          <p:nvPr/>
        </p:nvSpPr>
        <p:spPr>
          <a:xfrm>
            <a:off x="179280" y="3887640"/>
            <a:ext cx="5058720" cy="156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Módulo 4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  <a:ea typeface="Arial"/>
              </a:rPr>
              <a:t>Razonamiento Probabilístico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"/>
              </a:rPr>
              <a:t>Tema: Conceptos básicos de probabilidad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None/>
              <a:tabLst>
                <a:tab pos="0" algn="l"/>
              </a:tabLst>
            </a:pPr>
            <a:r>
              <a:rPr lang="en-US" sz="1400" b="0" i="1" strike="noStrike" spc="-1">
                <a:solidFill>
                  <a:srgbClr val="FFFFFF"/>
                </a:solidFill>
                <a:latin typeface="Arial"/>
                <a:ea typeface="Arial"/>
              </a:rPr>
              <a:t>Dr. Isidro Gómez Vargas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39;p2"/>
          <p:cNvSpPr/>
          <p:nvPr/>
        </p:nvSpPr>
        <p:spPr>
          <a:xfrm>
            <a:off x="623520" y="764640"/>
            <a:ext cx="11136240" cy="57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AC3526"/>
                </a:solidFill>
                <a:latin typeface="Calibri Light"/>
                <a:ea typeface="DejaVu Sans"/>
              </a:rPr>
              <a:t>Objetivo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7" name="Rectángulo 136"/>
          <p:cNvSpPr/>
          <p:nvPr/>
        </p:nvSpPr>
        <p:spPr>
          <a:xfrm>
            <a:off x="457200" y="1828800"/>
            <a:ext cx="10286640" cy="68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 dirty="0">
                <a:latin typeface="Calibri"/>
              </a:rPr>
              <a:t>El </a:t>
            </a:r>
            <a:r>
              <a:rPr lang="en-US" sz="2000" b="0" strike="noStrike" spc="-1" dirty="0" err="1">
                <a:latin typeface="Calibri"/>
              </a:rPr>
              <a:t>participante</a:t>
            </a:r>
            <a:r>
              <a:rPr lang="en-US" sz="2000" b="0" strike="noStrike" spc="-1" dirty="0">
                <a:latin typeface="Calibri"/>
              </a:rPr>
              <a:t> </a:t>
            </a:r>
            <a:r>
              <a:rPr lang="en-US" sz="2000" b="0" strike="noStrike" spc="-1" dirty="0" err="1">
                <a:latin typeface="Calibri"/>
              </a:rPr>
              <a:t>comprenderá</a:t>
            </a:r>
            <a:r>
              <a:rPr lang="en-US" sz="2000" b="0" strike="noStrike" spc="-1" dirty="0">
                <a:latin typeface="Calibri"/>
              </a:rPr>
              <a:t> las </a:t>
            </a:r>
            <a:r>
              <a:rPr lang="en-US" sz="2000" b="0" strike="noStrike" spc="-1" dirty="0" err="1">
                <a:latin typeface="Calibri"/>
              </a:rPr>
              <a:t>reglas</a:t>
            </a:r>
            <a:r>
              <a:rPr lang="en-US" sz="2000" b="0" strike="noStrike" spc="-1" dirty="0">
                <a:latin typeface="Calibri"/>
              </a:rPr>
              <a:t> </a:t>
            </a:r>
            <a:r>
              <a:rPr lang="en-US" sz="2000" b="0" strike="noStrike" spc="-1" dirty="0" err="1">
                <a:latin typeface="Calibri"/>
              </a:rPr>
              <a:t>básicas</a:t>
            </a:r>
            <a:r>
              <a:rPr lang="en-US" sz="2000" b="0" strike="noStrike" spc="-1" dirty="0">
                <a:latin typeface="Calibri"/>
              </a:rPr>
              <a:t> de </a:t>
            </a:r>
            <a:r>
              <a:rPr lang="en-US" sz="2000" b="0" strike="noStrike" spc="-1" dirty="0" err="1">
                <a:latin typeface="Calibri"/>
              </a:rPr>
              <a:t>probabilidad</a:t>
            </a:r>
            <a:r>
              <a:rPr lang="en-US" sz="2000" b="0" strike="noStrike" spc="-1" dirty="0">
                <a:latin typeface="Calibri"/>
              </a:rPr>
              <a:t> para </a:t>
            </a:r>
            <a:r>
              <a:rPr lang="en-US" sz="2000" b="0" strike="noStrike" spc="-1" dirty="0" err="1">
                <a:latin typeface="Calibri"/>
              </a:rPr>
              <a:t>asimilar</a:t>
            </a:r>
            <a:r>
              <a:rPr lang="en-US" sz="2000" b="0" strike="noStrike" spc="-1" dirty="0">
                <a:latin typeface="Calibri"/>
              </a:rPr>
              <a:t> la </a:t>
            </a:r>
            <a:r>
              <a:rPr lang="en-US" sz="2000" b="0" strike="noStrike" spc="-1" dirty="0" err="1">
                <a:latin typeface="Calibri"/>
              </a:rPr>
              <a:t>regla</a:t>
            </a:r>
            <a:r>
              <a:rPr lang="en-US" sz="2000" b="0" strike="noStrike" spc="-1" dirty="0">
                <a:latin typeface="Calibri"/>
              </a:rPr>
              <a:t> de Bayes. 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39;p2"/>
          <p:cNvSpPr/>
          <p:nvPr/>
        </p:nvSpPr>
        <p:spPr>
          <a:xfrm>
            <a:off x="623520" y="764640"/>
            <a:ext cx="11136240" cy="57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AC3526"/>
                </a:solidFill>
                <a:latin typeface="Calibri Light"/>
                <a:ea typeface="DejaVu Sans"/>
              </a:rPr>
              <a:t>Contenido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9" name="Rectángulo 138"/>
          <p:cNvSpPr/>
          <p:nvPr/>
        </p:nvSpPr>
        <p:spPr>
          <a:xfrm>
            <a:off x="914400" y="1955520"/>
            <a:ext cx="10515240" cy="215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es-MX" b="1" dirty="0"/>
              <a:t>Conceptos básicos de probabilidad </a:t>
            </a: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Calibri"/>
            </a:endParaRPr>
          </a:p>
          <a:p>
            <a:pPr lvl="1"/>
            <a:r>
              <a:rPr lang="en-US" sz="2000" b="0" strike="noStrike" spc="-1" dirty="0">
                <a:latin typeface="Calibri"/>
              </a:rPr>
              <a:t>1.1. </a:t>
            </a:r>
            <a:r>
              <a:rPr lang="en-US" sz="2000" b="0" strike="noStrike" spc="-1" dirty="0" err="1">
                <a:latin typeface="Calibri"/>
              </a:rPr>
              <a:t>Probabilidad</a:t>
            </a:r>
            <a:r>
              <a:rPr lang="en-US" sz="2000" b="0" strike="noStrike" spc="-1" dirty="0">
                <a:latin typeface="Calibri"/>
              </a:rPr>
              <a:t> </a:t>
            </a:r>
            <a:r>
              <a:rPr lang="en-US" sz="2000" b="0" strike="noStrike" spc="-1" dirty="0" err="1">
                <a:latin typeface="Calibri"/>
              </a:rPr>
              <a:t>condicional</a:t>
            </a:r>
            <a:r>
              <a:rPr lang="en-US" sz="2000" b="0" strike="noStrike" spc="-1" dirty="0">
                <a:latin typeface="Calibri"/>
              </a:rPr>
              <a:t>.</a:t>
            </a:r>
            <a:endParaRPr lang="en-US" sz="2000" b="0" strike="noStrike" spc="-1" dirty="0">
              <a:latin typeface="Arial"/>
            </a:endParaRPr>
          </a:p>
          <a:p>
            <a:pPr lvl="1"/>
            <a:endParaRPr lang="en-US" sz="2000" b="0" strike="noStrike" spc="-1" dirty="0">
              <a:latin typeface="Arial"/>
            </a:endParaRPr>
          </a:p>
          <a:p>
            <a:pPr lvl="1"/>
            <a:r>
              <a:rPr lang="en-US" sz="2000" b="0" strike="noStrike" spc="-1" dirty="0">
                <a:latin typeface="Calibri"/>
              </a:rPr>
              <a:t>1.2. </a:t>
            </a:r>
            <a:r>
              <a:rPr lang="en-US" sz="2000" b="0" strike="noStrike" spc="-1" dirty="0" err="1">
                <a:latin typeface="Calibri"/>
              </a:rPr>
              <a:t>Probabilidad</a:t>
            </a:r>
            <a:r>
              <a:rPr lang="en-US" sz="2000" b="0" strike="noStrike" spc="-1" dirty="0">
                <a:latin typeface="Calibri"/>
              </a:rPr>
              <a:t> total.</a:t>
            </a:r>
            <a:endParaRPr lang="en-US" sz="2000" b="0" strike="noStrike" spc="-1" dirty="0">
              <a:latin typeface="Arial"/>
            </a:endParaRPr>
          </a:p>
          <a:p>
            <a:pPr lvl="1"/>
            <a:endParaRPr lang="en-US" sz="2000" b="0" strike="noStrike" spc="-1" dirty="0">
              <a:latin typeface="Arial"/>
            </a:endParaRPr>
          </a:p>
          <a:p>
            <a:pPr lvl="1"/>
            <a:r>
              <a:rPr lang="en-US" sz="2000" b="0" strike="noStrike" spc="-1" dirty="0">
                <a:latin typeface="Calibri"/>
              </a:rPr>
              <a:t>1.3. </a:t>
            </a:r>
            <a:r>
              <a:rPr lang="en-US" sz="2000" b="0" strike="noStrike" spc="-1" dirty="0" err="1">
                <a:latin typeface="Calibri"/>
              </a:rPr>
              <a:t>Probabilidad</a:t>
            </a:r>
            <a:r>
              <a:rPr lang="en-US" sz="2000" b="0" strike="noStrike" spc="-1" dirty="0">
                <a:latin typeface="Calibri"/>
              </a:rPr>
              <a:t> marginal.</a:t>
            </a:r>
            <a:endParaRPr lang="en-US" sz="2000" b="0" strike="noStrike" spc="-1" dirty="0">
              <a:latin typeface="Arial"/>
            </a:endParaRPr>
          </a:p>
          <a:p>
            <a:pPr lvl="1"/>
            <a:endParaRPr lang="en-US" sz="2000" b="0" strike="noStrike" spc="-1" dirty="0">
              <a:latin typeface="Arial"/>
            </a:endParaRPr>
          </a:p>
          <a:p>
            <a:pPr lvl="1"/>
            <a:r>
              <a:rPr lang="en-US" sz="2000" b="0" strike="noStrike" spc="-1" dirty="0">
                <a:latin typeface="Calibri"/>
              </a:rPr>
              <a:t>1.4. </a:t>
            </a:r>
            <a:r>
              <a:rPr lang="en-US" sz="2000" b="0" strike="noStrike" spc="-1" dirty="0" err="1">
                <a:latin typeface="Calibri"/>
              </a:rPr>
              <a:t>Regla</a:t>
            </a:r>
            <a:r>
              <a:rPr lang="en-US" sz="2000" b="0" strike="noStrike" spc="-1" dirty="0">
                <a:latin typeface="Calibri"/>
              </a:rPr>
              <a:t> de Bayes.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39;p2"/>
          <p:cNvSpPr/>
          <p:nvPr/>
        </p:nvSpPr>
        <p:spPr>
          <a:xfrm>
            <a:off x="623520" y="764640"/>
            <a:ext cx="11136240" cy="57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i="1" strike="noStrike" spc="-1" dirty="0">
                <a:solidFill>
                  <a:srgbClr val="AC3526"/>
                </a:solidFill>
                <a:latin typeface="Calibri Light"/>
                <a:ea typeface="DejaVu Sans"/>
              </a:rPr>
              <a:t>1.1. </a:t>
            </a:r>
            <a:r>
              <a:rPr lang="en-US" sz="4400" b="1" i="1" strike="noStrike" spc="-1" dirty="0" err="1">
                <a:solidFill>
                  <a:srgbClr val="AC3526"/>
                </a:solidFill>
                <a:latin typeface="Calibri Light"/>
                <a:ea typeface="DejaVu Sans"/>
              </a:rPr>
              <a:t>Probabilidad</a:t>
            </a:r>
            <a:r>
              <a:rPr lang="en-US" sz="4400" b="1" i="1" strike="noStrike" spc="-1" dirty="0">
                <a:solidFill>
                  <a:srgbClr val="AC3526"/>
                </a:solidFill>
                <a:latin typeface="Calibri Light"/>
                <a:ea typeface="DejaVu Sans"/>
              </a:rPr>
              <a:t> </a:t>
            </a:r>
            <a:r>
              <a:rPr lang="en-US" sz="4400" b="1" i="1" spc="-1" dirty="0" err="1">
                <a:solidFill>
                  <a:srgbClr val="AC3526"/>
                </a:solidFill>
                <a:latin typeface="Calibri Light"/>
                <a:ea typeface="DejaVu Sans"/>
              </a:rPr>
              <a:t>c</a:t>
            </a:r>
            <a:r>
              <a:rPr lang="en-US" sz="4400" b="1" i="1" strike="noStrike" spc="-1" dirty="0" err="1">
                <a:solidFill>
                  <a:srgbClr val="AC3526"/>
                </a:solidFill>
                <a:latin typeface="Calibri Light"/>
                <a:ea typeface="DejaVu Sans"/>
              </a:rPr>
              <a:t>ondicional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41" name="Rectángulo 140"/>
          <p:cNvSpPr/>
          <p:nvPr/>
        </p:nvSpPr>
        <p:spPr>
          <a:xfrm>
            <a:off x="1828800" y="2057400"/>
            <a:ext cx="8686440" cy="322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latin typeface="Calibri"/>
              </a:rPr>
              <a:t>La probabilidad condicional de A dado B se define como: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latin typeface="Calibri"/>
              </a:rPr>
              <a:t>Se puede pensar como la fracción de veces que ocurre A entre aquellas que ocurre B.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CuadroTexto 141"/>
              <p:cNvSpPr txBox="1"/>
              <p:nvPr/>
            </p:nvSpPr>
            <p:spPr>
              <a:xfrm>
                <a:off x="4019040" y="3647520"/>
                <a:ext cx="71640" cy="1688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pic>
        <p:nvPicPr>
          <p:cNvPr id="143" name="Imagen 142"/>
          <p:cNvPicPr/>
          <p:nvPr/>
        </p:nvPicPr>
        <p:blipFill>
          <a:blip r:embed="rId2"/>
          <a:stretch/>
        </p:blipFill>
        <p:spPr>
          <a:xfrm>
            <a:off x="2286000" y="2514600"/>
            <a:ext cx="6857280" cy="1113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39;p 1"/>
          <p:cNvSpPr/>
          <p:nvPr/>
        </p:nvSpPr>
        <p:spPr>
          <a:xfrm>
            <a:off x="623520" y="764640"/>
            <a:ext cx="11136240" cy="57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i="1" strike="noStrike" spc="-1">
                <a:solidFill>
                  <a:srgbClr val="AC3526"/>
                </a:solidFill>
                <a:latin typeface="Calibri Light"/>
                <a:ea typeface="DejaVu Sans"/>
              </a:rPr>
              <a:t>1.1. Probabilidad total</a:t>
            </a:r>
            <a:endParaRPr lang="en-US" sz="44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uadroTexto 144"/>
              <p:cNvSpPr txBox="1"/>
              <p:nvPr/>
            </p:nvSpPr>
            <p:spPr>
              <a:xfrm>
                <a:off x="4019040" y="3647520"/>
                <a:ext cx="71640" cy="1688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pic>
        <p:nvPicPr>
          <p:cNvPr id="146" name="Imagen 145"/>
          <p:cNvPicPr/>
          <p:nvPr/>
        </p:nvPicPr>
        <p:blipFill>
          <a:blip r:embed="rId2"/>
          <a:stretch/>
        </p:blipFill>
        <p:spPr>
          <a:xfrm>
            <a:off x="2720880" y="1938960"/>
            <a:ext cx="6857280" cy="3037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39;p 2"/>
          <p:cNvSpPr/>
          <p:nvPr/>
        </p:nvSpPr>
        <p:spPr>
          <a:xfrm>
            <a:off x="623520" y="764640"/>
            <a:ext cx="11136240" cy="57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i="1" strike="noStrike" spc="-1" dirty="0">
                <a:solidFill>
                  <a:srgbClr val="AC3526"/>
                </a:solidFill>
                <a:latin typeface="Calibri Light"/>
                <a:ea typeface="DejaVu Sans"/>
              </a:rPr>
              <a:t>1.2. </a:t>
            </a:r>
            <a:r>
              <a:rPr lang="en-US" sz="4400" b="1" i="1" strike="noStrike" spc="-1" dirty="0" err="1">
                <a:solidFill>
                  <a:srgbClr val="AC3526"/>
                </a:solidFill>
                <a:latin typeface="Calibri Light"/>
                <a:ea typeface="DejaVu Sans"/>
              </a:rPr>
              <a:t>Probabilidad</a:t>
            </a:r>
            <a:r>
              <a:rPr lang="en-US" sz="4400" b="1" i="1" strike="noStrike" spc="-1" dirty="0">
                <a:solidFill>
                  <a:srgbClr val="AC3526"/>
                </a:solidFill>
                <a:latin typeface="Calibri Light"/>
                <a:ea typeface="DejaVu Sans"/>
              </a:rPr>
              <a:t> total</a:t>
            </a:r>
            <a:endParaRPr lang="en-US" sz="44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CuadroTexto 147"/>
              <p:cNvSpPr txBox="1"/>
              <p:nvPr/>
            </p:nvSpPr>
            <p:spPr>
              <a:xfrm>
                <a:off x="4019040" y="3647520"/>
                <a:ext cx="71640" cy="1688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sp>
        <p:nvSpPr>
          <p:cNvPr id="149" name="Rectángulo 148"/>
          <p:cNvSpPr/>
          <p:nvPr/>
        </p:nvSpPr>
        <p:spPr>
          <a:xfrm>
            <a:off x="457200" y="1828800"/>
            <a:ext cx="10743840" cy="328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latin typeface="Calibri"/>
              </a:rPr>
              <a:t>Dada una partición A1 , A2 , A3 , ..., An de un espacio muestreal S, la probabilidad de cualquier evento B está dada por la suma de probabilidades de B intersectada con cada una de las Ai: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latin typeface="Calibri"/>
              </a:rPr>
              <a:t>		P(B) = P(B ∩ A1 ) + P(B ∩ A2 ) + P(B ∩ A3 ) +...+ P(B ∩ An 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latin typeface="Calibri"/>
              </a:rPr>
              <a:t>La Ley de la Probabilidad Total es regularmente usada para encontrar una probabilidad desconocida de la intersección de eventos cuando las probabilidades de todos los otros términos, incluyendo P(B), son conocidas.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39;p 3"/>
          <p:cNvSpPr/>
          <p:nvPr/>
        </p:nvSpPr>
        <p:spPr>
          <a:xfrm>
            <a:off x="623520" y="764640"/>
            <a:ext cx="11136240" cy="57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i="1" strike="noStrike" spc="-1" dirty="0">
                <a:solidFill>
                  <a:srgbClr val="AC3526"/>
                </a:solidFill>
                <a:latin typeface="Calibri Light"/>
                <a:ea typeface="DejaVu Sans"/>
              </a:rPr>
              <a:t>1.2. </a:t>
            </a:r>
            <a:r>
              <a:rPr lang="en-US" sz="4400" b="1" i="1" strike="noStrike" spc="-1" dirty="0" err="1">
                <a:solidFill>
                  <a:srgbClr val="AC3526"/>
                </a:solidFill>
                <a:latin typeface="Calibri Light"/>
                <a:ea typeface="DejaVu Sans"/>
              </a:rPr>
              <a:t>Probabilidad</a:t>
            </a:r>
            <a:r>
              <a:rPr lang="en-US" sz="4400" b="1" i="1" strike="noStrike" spc="-1" dirty="0">
                <a:solidFill>
                  <a:srgbClr val="AC3526"/>
                </a:solidFill>
                <a:latin typeface="Calibri Light"/>
                <a:ea typeface="DejaVu Sans"/>
              </a:rPr>
              <a:t> total</a:t>
            </a:r>
            <a:endParaRPr lang="en-US" sz="44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CuadroTexto 150"/>
              <p:cNvSpPr txBox="1"/>
              <p:nvPr/>
            </p:nvSpPr>
            <p:spPr>
              <a:xfrm>
                <a:off x="4019040" y="3647520"/>
                <a:ext cx="71640" cy="1688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pic>
        <p:nvPicPr>
          <p:cNvPr id="152" name="Imagen 151"/>
          <p:cNvPicPr/>
          <p:nvPr/>
        </p:nvPicPr>
        <p:blipFill>
          <a:blip r:embed="rId2"/>
          <a:stretch/>
        </p:blipFill>
        <p:spPr>
          <a:xfrm>
            <a:off x="3297240" y="1474560"/>
            <a:ext cx="5389200" cy="3782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39;p 5"/>
          <p:cNvSpPr/>
          <p:nvPr/>
        </p:nvSpPr>
        <p:spPr>
          <a:xfrm>
            <a:off x="623520" y="764640"/>
            <a:ext cx="11136240" cy="57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i="1" strike="noStrike" spc="-1">
                <a:solidFill>
                  <a:srgbClr val="AC3526"/>
                </a:solidFill>
                <a:latin typeface="Calibri Light"/>
                <a:ea typeface="DejaVu Sans"/>
              </a:rPr>
              <a:t>1.3. Probabilidad marginal</a:t>
            </a:r>
            <a:endParaRPr lang="en-US" sz="44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uadroTexto 153"/>
              <p:cNvSpPr txBox="1"/>
              <p:nvPr/>
            </p:nvSpPr>
            <p:spPr>
              <a:xfrm>
                <a:off x="4019040" y="3647520"/>
                <a:ext cx="71640" cy="1688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pic>
        <p:nvPicPr>
          <p:cNvPr id="155" name="Imagen 154"/>
          <p:cNvPicPr/>
          <p:nvPr/>
        </p:nvPicPr>
        <p:blipFill>
          <a:blip r:embed="rId2"/>
          <a:stretch/>
        </p:blipFill>
        <p:spPr>
          <a:xfrm>
            <a:off x="457200" y="2671560"/>
            <a:ext cx="6838920" cy="1671480"/>
          </a:xfrm>
          <a:prstGeom prst="rect">
            <a:avLst/>
          </a:prstGeom>
          <a:ln w="0">
            <a:noFill/>
          </a:ln>
        </p:spPr>
      </p:pic>
      <p:pic>
        <p:nvPicPr>
          <p:cNvPr id="156" name="Imagen 155"/>
          <p:cNvPicPr/>
          <p:nvPr/>
        </p:nvPicPr>
        <p:blipFill>
          <a:blip r:embed="rId3"/>
          <a:stretch/>
        </p:blipFill>
        <p:spPr>
          <a:xfrm>
            <a:off x="7543800" y="1953000"/>
            <a:ext cx="4367520" cy="3304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39;p 4"/>
          <p:cNvSpPr/>
          <p:nvPr/>
        </p:nvSpPr>
        <p:spPr>
          <a:xfrm>
            <a:off x="623520" y="764640"/>
            <a:ext cx="11136240" cy="57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400" b="1" i="1" strike="noStrike" spc="-1">
                <a:solidFill>
                  <a:srgbClr val="AC3526"/>
                </a:solidFill>
                <a:latin typeface="Calibri Light"/>
                <a:ea typeface="DejaVu Sans"/>
              </a:rPr>
              <a:t>1.4. Regla de Bayes</a:t>
            </a:r>
            <a:endParaRPr lang="en-US" sz="4400" b="0" strike="noStrike" spc="-1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CuadroTexto 157"/>
              <p:cNvSpPr txBox="1"/>
              <p:nvPr/>
            </p:nvSpPr>
            <p:spPr>
              <a:xfrm>
                <a:off x="4019040" y="3647520"/>
                <a:ext cx="71640" cy="168840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  <p:pic>
        <p:nvPicPr>
          <p:cNvPr id="159" name="Imagen 158"/>
          <p:cNvPicPr/>
          <p:nvPr/>
        </p:nvPicPr>
        <p:blipFill>
          <a:blip r:embed="rId2"/>
          <a:stretch/>
        </p:blipFill>
        <p:spPr>
          <a:xfrm>
            <a:off x="1371600" y="1600200"/>
            <a:ext cx="9600840" cy="3031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222</Words>
  <Application>Microsoft Office PowerPoint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9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Microsoft Office User</dc:creator>
  <dc:description/>
  <cp:lastModifiedBy>Bety</cp:lastModifiedBy>
  <cp:revision>31</cp:revision>
  <dcterms:created xsi:type="dcterms:W3CDTF">2022-09-23T23:59:39Z</dcterms:created>
  <dcterms:modified xsi:type="dcterms:W3CDTF">2023-02-20T17:17:43Z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5</vt:i4>
  </property>
</Properties>
</file>