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1F20A6-0BB3-402A-8D5A-C793AE8050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63D444-B0C0-4D0E-812C-1409666C24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AC130-4CEB-4601-A6C7-386748F941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34464B-14D0-4937-9867-C0EB607EBE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D4BB0C-CFD3-40DC-A4C6-BBD11C329E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95BBE0-64B2-47A6-9AF2-EDDB9DD5AB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503253-F77C-486D-806F-1FAF948278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EC78B7-3D4E-49BD-B82B-B19E150CFB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DF766F-CEFF-4F28-AA05-A11EDAB336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060A5A-B0D7-46C9-8563-5B1F8BD601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73F16B-9A63-44E7-A55A-A7124F5F6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E14A3-4DFE-45EF-AFDF-0CF409BE28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2C8A01-243F-4225-AE86-49BDAC0737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3B53BA-5E26-4BF3-9436-3D02494941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CC16EC-DD72-4A6A-AD76-CA48248A89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96F60D-E170-4216-A3DB-CA4E4B2A82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E2D271-93E1-4820-A4B5-025754F4456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5C2532-30A0-4E0E-95BA-3687B52FA9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7A60E5-25A3-433A-BEF5-A620C52A3F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B7AD18-2A7D-4C43-9D9F-EF1EA711DA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E87BFF-89AD-4E25-AB92-250CF21AA7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74116F-2ED3-43FE-BE77-B20B2E2E5E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D7CCF-1AE7-4A08-9DAF-28A48F93CE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B28B33-0CF8-4E3F-940C-137D9551BD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023F5B-3DD6-41E6-8905-7D694CF112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3EEF36-A7E5-44E2-AAC6-E710A616DB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CA3BF1-4FD1-48D0-97A5-68705BA5A7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88953D-4E99-41D6-BC98-4E2756CD73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5F08B1-ED67-43F4-9055-746FEC3987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B7E715-C932-42E6-8E83-9FDE57280F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292229-25F5-4CBE-B90F-77F4620337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8F303E-8627-43D3-A61C-853BA5E4AD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CBD996-997C-4094-9694-18F1B37A21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F3851-53BF-4C65-A105-510C63E3FB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73A534-519E-4C08-9FF7-B61BF4A87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EF617-457D-4318-BCE4-7E5B6B67B7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2"/>
          <a:stretch/>
        </p:blipFill>
        <p:spPr>
          <a:xfrm>
            <a:off x="0" y="0"/>
            <a:ext cx="12189960" cy="6737400"/>
          </a:xfrm>
          <a:prstGeom prst="rect">
            <a:avLst/>
          </a:prstGeom>
          <a:ln w="0">
            <a:noFill/>
          </a:ln>
        </p:spPr>
      </p:pic>
      <p:sp>
        <p:nvSpPr>
          <p:cNvPr id="1" name="Rectángulo 7"/>
          <p:cNvSpPr/>
          <p:nvPr/>
        </p:nvSpPr>
        <p:spPr>
          <a:xfrm>
            <a:off x="0" y="5589720"/>
            <a:ext cx="12189960" cy="126612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n 8" descr=""/>
          <p:cNvPicPr/>
          <p:nvPr/>
        </p:nvPicPr>
        <p:blipFill>
          <a:blip r:embed="rId3"/>
          <a:stretch/>
        </p:blipFill>
        <p:spPr>
          <a:xfrm>
            <a:off x="5554080" y="5646240"/>
            <a:ext cx="5105880" cy="987480"/>
          </a:xfrm>
          <a:prstGeom prst="rect">
            <a:avLst/>
          </a:prstGeom>
          <a:ln w="0">
            <a:noFill/>
          </a:ln>
        </p:spPr>
      </p:pic>
      <p:sp>
        <p:nvSpPr>
          <p:cNvPr id="3" name="Rectángulo 9"/>
          <p:cNvSpPr/>
          <p:nvPr/>
        </p:nvSpPr>
        <p:spPr>
          <a:xfrm>
            <a:off x="7259400" y="6493320"/>
            <a:ext cx="381456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Vía Webconference     Modalidad a distancia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" name="Imagen 10" descr=""/>
          <p:cNvPicPr/>
          <p:nvPr/>
        </p:nvPicPr>
        <p:blipFill>
          <a:blip r:embed="rId4"/>
          <a:stretch/>
        </p:blipFill>
        <p:spPr>
          <a:xfrm>
            <a:off x="1003320" y="5951160"/>
            <a:ext cx="2494800" cy="481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06E71E-22E5-4608-B371-A553D17CB608}" type="slidenum">
              <a:rPr b="0" lang="es-MX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6" descr=""/>
          <p:cNvPicPr/>
          <p:nvPr/>
        </p:nvPicPr>
        <p:blipFill>
          <a:blip r:embed="rId2"/>
          <a:srcRect l="0" t="34955" r="0" b="47395"/>
          <a:stretch/>
        </p:blipFill>
        <p:spPr>
          <a:xfrm>
            <a:off x="0" y="5672160"/>
            <a:ext cx="12299400" cy="1194480"/>
          </a:xfrm>
          <a:prstGeom prst="rect">
            <a:avLst/>
          </a:prstGeom>
          <a:ln w="0">
            <a:noFill/>
          </a:ln>
        </p:spPr>
      </p:pic>
      <p:sp>
        <p:nvSpPr>
          <p:cNvPr id="47" name="Rectángulo 7"/>
          <p:cNvSpPr/>
          <p:nvPr/>
        </p:nvSpPr>
        <p:spPr>
          <a:xfrm>
            <a:off x="0" y="5672160"/>
            <a:ext cx="12189960" cy="50256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ángulo 8"/>
          <p:cNvSpPr/>
          <p:nvPr/>
        </p:nvSpPr>
        <p:spPr>
          <a:xfrm>
            <a:off x="0" y="0"/>
            <a:ext cx="12189960" cy="22788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04110E-B9FB-44D3-A7D3-26E68644C427}" type="slidenum">
              <a:rPr b="0" lang="es-MX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6" descr=""/>
          <p:cNvPicPr/>
          <p:nvPr/>
        </p:nvPicPr>
        <p:blipFill>
          <a:blip r:embed="rId2"/>
          <a:srcRect l="0" t="34955" r="0" b="47395"/>
          <a:stretch/>
        </p:blipFill>
        <p:spPr>
          <a:xfrm>
            <a:off x="0" y="5672160"/>
            <a:ext cx="12299400" cy="1194480"/>
          </a:xfrm>
          <a:prstGeom prst="rect">
            <a:avLst/>
          </a:prstGeom>
          <a:ln w="0">
            <a:noFill/>
          </a:ln>
        </p:spPr>
      </p:pic>
      <p:sp>
        <p:nvSpPr>
          <p:cNvPr id="91" name="Rectángulo 7"/>
          <p:cNvSpPr/>
          <p:nvPr/>
        </p:nvSpPr>
        <p:spPr>
          <a:xfrm>
            <a:off x="0" y="5672160"/>
            <a:ext cx="12189960" cy="50256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ángulo 8"/>
          <p:cNvSpPr/>
          <p:nvPr/>
        </p:nvSpPr>
        <p:spPr>
          <a:xfrm>
            <a:off x="0" y="0"/>
            <a:ext cx="12189960" cy="22788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F02C02-9F07-41DC-9582-5B450ACC88C1}" type="slidenum">
              <a:rPr b="0" lang="es-MX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33;p1"/>
          <p:cNvSpPr/>
          <p:nvPr/>
        </p:nvSpPr>
        <p:spPr>
          <a:xfrm>
            <a:off x="273600" y="256320"/>
            <a:ext cx="2133360" cy="1332360"/>
          </a:xfrm>
          <a:custGeom>
            <a:avLst/>
            <a:gdLst/>
            <a:ah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b82508">
              <a:alpha val="7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Arial Black"/>
                <a:ea typeface="Arial Black"/>
              </a:rPr>
              <a:t>1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ª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Emisión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Google Shape;32;p1"/>
          <p:cNvSpPr/>
          <p:nvPr/>
        </p:nvSpPr>
        <p:spPr>
          <a:xfrm>
            <a:off x="179280" y="3887640"/>
            <a:ext cx="5057640" cy="15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Módulo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Razonamiento Probabilístico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Tema: Conceptos básicos de probabilidad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Dr. Isidro Gómez Vargas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39;p2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Objetivo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457200" y="1828800"/>
            <a:ext cx="1028556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El participante comprenderá las reglas básicas de probabilidad para asimilar la regla de Bayes.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39;p2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Contenido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914400" y="1955520"/>
            <a:ext cx="10514160" cy="21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Conceptos básicos de probabilidad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1.1. Probabilidad condicional.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1.2. Probabilidad total.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1.3. Regla de Bayes.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39;p2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1.1. Probabilidad condicional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1828800" y="2057400"/>
            <a:ext cx="8685360" cy="32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probabilidad condicional de A dado B se define como: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 puede pensar como la fracción de veces que ocurre A entre aquellas que ocurre B.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2" name="CuadroTexto 141"/>
          <p:cNvSpPr/>
          <p:nvPr/>
        </p:nvSpPr>
        <p:spPr>
          <a:xfrm>
            <a:off x="4019040" y="3647520"/>
            <a:ext cx="705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Imagen 142" descr=""/>
          <p:cNvPicPr/>
          <p:nvPr/>
        </p:nvPicPr>
        <p:blipFill>
          <a:blip r:embed="rId1"/>
          <a:stretch/>
        </p:blipFill>
        <p:spPr>
          <a:xfrm>
            <a:off x="2286000" y="2514600"/>
            <a:ext cx="6856200" cy="11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39;p 1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1.1. Probabilidad condicional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adroTexto 144"/>
          <p:cNvSpPr/>
          <p:nvPr/>
        </p:nvSpPr>
        <p:spPr>
          <a:xfrm>
            <a:off x="4019040" y="3647520"/>
            <a:ext cx="705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Imagen 145" descr=""/>
          <p:cNvPicPr/>
          <p:nvPr/>
        </p:nvPicPr>
        <p:blipFill>
          <a:blip r:embed="rId1"/>
          <a:stretch/>
        </p:blipFill>
        <p:spPr>
          <a:xfrm>
            <a:off x="2720880" y="1938960"/>
            <a:ext cx="6856200" cy="303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9;p 2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1.2. Probabilidad total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8" name="CuadroTexto 147"/>
          <p:cNvSpPr/>
          <p:nvPr/>
        </p:nvSpPr>
        <p:spPr>
          <a:xfrm>
            <a:off x="4019040" y="3647520"/>
            <a:ext cx="705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Rectángulo 148"/>
          <p:cNvSpPr/>
          <p:nvPr/>
        </p:nvSpPr>
        <p:spPr>
          <a:xfrm>
            <a:off x="457200" y="1828800"/>
            <a:ext cx="1074276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Dada una partición A1 , A2 , A3 , ..., An de un espacio muestreal S, la probabilidad de cualquier evento B está dada por la suma de probabilidades de B intersectada con cada una de las Ai: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P(B) = P(B ∩ A1 ) + P(B ∩ A2 ) + P(B ∩ A3 ) +...+ P(B ∩ An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 Ley de la Probabilidad Total es regularmente usada para encontrar una probabilidad desconocida de la intersección de eventos cuando las probabilidades de todos los otros términos, incluyendo P(B), son conocidas.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39;p 3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1.2. Probabilidad total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¿Cuál sería P(B)?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adroTexto 150"/>
          <p:cNvSpPr/>
          <p:nvPr/>
        </p:nvSpPr>
        <p:spPr>
          <a:xfrm>
            <a:off x="4019040" y="3647520"/>
            <a:ext cx="705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Imagen 151" descr=""/>
          <p:cNvPicPr/>
          <p:nvPr/>
        </p:nvPicPr>
        <p:blipFill>
          <a:blip r:embed="rId1"/>
          <a:stretch/>
        </p:blipFill>
        <p:spPr>
          <a:xfrm>
            <a:off x="3298680" y="1828800"/>
            <a:ext cx="5388120" cy="378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39;p 4"/>
          <p:cNvSpPr/>
          <p:nvPr/>
        </p:nvSpPr>
        <p:spPr>
          <a:xfrm>
            <a:off x="623520" y="764640"/>
            <a:ext cx="1113516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1.4. Regla de Bayes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adroTexto 157"/>
          <p:cNvSpPr/>
          <p:nvPr/>
        </p:nvSpPr>
        <p:spPr>
          <a:xfrm>
            <a:off x="4019040" y="3647520"/>
            <a:ext cx="705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5" name="Imagen 158" descr=""/>
          <p:cNvPicPr/>
          <p:nvPr/>
        </p:nvPicPr>
        <p:blipFill>
          <a:blip r:embed="rId1"/>
          <a:stretch/>
        </p:blipFill>
        <p:spPr>
          <a:xfrm>
            <a:off x="1143000" y="1528200"/>
            <a:ext cx="9828360" cy="310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Application>LibreOffice/7.3.7.2$Linux_X86_64 LibreOffice_project/30$Build-2</Application>
  <AppVersion>15.0000</AppVersion>
  <Words>222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2022-09-23T23:59:39Z</dcterms:created>
  <dc:creator>Microsoft Office User</dc:creator>
  <dc:description/>
  <dc:language>en-US</dc:language>
  <cp:lastModifiedBy/>
  <dcterms:modified xsi:type="dcterms:W3CDTF">2023-04-14T09:52:32Z</dcterms:modified>
  <cp:revision>36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9</vt:i4>
  </property>
</Properties>
</file>