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10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jpeg" ContentType="image/jpe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n 6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735960"/>
          </a:xfrm>
          <a:prstGeom prst="rect">
            <a:avLst/>
          </a:prstGeom>
          <a:ln w="0"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5589720"/>
            <a:ext cx="12188520" cy="1264680"/>
          </a:xfrm>
          <a:prstGeom prst="rect">
            <a:avLst/>
          </a:prstGeom>
          <a:solidFill>
            <a:srgbClr val="ac3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Imagen 8" descr=""/>
          <p:cNvPicPr/>
          <p:nvPr/>
        </p:nvPicPr>
        <p:blipFill>
          <a:blip r:embed="rId3"/>
          <a:stretch/>
        </p:blipFill>
        <p:spPr>
          <a:xfrm>
            <a:off x="5554080" y="5646240"/>
            <a:ext cx="5104440" cy="986040"/>
          </a:xfrm>
          <a:prstGeom prst="rect">
            <a:avLst/>
          </a:prstGeom>
          <a:ln w="0">
            <a:noFill/>
          </a:ln>
        </p:spPr>
      </p:pic>
      <p:sp>
        <p:nvSpPr>
          <p:cNvPr id="3" name="CustomShape 2"/>
          <p:cNvSpPr/>
          <p:nvPr/>
        </p:nvSpPr>
        <p:spPr>
          <a:xfrm>
            <a:off x="7258680" y="6493320"/>
            <a:ext cx="381456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MX" sz="1300" spc="-1" strike="noStrike">
                <a:solidFill>
                  <a:srgbClr val="ffffff"/>
                </a:solidFill>
                <a:latin typeface="Calibri"/>
                <a:ea typeface="DejaVu Sans"/>
              </a:rPr>
              <a:t>Vía Webconference     Modalidad a distancia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4" name="Imagen 10" descr=""/>
          <p:cNvPicPr/>
          <p:nvPr/>
        </p:nvPicPr>
        <p:blipFill>
          <a:blip r:embed="rId4"/>
          <a:stretch/>
        </p:blipFill>
        <p:spPr>
          <a:xfrm>
            <a:off x="1003320" y="5951160"/>
            <a:ext cx="2493360" cy="4802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n 6" descr=""/>
          <p:cNvPicPr/>
          <p:nvPr/>
        </p:nvPicPr>
        <p:blipFill>
          <a:blip r:embed="rId2"/>
          <a:srcRect l="0" t="34938" r="0" b="47374"/>
          <a:stretch/>
        </p:blipFill>
        <p:spPr>
          <a:xfrm>
            <a:off x="0" y="5672160"/>
            <a:ext cx="12297960" cy="1193040"/>
          </a:xfrm>
          <a:prstGeom prst="rect">
            <a:avLst/>
          </a:prstGeom>
          <a:ln w="0"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0" y="5672160"/>
            <a:ext cx="12188520" cy="501120"/>
          </a:xfrm>
          <a:prstGeom prst="rect">
            <a:avLst/>
          </a:prstGeom>
          <a:gradFill rotWithShape="0">
            <a:gsLst>
              <a:gs pos="15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0"/>
            <a:ext cx="12188520" cy="226440"/>
          </a:xfrm>
          <a:prstGeom prst="rect">
            <a:avLst/>
          </a:prstGeom>
          <a:solidFill>
            <a:srgbClr val="ac3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n 6" descr=""/>
          <p:cNvPicPr/>
          <p:nvPr/>
        </p:nvPicPr>
        <p:blipFill>
          <a:blip r:embed="rId2"/>
          <a:srcRect l="0" t="34938" r="0" b="47374"/>
          <a:stretch/>
        </p:blipFill>
        <p:spPr>
          <a:xfrm>
            <a:off x="0" y="5672160"/>
            <a:ext cx="12297960" cy="1193040"/>
          </a:xfrm>
          <a:prstGeom prst="rect">
            <a:avLst/>
          </a:prstGeom>
          <a:ln w="0"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0" y="5672160"/>
            <a:ext cx="12188520" cy="501120"/>
          </a:xfrm>
          <a:prstGeom prst="rect">
            <a:avLst/>
          </a:prstGeom>
          <a:gradFill rotWithShape="0">
            <a:gsLst>
              <a:gs pos="15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0" y="0"/>
            <a:ext cx="12188520" cy="226440"/>
          </a:xfrm>
          <a:prstGeom prst="rect">
            <a:avLst/>
          </a:prstGeom>
          <a:solidFill>
            <a:srgbClr val="ac3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73600" y="256320"/>
            <a:ext cx="2131920" cy="1330920"/>
          </a:xfrm>
          <a:custGeom>
            <a:avLst/>
            <a:gdLst/>
            <a:ahLst/>
            <a:rect l="l" t="t" r="r" b="b"/>
            <a:pathLst>
              <a:path w="1979712" h="798990">
                <a:moveTo>
                  <a:pt x="0" y="798990"/>
                </a:moveTo>
                <a:cubicBezTo>
                  <a:pt x="1584" y="532660"/>
                  <a:pt x="3169" y="266330"/>
                  <a:pt x="4753" y="0"/>
                </a:cubicBezTo>
                <a:lnTo>
                  <a:pt x="1979712" y="6902"/>
                </a:lnTo>
                <a:lnTo>
                  <a:pt x="1781690" y="798990"/>
                </a:lnTo>
                <a:lnTo>
                  <a:pt x="0" y="798990"/>
                </a:lnTo>
                <a:close/>
              </a:path>
            </a:pathLst>
          </a:custGeom>
          <a:solidFill>
            <a:srgbClr val="b82508">
              <a:alpha val="7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ffffff"/>
                </a:solidFill>
                <a:latin typeface="Arial Black"/>
                <a:ea typeface="Arial Black"/>
              </a:rPr>
              <a:t>1</a:t>
            </a: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Arial"/>
              </a:rPr>
              <a:t>ª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Emisión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79280" y="3887640"/>
            <a:ext cx="5056200" cy="156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Módulo 4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Razonamiento Probabilístico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Tema: Redes bayesianas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Dr. Isidro Gómez Vargas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7"/>
          <p:cNvSpPr/>
          <p:nvPr/>
        </p:nvSpPr>
        <p:spPr>
          <a:xfrm>
            <a:off x="623520" y="764640"/>
            <a:ext cx="11133720" cy="5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4400" spc="-1" strike="noStrike">
                <a:solidFill>
                  <a:srgbClr val="ac3526"/>
                </a:solidFill>
                <a:latin typeface="Calibri Light"/>
                <a:ea typeface="DejaVu Sans"/>
              </a:rPr>
              <a:t>2.3. Aprendizaje de las redes Bayesianas: estructura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5" name="CustomShape 8"/>
          <p:cNvSpPr/>
          <p:nvPr/>
        </p:nvSpPr>
        <p:spPr>
          <a:xfrm>
            <a:off x="4019040" y="3647520"/>
            <a:ext cx="6912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adroTexto 1"/>
          <p:cNvSpPr/>
          <p:nvPr/>
        </p:nvSpPr>
        <p:spPr>
          <a:xfrm>
            <a:off x="685800" y="2971800"/>
            <a:ext cx="10057680" cy="186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b="0" lang="en-US" sz="2000" spc="-1" strike="noStrike">
                <a:solidFill>
                  <a:srgbClr val="00a933"/>
                </a:solidFill>
                <a:latin typeface="Calibri"/>
                <a:ea typeface="DejaVu Sans"/>
              </a:rPr>
              <a:t>Score-based structure learning (en este enfoque nos basaremos).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Constraint-based structure learning.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9"/>
          <p:cNvSpPr/>
          <p:nvPr/>
        </p:nvSpPr>
        <p:spPr>
          <a:xfrm>
            <a:off x="623520" y="764640"/>
            <a:ext cx="11133720" cy="5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4400" spc="-1" strike="noStrike">
                <a:solidFill>
                  <a:srgbClr val="ac3526"/>
                </a:solidFill>
                <a:latin typeface="Calibri Light"/>
                <a:ea typeface="DejaVu Sans"/>
              </a:rPr>
              <a:t>2.3. Inferencia en las redes Bayesianas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8" name="CustomShape 10"/>
          <p:cNvSpPr/>
          <p:nvPr/>
        </p:nvSpPr>
        <p:spPr>
          <a:xfrm>
            <a:off x="4019040" y="3647520"/>
            <a:ext cx="6912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adroTexto 2"/>
          <p:cNvSpPr/>
          <p:nvPr/>
        </p:nvSpPr>
        <p:spPr>
          <a:xfrm>
            <a:off x="685800" y="2971800"/>
            <a:ext cx="10057680" cy="186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Constraint-based structure learning.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23520" y="764640"/>
            <a:ext cx="11133720" cy="5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4400" spc="-1" strike="noStrike">
                <a:solidFill>
                  <a:srgbClr val="ac3526"/>
                </a:solidFill>
                <a:latin typeface="Calibri Light"/>
                <a:ea typeface="DejaVu Sans"/>
              </a:rPr>
              <a:t>Librería de Python pgmpy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019040" y="3647520"/>
            <a:ext cx="6912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Imagen 164" descr=""/>
          <p:cNvPicPr/>
          <p:nvPr/>
        </p:nvPicPr>
        <p:blipFill>
          <a:blip r:embed="rId1"/>
          <a:stretch/>
        </p:blipFill>
        <p:spPr>
          <a:xfrm>
            <a:off x="6605280" y="1349640"/>
            <a:ext cx="4366440" cy="4364280"/>
          </a:xfrm>
          <a:prstGeom prst="rect">
            <a:avLst/>
          </a:prstGeom>
          <a:ln w="0">
            <a:noFill/>
          </a:ln>
        </p:spPr>
      </p:pic>
      <p:sp>
        <p:nvSpPr>
          <p:cNvPr id="163" name="Rectángulo 165"/>
          <p:cNvSpPr/>
          <p:nvPr/>
        </p:nvSpPr>
        <p:spPr>
          <a:xfrm>
            <a:off x="685800" y="3271320"/>
            <a:ext cx="5371920" cy="38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Explorar conceptos, ejemplos y ejercicios con esta librería.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5"/>
          <p:cNvSpPr/>
          <p:nvPr/>
        </p:nvSpPr>
        <p:spPr>
          <a:xfrm>
            <a:off x="623520" y="764640"/>
            <a:ext cx="11133720" cy="5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4400" spc="-1" strike="noStrike">
                <a:solidFill>
                  <a:srgbClr val="ac3526"/>
                </a:solidFill>
                <a:latin typeface="Calibri Light"/>
                <a:ea typeface="DejaVu Sans"/>
              </a:rPr>
              <a:t>2.4. Redes Bayesianas Dinámicas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5" name="CustomShape 6"/>
          <p:cNvSpPr/>
          <p:nvPr/>
        </p:nvSpPr>
        <p:spPr>
          <a:xfrm>
            <a:off x="4019040" y="3647520"/>
            <a:ext cx="6912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6" name="Imagen 161" descr=""/>
          <p:cNvPicPr/>
          <p:nvPr/>
        </p:nvPicPr>
        <p:blipFill>
          <a:blip r:embed="rId1"/>
          <a:stretch/>
        </p:blipFill>
        <p:spPr>
          <a:xfrm>
            <a:off x="2057400" y="1660320"/>
            <a:ext cx="8228520" cy="414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623520" y="764640"/>
            <a:ext cx="11133720" cy="5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4400" spc="-1" strike="noStrike">
                <a:solidFill>
                  <a:srgbClr val="ac3526"/>
                </a:solidFill>
                <a:latin typeface="Calibri Light"/>
                <a:ea typeface="DejaVu Sans"/>
              </a:rPr>
              <a:t>Bibliografía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019040" y="3647520"/>
            <a:ext cx="6912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"/>
          <p:cNvSpPr/>
          <p:nvPr/>
        </p:nvSpPr>
        <p:spPr>
          <a:xfrm>
            <a:off x="914400" y="2273760"/>
            <a:ext cx="10512720" cy="21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Rusell, B., &amp; Norvig, U. (2004). Inteligencia Artificial. Un enfoque práctico.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Jensen, F. V., &amp; Nielsen, T. D. (2007). Bayesian networks and decision graphs (Vol. 2). New York: Springer.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Sucar, L. E., &amp; Tonantzintla, M. (2006). Redes bayesianas. Aprendizaje Automático: conceptos básicos y avanzados, 77, 100.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23520" y="764640"/>
            <a:ext cx="11133720" cy="5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ac3526"/>
                </a:solidFill>
                <a:latin typeface="Calibri Light"/>
                <a:ea typeface="DejaVu Sans"/>
              </a:rPr>
              <a:t>Objetivo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1828800"/>
            <a:ext cx="1028412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El participante comprenderá la clasificación unsando la regla de Bayes e implementará redes bayesianas en Python.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23520" y="764640"/>
            <a:ext cx="11133720" cy="5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ac3526"/>
                </a:solidFill>
                <a:latin typeface="Calibri Light"/>
                <a:ea typeface="DejaVu Sans"/>
              </a:rPr>
              <a:t>Contenido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914400" y="1955520"/>
            <a:ext cx="10512720" cy="21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2. Redes bayesianas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2.1. Redes Bayesianas (representación)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2.2.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Clasificadores bayesianos.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2.3. Aprendizaje de redes bayesianas.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2.4. Redes bayesianas dinámicas.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23520" y="764640"/>
            <a:ext cx="11133720" cy="5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4400" spc="-1" strike="noStrike">
                <a:solidFill>
                  <a:srgbClr val="ac3526"/>
                </a:solidFill>
                <a:latin typeface="Calibri Light"/>
                <a:ea typeface="DejaVu Sans"/>
              </a:rPr>
              <a:t>2.2. Clasificadores Bayesianos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019040" y="3647520"/>
            <a:ext cx="6912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"/>
          <p:cNvSpPr/>
          <p:nvPr/>
        </p:nvSpPr>
        <p:spPr>
          <a:xfrm>
            <a:off x="686880" y="1600200"/>
            <a:ext cx="10741320" cy="32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4" name="Imagen 151" descr=""/>
          <p:cNvPicPr/>
          <p:nvPr/>
        </p:nvPicPr>
        <p:blipFill>
          <a:blip r:embed="rId1"/>
          <a:srcRect l="0" t="12300" r="0" b="0"/>
          <a:stretch/>
        </p:blipFill>
        <p:spPr>
          <a:xfrm>
            <a:off x="457200" y="2514600"/>
            <a:ext cx="11230560" cy="2742120"/>
          </a:xfrm>
          <a:prstGeom prst="rect">
            <a:avLst/>
          </a:prstGeom>
          <a:ln w="0">
            <a:noFill/>
          </a:ln>
        </p:spPr>
      </p:pic>
      <p:sp>
        <p:nvSpPr>
          <p:cNvPr id="135" name="Rectángulo 152"/>
          <p:cNvSpPr/>
          <p:nvPr/>
        </p:nvSpPr>
        <p:spPr>
          <a:xfrm>
            <a:off x="1692360" y="1899720"/>
            <a:ext cx="5393160" cy="38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Un clasificador bayesiano está dado por: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23520" y="764640"/>
            <a:ext cx="11133720" cy="5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4400" spc="-1" strike="noStrike">
                <a:solidFill>
                  <a:srgbClr val="ac3526"/>
                </a:solidFill>
                <a:latin typeface="Calibri Light"/>
                <a:ea typeface="DejaVu Sans"/>
              </a:rPr>
              <a:t>2.1. Redes Bayesianas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828800" y="2057400"/>
            <a:ext cx="8683920" cy="321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4019040" y="3647520"/>
            <a:ext cx="6912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Imagen 143" descr=""/>
          <p:cNvPicPr/>
          <p:nvPr/>
        </p:nvPicPr>
        <p:blipFill>
          <a:blip r:embed="rId1"/>
          <a:stretch/>
        </p:blipFill>
        <p:spPr>
          <a:xfrm>
            <a:off x="2880000" y="1728000"/>
            <a:ext cx="5542560" cy="371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23520" y="764640"/>
            <a:ext cx="11133720" cy="5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4400" spc="-1" strike="noStrike">
                <a:solidFill>
                  <a:srgbClr val="ac3526"/>
                </a:solidFill>
                <a:latin typeface="Calibri Light"/>
                <a:ea typeface="DejaVu Sans"/>
              </a:rPr>
              <a:t>2.1. Redes Bayesianas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828800" y="2057400"/>
            <a:ext cx="8683920" cy="321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4019040" y="3647520"/>
            <a:ext cx="6912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4"/>
          <p:cNvSpPr/>
          <p:nvPr/>
        </p:nvSpPr>
        <p:spPr>
          <a:xfrm>
            <a:off x="914400" y="1961640"/>
            <a:ext cx="10512720" cy="21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Una red bayesiana consiste en: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Un conjunto de variables y un conjunto de conexiones directas entre variables.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Las variables juntas con conexiones directas forman un grafo acíclico.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Para cada variable A con padres B1, …, Bn, hay adjunta una tabla potencial P(A|B1, …, Bn).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23520" y="764640"/>
            <a:ext cx="11133720" cy="5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4400" spc="-1" strike="noStrike">
                <a:solidFill>
                  <a:srgbClr val="ac3526"/>
                </a:solidFill>
                <a:latin typeface="Calibri Light"/>
                <a:ea typeface="DejaVu Sans"/>
              </a:rPr>
              <a:t>2.2. Clasificadores Bayesianos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4019040" y="3647520"/>
            <a:ext cx="6912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"/>
          <p:cNvSpPr/>
          <p:nvPr/>
        </p:nvSpPr>
        <p:spPr>
          <a:xfrm>
            <a:off x="686880" y="1600200"/>
            <a:ext cx="7083720" cy="182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Antes que nada, ¿qué es un clasificador?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47" name="Imagen 147" descr=""/>
          <p:cNvPicPr/>
          <p:nvPr/>
        </p:nvPicPr>
        <p:blipFill>
          <a:blip r:embed="rId1"/>
          <a:stretch/>
        </p:blipFill>
        <p:spPr>
          <a:xfrm>
            <a:off x="6480000" y="1872000"/>
            <a:ext cx="3714840" cy="327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23520" y="764640"/>
            <a:ext cx="11133720" cy="5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4400" spc="-1" strike="noStrike">
                <a:solidFill>
                  <a:srgbClr val="ac3526"/>
                </a:solidFill>
                <a:latin typeface="Calibri Light"/>
                <a:ea typeface="DejaVu Sans"/>
              </a:rPr>
              <a:t>2.2. Clasificadores Bayesianos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4019040" y="3647520"/>
            <a:ext cx="6912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0" name="Imagen 155" descr=""/>
          <p:cNvPicPr/>
          <p:nvPr/>
        </p:nvPicPr>
        <p:blipFill>
          <a:blip r:embed="rId1"/>
          <a:stretch/>
        </p:blipFill>
        <p:spPr>
          <a:xfrm>
            <a:off x="1944000" y="1584000"/>
            <a:ext cx="8066880" cy="367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23520" y="764640"/>
            <a:ext cx="11133720" cy="5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4400" spc="-1" strike="noStrike">
                <a:solidFill>
                  <a:srgbClr val="ac3526"/>
                </a:solidFill>
                <a:latin typeface="Calibri Light"/>
                <a:ea typeface="DejaVu Sans"/>
              </a:rPr>
              <a:t>2.3. Aprendizaje de las redes Bayesianas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4019040" y="3647520"/>
            <a:ext cx="6912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adroTexto 158"/>
          <p:cNvSpPr/>
          <p:nvPr/>
        </p:nvSpPr>
        <p:spPr>
          <a:xfrm>
            <a:off x="685800" y="2971800"/>
            <a:ext cx="10057680" cy="186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Estructura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Inferencia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1209</TotalTime>
  <Application>LibreOffice/7.3.7.2$Linux_X86_64 LibreOffice_project/30$Build-2</Application>
  <AppVersion>15.0000</AppVersion>
  <Words>259</Words>
  <Paragraphs>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2022-09-23T23:59:39Z</dcterms:created>
  <dc:creator>Microsoft Office User</dc:creator>
  <dc:description/>
  <dc:language>en-US</dc:language>
  <cp:lastModifiedBy/>
  <dcterms:modified xsi:type="dcterms:W3CDTF">2023-04-14T13:40:31Z</dcterms:modified>
  <cp:revision>65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Panorámica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13</vt:i4>
  </property>
</Properties>
</file>