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10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6736320"/>
          </a:xfrm>
          <a:prstGeom prst="rect">
            <a:avLst/>
          </a:prstGeom>
          <a:ln w="0">
            <a:noFill/>
          </a:ln>
        </p:spPr>
      </p:pic>
      <p:sp>
        <p:nvSpPr>
          <p:cNvPr id="1" name="CustomShape 1"/>
          <p:cNvSpPr/>
          <p:nvPr/>
        </p:nvSpPr>
        <p:spPr>
          <a:xfrm>
            <a:off x="0" y="5589720"/>
            <a:ext cx="12188880" cy="126504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 descr=""/>
          <p:cNvPicPr/>
          <p:nvPr/>
        </p:nvPicPr>
        <p:blipFill>
          <a:blip r:embed="rId3"/>
          <a:stretch/>
        </p:blipFill>
        <p:spPr>
          <a:xfrm>
            <a:off x="5554080" y="5646240"/>
            <a:ext cx="5104800" cy="986400"/>
          </a:xfrm>
          <a:prstGeom prst="rect">
            <a:avLst/>
          </a:prstGeom>
          <a:ln w="0">
            <a:noFill/>
          </a:ln>
        </p:spPr>
      </p:pic>
      <p:sp>
        <p:nvSpPr>
          <p:cNvPr id="3" name="CustomShape 2"/>
          <p:cNvSpPr/>
          <p:nvPr/>
        </p:nvSpPr>
        <p:spPr>
          <a:xfrm>
            <a:off x="725868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300" spc="-1" strike="noStrike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4" name="Imagen 10" descr=""/>
          <p:cNvPicPr/>
          <p:nvPr/>
        </p:nvPicPr>
        <p:blipFill>
          <a:blip r:embed="rId4"/>
          <a:stretch/>
        </p:blipFill>
        <p:spPr>
          <a:xfrm>
            <a:off x="1003320" y="5951160"/>
            <a:ext cx="2493720" cy="480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6" descr=""/>
          <p:cNvPicPr/>
          <p:nvPr/>
        </p:nvPicPr>
        <p:blipFill>
          <a:blip r:embed="rId2"/>
          <a:srcRect l="0" t="34942" r="0" b="47378"/>
          <a:stretch/>
        </p:blipFill>
        <p:spPr>
          <a:xfrm>
            <a:off x="0" y="5672160"/>
            <a:ext cx="12298320" cy="1193400"/>
          </a:xfrm>
          <a:prstGeom prst="rect">
            <a:avLst/>
          </a:prstGeom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0" y="5672160"/>
            <a:ext cx="12188880" cy="50148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2"/>
          <p:cNvSpPr/>
          <p:nvPr/>
        </p:nvSpPr>
        <p:spPr>
          <a:xfrm>
            <a:off x="0" y="0"/>
            <a:ext cx="12188880" cy="2268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6" descr=""/>
          <p:cNvPicPr/>
          <p:nvPr/>
        </p:nvPicPr>
        <p:blipFill>
          <a:blip r:embed="rId2"/>
          <a:srcRect l="0" t="34942" r="0" b="47378"/>
          <a:stretch/>
        </p:blipFill>
        <p:spPr>
          <a:xfrm>
            <a:off x="0" y="5672160"/>
            <a:ext cx="12298320" cy="119340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0" y="5672160"/>
            <a:ext cx="12188880" cy="50148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0" y="0"/>
            <a:ext cx="12188880" cy="2268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MX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MX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273600" y="256320"/>
            <a:ext cx="2132280" cy="1331280"/>
          </a:xfrm>
          <a:custGeom>
            <a:avLst/>
            <a:gdLst/>
            <a:ah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b="0" lang="en-US" sz="4000" spc="-1" strike="noStrike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79280" y="3887640"/>
            <a:ext cx="5056560" cy="15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Tema: Redes bayesianas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i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2.3. Aprendizaje de la estructura de las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adroTexto 158"/>
          <p:cNvSpPr/>
          <p:nvPr/>
        </p:nvSpPr>
        <p:spPr>
          <a:xfrm>
            <a:off x="685800" y="2971800"/>
            <a:ext cx="10058040" cy="186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</a:t>
            </a:r>
            <a:r>
              <a:rPr b="0" lang="en-US" sz="2000" spc="-1" strike="noStrike">
                <a:solidFill>
                  <a:srgbClr val="00a933"/>
                </a:solidFill>
                <a:latin typeface="Calibri"/>
                <a:ea typeface="DejaVu Sans"/>
              </a:rPr>
              <a:t>Score-based structure learning (en este enfoque nos basaremos).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Constraint-based structure learning.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5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2.4. Redes Bayesianas Dinámicas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2" name="Imagen 161" descr=""/>
          <p:cNvPicPr/>
          <p:nvPr/>
        </p:nvPicPr>
        <p:blipFill>
          <a:blip r:embed="rId1"/>
          <a:stretch/>
        </p:blipFill>
        <p:spPr>
          <a:xfrm>
            <a:off x="2057400" y="1660320"/>
            <a:ext cx="8228880" cy="41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Librería de Python pgmpy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5" name="Imagen 164" descr=""/>
          <p:cNvPicPr/>
          <p:nvPr/>
        </p:nvPicPr>
        <p:blipFill>
          <a:blip r:embed="rId1"/>
          <a:stretch/>
        </p:blipFill>
        <p:spPr>
          <a:xfrm>
            <a:off x="6605280" y="1349640"/>
            <a:ext cx="4366800" cy="4364640"/>
          </a:xfrm>
          <a:prstGeom prst="rect">
            <a:avLst/>
          </a:prstGeom>
          <a:ln w="0">
            <a:noFill/>
          </a:ln>
        </p:spPr>
      </p:pic>
      <p:sp>
        <p:nvSpPr>
          <p:cNvPr id="166" name="Rectángulo 165"/>
          <p:cNvSpPr/>
          <p:nvPr/>
        </p:nvSpPr>
        <p:spPr>
          <a:xfrm>
            <a:off x="685800" y="3271320"/>
            <a:ext cx="537228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Explorar conceptos, ejemplos y ejercicios con esta librería.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Bibliografía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914400" y="2273760"/>
            <a:ext cx="10513080" cy="21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Rusell, B., &amp; Norvig, U. (2004). Inteligencia Artificial. Un enfoque práctico.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Jensen, F. V., &amp; Nielsen, T. D. (2007). Bayesian networks and decision graphs (Vol. 2). New York: Springer.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828800"/>
            <a:ext cx="10284480" cy="67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El participante comprenderá la clasificación unsando la regla de Bayes e implementará redes bayesianas en Python.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914400" y="1955520"/>
            <a:ext cx="10513080" cy="21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 Redes bayesianas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2.1. Clasificadores bayesianos.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2.2. Redes Bayesianas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2.3. Aprendizaje de redes bayesianas.</a:t>
            </a: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2.4. Redes bayesianas dinámicas.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Introducción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828800" y="2057400"/>
            <a:ext cx="8684280" cy="32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Imagen 133" descr=""/>
          <p:cNvPicPr/>
          <p:nvPr/>
        </p:nvPicPr>
        <p:blipFill>
          <a:blip r:embed="rId1"/>
          <a:stretch/>
        </p:blipFill>
        <p:spPr>
          <a:xfrm>
            <a:off x="794520" y="2476800"/>
            <a:ext cx="5656680" cy="2323080"/>
          </a:xfrm>
          <a:prstGeom prst="rect">
            <a:avLst/>
          </a:prstGeom>
          <a:ln w="0">
            <a:noFill/>
          </a:ln>
        </p:spPr>
      </p:pic>
      <p:pic>
        <p:nvPicPr>
          <p:cNvPr id="135" name="Imagen 134" descr=""/>
          <p:cNvPicPr/>
          <p:nvPr/>
        </p:nvPicPr>
        <p:blipFill>
          <a:blip r:embed="rId2"/>
          <a:stretch/>
        </p:blipFill>
        <p:spPr>
          <a:xfrm>
            <a:off x="7086600" y="3191400"/>
            <a:ext cx="3704040" cy="1151280"/>
          </a:xfrm>
          <a:prstGeom prst="rect">
            <a:avLst/>
          </a:prstGeom>
          <a:ln w="0">
            <a:noFill/>
          </a:ln>
        </p:spPr>
      </p:pic>
      <p:sp>
        <p:nvSpPr>
          <p:cNvPr id="136" name="Rectángulo 135"/>
          <p:cNvSpPr/>
          <p:nvPr/>
        </p:nvSpPr>
        <p:spPr>
          <a:xfrm>
            <a:off x="1006560" y="1828800"/>
            <a:ext cx="882252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Representación  de las distribuciones condicionales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3"/>
          <p:cNvSpPr/>
          <p:nvPr/>
        </p:nvSpPr>
        <p:spPr>
          <a:xfrm>
            <a:off x="686880" y="1600200"/>
            <a:ext cx="7084080" cy="182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Antes que nada, ¿qué es un clasificador?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40" name="Imagen 147" descr=""/>
          <p:cNvPicPr/>
          <p:nvPr/>
        </p:nvPicPr>
        <p:blipFill>
          <a:blip r:embed="rId1"/>
          <a:stretch/>
        </p:blipFill>
        <p:spPr>
          <a:xfrm>
            <a:off x="6480000" y="1872000"/>
            <a:ext cx="3715200" cy="327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3" name="Imagen 155" descr=""/>
          <p:cNvPicPr/>
          <p:nvPr/>
        </p:nvPicPr>
        <p:blipFill>
          <a:blip r:embed="rId1"/>
          <a:stretch/>
        </p:blipFill>
        <p:spPr>
          <a:xfrm>
            <a:off x="1944000" y="1584000"/>
            <a:ext cx="8067240" cy="367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2.1. Clasificadores Bayesianos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686880" y="1600200"/>
            <a:ext cx="1074168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7" name="Imagen 151" descr=""/>
          <p:cNvPicPr/>
          <p:nvPr/>
        </p:nvPicPr>
        <p:blipFill>
          <a:blip r:embed="rId1"/>
          <a:srcRect l="0" t="12300" r="0" b="0"/>
          <a:stretch/>
        </p:blipFill>
        <p:spPr>
          <a:xfrm>
            <a:off x="457200" y="2514600"/>
            <a:ext cx="11230920" cy="2742480"/>
          </a:xfrm>
          <a:prstGeom prst="rect">
            <a:avLst/>
          </a:prstGeom>
          <a:ln w="0">
            <a:noFill/>
          </a:ln>
        </p:spPr>
      </p:pic>
      <p:sp>
        <p:nvSpPr>
          <p:cNvPr id="148" name="Rectángulo 152"/>
          <p:cNvSpPr/>
          <p:nvPr/>
        </p:nvSpPr>
        <p:spPr>
          <a:xfrm>
            <a:off x="1692360" y="1899720"/>
            <a:ext cx="5393520" cy="3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 clasificador bayesiano está dado por: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2.2.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828800" y="2057400"/>
            <a:ext cx="8684280" cy="32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52" name="Imagen 143" descr=""/>
          <p:cNvPicPr/>
          <p:nvPr/>
        </p:nvPicPr>
        <p:blipFill>
          <a:blip r:embed="rId1"/>
          <a:stretch/>
        </p:blipFill>
        <p:spPr>
          <a:xfrm>
            <a:off x="2880000" y="1728000"/>
            <a:ext cx="5542920" cy="371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623520" y="764640"/>
            <a:ext cx="11134080" cy="5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i="1" lang="en-US" sz="4400" spc="-1" strike="noStrike">
                <a:solidFill>
                  <a:srgbClr val="ac3526"/>
                </a:solidFill>
                <a:latin typeface="Calibri Light"/>
                <a:ea typeface="DejaVu Sans"/>
              </a:rPr>
              <a:t>2.2. Redes Bayesianas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1828800" y="2057400"/>
            <a:ext cx="8684280" cy="32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019040" y="3647520"/>
            <a:ext cx="69480" cy="16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4"/>
          <p:cNvSpPr/>
          <p:nvPr/>
        </p:nvSpPr>
        <p:spPr>
          <a:xfrm>
            <a:off x="914400" y="1961640"/>
            <a:ext cx="10513080" cy="21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Una red bayesiana consiste en: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 conjunto de variables y un conjunto de conexiones directas entre variables.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Cada variable tiene un conjunto finito de estados mutuamente exclusivos.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Las variables juntas con conexiones directas forman un grafo acíclico.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Para cada variable A con padres B1, …, Bn, hay adjunta una tabla potencial P(A|B1, …, Bn).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</TotalTime>
  <Application>LibreOffice/7.3.7.2$Linux_X86_64 LibreOffice_project/30$Build-2</Application>
  <AppVersion>15.0000</AppVersion>
  <Words>259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2022-09-23T23:59:39Z</dcterms:created>
  <dc:creator>Microsoft Office User</dc:creator>
  <dc:description/>
  <dc:language>en-US</dc:language>
  <cp:lastModifiedBy/>
  <dcterms:modified xsi:type="dcterms:W3CDTF">2023-04-09T16:48:51Z</dcterms:modified>
  <cp:revision>63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Panorámica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13</vt:i4>
  </property>
</Properties>
</file>