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ce61e6f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ce61e6f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observation #1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ce61e6f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ce61e6f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observation #1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ce61e6f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ce61e6f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ce61e6f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ce61e6f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ce61e6fe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ce61e6f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observation #1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ce61e6f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ce61e6f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observation #1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ce61e6f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ce61e6f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observation #1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ce61e6fe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9ce61e6fe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ce61e6f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9ce61e6f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9ce61e6fe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9ce61e6fe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9931f48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9931f48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ce61e6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ce61e6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ce61e6f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ce61e6f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ce61e6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ce61e6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ce61e6f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ce61e6f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931f48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931f48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observation #1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ce61e6f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ce61e6f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observation #1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ce61e6f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ce61e6f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napshot.numerator.com/brand/plu_flowers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www.census.gov/quickfacts/fact/table/silverspringcdpmaryland/IPE120219#qf-flag-X" TargetMode="External"/><Relationship Id="rId6" Type="http://schemas.openxmlformats.org/officeDocument/2006/relationships/hyperlink" Target="https://www.census.gov/quickfacts/fact/table/leesburgtownvirginia/AGE775219#AGE77521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hyperlink" Target="https://www.census.gov/quickfacts/fact/table/silverspringcdpmaryland/IPE120219#qf-flag-X" TargetMode="External"/><Relationship Id="rId5" Type="http://schemas.openxmlformats.org/officeDocument/2006/relationships/hyperlink" Target="https://www.census.gov/quickfacts/fact/table/leesburgtownvirginia/AGE775219#AGE775219" TargetMode="External"/><Relationship Id="rId6" Type="http://schemas.openxmlformats.org/officeDocument/2006/relationships/hyperlink" Target="https://snapshot.numerator.com/brand/plu_flowe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hyperlink" Target="https://www.census.gov/quickfacts/fact/table/silverspringcdpmaryland/IPE120219#qf-flag-X" TargetMode="External"/><Relationship Id="rId5" Type="http://schemas.openxmlformats.org/officeDocument/2006/relationships/hyperlink" Target="https://www.census.gov/quickfacts/fact/table/leesburgtownvirginia/AGE775219#AGE775219" TargetMode="External"/><Relationship Id="rId6" Type="http://schemas.openxmlformats.org/officeDocument/2006/relationships/hyperlink" Target="https://snapshot.numerator.com/brand/plu_flower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hyperlink" Target="https://www.census.gov/quickfacts/fact/table/silverspringcdpmaryland/IPE120219#qf-flag-X" TargetMode="External"/><Relationship Id="rId5" Type="http://schemas.openxmlformats.org/officeDocument/2006/relationships/hyperlink" Target="https://www.census.gov/quickfacts/fact/table/leesburgtownvirginia/AGE775219#AGE775219" TargetMode="External"/><Relationship Id="rId6" Type="http://schemas.openxmlformats.org/officeDocument/2006/relationships/hyperlink" Target="https://snapshot.numerator.com/brand/plu_flowe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Georgia"/>
                <a:ea typeface="Georgia"/>
                <a:cs typeface="Georgia"/>
                <a:sym typeface="Georgia"/>
              </a:rPr>
              <a:t>Yelp API Project</a:t>
            </a:r>
            <a:endParaRPr sz="5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Vaneeza Ahmad</a:t>
            </a:r>
            <a:r>
              <a:rPr lang="e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lang="en" sz="22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Nate Tsegaw</a:t>
            </a:r>
            <a:endParaRPr sz="22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-2"/>
            <a:ext cx="3426625" cy="387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293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6294075" y="1577375"/>
            <a:ext cx="24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Very weak correlation between both variables</a:t>
            </a:r>
            <a:endParaRPr sz="20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6470150" y="1599375"/>
            <a:ext cx="24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Very weak correlation between both variables.</a:t>
            </a:r>
            <a:endParaRPr sz="20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5" y="209550"/>
            <a:ext cx="58293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9193" y="1169500"/>
            <a:ext cx="34331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type="title"/>
          </p:nvPr>
        </p:nvSpPr>
        <p:spPr>
          <a:xfrm>
            <a:off x="433150" y="1393725"/>
            <a:ext cx="8545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5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What is our target demographic?</a:t>
            </a:r>
            <a:endParaRPr sz="6350"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57300" y="3577575"/>
            <a:ext cx="4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</a:t>
            </a:r>
            <a:r>
              <a:rPr lang="en" sz="20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Numerator</a:t>
            </a:r>
            <a:endParaRPr sz="20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50" y="1178500"/>
            <a:ext cx="6191399" cy="23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57625" y="162875"/>
            <a:ext cx="4514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Age</a:t>
            </a:r>
            <a:endParaRPr sz="41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980875" y="3516950"/>
            <a:ext cx="295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Persons over 65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Silver Spring: 10.4%</a:t>
            </a:r>
            <a:endParaRPr sz="17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Leesburg: 8.5%</a:t>
            </a:r>
            <a:endParaRPr sz="17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371525" y="4539175"/>
            <a:ext cx="45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US Census (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SS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/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LB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8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257625" y="162875"/>
            <a:ext cx="4514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Race</a:t>
            </a:r>
            <a:endParaRPr sz="41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0" y="1249825"/>
            <a:ext cx="74390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5713675" y="3516950"/>
            <a:ext cx="3219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Asian &amp; Hispanic Populations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Silver Spring: 7.4%, 28%</a:t>
            </a:r>
            <a:endParaRPr sz="17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Leesburg: 8.1%, 17.7%</a:t>
            </a:r>
            <a:endParaRPr sz="17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613525" y="4486550"/>
            <a:ext cx="45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US Census (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SS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/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LB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8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7300" y="3072500"/>
            <a:ext cx="4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</a:t>
            </a:r>
            <a:r>
              <a:rPr lang="en" sz="20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Numerator</a:t>
            </a:r>
            <a:endParaRPr sz="20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257625" y="162875"/>
            <a:ext cx="4514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Income</a:t>
            </a:r>
            <a:endParaRPr sz="41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00" y="978575"/>
            <a:ext cx="5891626" cy="261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5980875" y="3516950"/>
            <a:ext cx="295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Median Household Income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Silver Spring: $83, 782</a:t>
            </a:r>
            <a:endParaRPr sz="17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Leesburg: $114,444</a:t>
            </a:r>
            <a:endParaRPr sz="17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371525" y="4539175"/>
            <a:ext cx="45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US Census (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SS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/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LB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8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257625" y="3672350"/>
            <a:ext cx="4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</a:t>
            </a:r>
            <a:r>
              <a:rPr lang="en" sz="20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Numerator</a:t>
            </a:r>
            <a:endParaRPr sz="20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257625" y="162875"/>
            <a:ext cx="4514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Education</a:t>
            </a:r>
            <a:endParaRPr sz="41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0" y="1849600"/>
            <a:ext cx="6839600" cy="12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5703150" y="3516950"/>
            <a:ext cx="3230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Bachelor’s or higher attained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Silver Spring: 54.9%</a:t>
            </a:r>
            <a:endParaRPr sz="17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Leesburg: 54.2%</a:t>
            </a:r>
            <a:endParaRPr sz="17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5371525" y="4539175"/>
            <a:ext cx="45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US Census (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SS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/</a:t>
            </a:r>
            <a:r>
              <a:rPr lang="en" sz="18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LB</a:t>
            </a:r>
            <a:r>
              <a:rPr lang="en" sz="18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8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68350" y="3198775"/>
            <a:ext cx="45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Data from </a:t>
            </a:r>
            <a:r>
              <a:rPr lang="en" sz="2000" u="sng">
                <a:solidFill>
                  <a:schemeClr val="hlink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Numerator</a:t>
            </a:r>
            <a:endParaRPr sz="2000">
              <a:solidFill>
                <a:schemeClr val="lt1"/>
              </a:solidFill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-987400" y="352000"/>
            <a:ext cx="8545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5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Why Leesburg?</a:t>
            </a:r>
            <a:endParaRPr sz="6350"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772850" y="1625550"/>
            <a:ext cx="4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There are less flower shops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836000" y="2306775"/>
            <a:ext cx="50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Shops are spread out farther geographically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483650" y="2988000"/>
            <a:ext cx="4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Slightly larger Asian population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720250" y="3599700"/>
            <a:ext cx="4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Median household is much larger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013" y="1245030"/>
            <a:ext cx="2738724" cy="36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>
            <p:ph type="title"/>
          </p:nvPr>
        </p:nvSpPr>
        <p:spPr>
          <a:xfrm>
            <a:off x="-713800" y="216450"/>
            <a:ext cx="8545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5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Further Analysis?</a:t>
            </a:r>
            <a:endParaRPr sz="6350"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772850" y="1625550"/>
            <a:ext cx="506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More in depth filtering of data (overlap, wrong business type, etc.)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857025" y="2526300"/>
            <a:ext cx="50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Credibility of Numerator data is questionable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83650" y="2988000"/>
            <a:ext cx="4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Misc. Yelp API quirks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720250" y="3599700"/>
            <a:ext cx="506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Data on couples by city. (70% of all sales on Valentines day)</a:t>
            </a:r>
            <a:endParaRPr sz="18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500" y="2035025"/>
            <a:ext cx="3623875" cy="295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type="title"/>
          </p:nvPr>
        </p:nvSpPr>
        <p:spPr>
          <a:xfrm>
            <a:off x="1542300" y="888475"/>
            <a:ext cx="60594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7500"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08400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Open a flower shop in the area of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r>
              <a:rPr lang="en" sz="4000">
                <a:solidFill>
                  <a:schemeClr val="lt1"/>
                </a:solidFill>
                <a:highlight>
                  <a:srgbClr val="FF0000"/>
                </a:highlight>
              </a:rPr>
              <a:t>Leesburg, VA</a:t>
            </a:r>
            <a:r>
              <a:rPr lang="en" sz="4000"/>
              <a:t> </a:t>
            </a:r>
            <a:r>
              <a:rPr b="1" lang="en" sz="4000"/>
              <a:t>or</a:t>
            </a:r>
            <a:r>
              <a:rPr b="1" lang="en" sz="4000"/>
              <a:t> </a:t>
            </a:r>
            <a:r>
              <a:rPr lang="en" sz="4000">
                <a:solidFill>
                  <a:schemeClr val="lt1"/>
                </a:solidFill>
                <a:highlight>
                  <a:srgbClr val="0000FF"/>
                </a:highlight>
              </a:rPr>
              <a:t>Silver Spring, MD</a:t>
            </a:r>
            <a:r>
              <a:rPr lang="en" sz="4000"/>
              <a:t>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97192">
            <a:off x="5558624" y="-1257475"/>
            <a:ext cx="4387574" cy="474934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1151025" y="1814625"/>
            <a:ext cx="60594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1"/>
                </a:solidFill>
                <a:highlight>
                  <a:srgbClr val="FF0000"/>
                </a:highlight>
              </a:rPr>
              <a:t>Leesburg, VA</a:t>
            </a:r>
            <a:endParaRPr sz="75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500" y="2320375"/>
            <a:ext cx="4086001" cy="27273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96175" y="1272950"/>
            <a:ext cx="82305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Who has the most flower shops?</a:t>
            </a:r>
            <a:endParaRPr sz="7500"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00" y="468950"/>
            <a:ext cx="6125549" cy="36299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571300" y="4195900"/>
            <a:ext cx="22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CC0000"/>
                </a:highlight>
              </a:rPr>
              <a:t>O = Leesburg</a:t>
            </a:r>
            <a:endParaRPr>
              <a:solidFill>
                <a:srgbClr val="FFFFFF"/>
              </a:solidFill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3C78D8"/>
                </a:highlight>
              </a:rPr>
              <a:t>O = Silver Spring</a:t>
            </a:r>
            <a:endParaRPr>
              <a:solidFill>
                <a:schemeClr val="lt1"/>
              </a:solidFill>
              <a:highlight>
                <a:srgbClr val="3C78D8"/>
              </a:highlight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696850" y="1178900"/>
            <a:ext cx="251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More flower shops that service the Silver Spring area</a:t>
            </a:r>
            <a:endParaRPr sz="19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696850" y="2420650"/>
            <a:ext cx="251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Leesburg area flower shops are more spread out</a:t>
            </a:r>
            <a:endParaRPr sz="19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5400000">
            <a:off x="764498" y="-196078"/>
            <a:ext cx="4575075" cy="61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299100" y="1216350"/>
            <a:ext cx="8545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How are flower shops rated in each area</a:t>
            </a:r>
            <a:r>
              <a:rPr lang="en" sz="750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?</a:t>
            </a:r>
            <a:endParaRPr sz="7500"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950" y="655976"/>
            <a:ext cx="6391424" cy="35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75075" y="1078350"/>
            <a:ext cx="244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Ratings all across the board.</a:t>
            </a:r>
            <a:endParaRPr sz="23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98075" y="2072525"/>
            <a:ext cx="24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Most shops located </a:t>
            </a:r>
            <a:endParaRPr sz="20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0000FF"/>
                </a:highlight>
                <a:latin typeface="Georgia"/>
                <a:ea typeface="Georgia"/>
                <a:cs typeface="Georgia"/>
                <a:sym typeface="Georgia"/>
              </a:rPr>
              <a:t>within  3.5 and greater  range.</a:t>
            </a:r>
            <a:endParaRPr sz="2000">
              <a:solidFill>
                <a:schemeClr val="lt1"/>
              </a:solidFill>
              <a:highlight>
                <a:srgbClr val="0000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6547175" y="1082200"/>
            <a:ext cx="244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Most shops are within range of 3.5-stars and greater.</a:t>
            </a:r>
            <a:endParaRPr sz="20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547175" y="2498200"/>
            <a:ext cx="244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Over 40% of flower shops have a 5-star rating.</a:t>
            </a:r>
            <a:endParaRPr sz="2000">
              <a:solidFill>
                <a:schemeClr val="lt1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75" y="993600"/>
            <a:ext cx="57721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20525" y="-849300"/>
            <a:ext cx="7528125" cy="55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598200" y="1393725"/>
            <a:ext cx="8545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5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Is there a </a:t>
            </a:r>
            <a:r>
              <a:rPr lang="en" sz="635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connection</a:t>
            </a:r>
            <a:r>
              <a:rPr lang="en" sz="6350">
                <a:solidFill>
                  <a:schemeClr val="lt1"/>
                </a:solidFill>
                <a:highlight>
                  <a:srgbClr val="FF9CAD"/>
                </a:highlight>
                <a:latin typeface="Georgia"/>
                <a:ea typeface="Georgia"/>
                <a:cs typeface="Georgia"/>
                <a:sym typeface="Georgia"/>
              </a:rPr>
              <a:t> between rating and review count?</a:t>
            </a:r>
            <a:endParaRPr sz="6350">
              <a:highlight>
                <a:srgbClr val="FF9CAD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