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3" r:id="rId7"/>
    <p:sldId id="281" r:id="rId8"/>
    <p:sldId id="289" r:id="rId9"/>
    <p:sldId id="284" r:id="rId10"/>
    <p:sldId id="285" r:id="rId11"/>
    <p:sldId id="286" r:id="rId12"/>
    <p:sldId id="290" r:id="rId13"/>
    <p:sldId id="287" r:id="rId14"/>
    <p:sldId id="28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96" y="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www.kaggle.com/adityakadiwal/water-potability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flipH="1">
            <a:off x="3876" y="10"/>
            <a:ext cx="12184246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Predicting Water Potability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300" dirty="0"/>
              <a:t>Dataset: </a:t>
            </a:r>
            <a:r>
              <a:rPr lang="en-US" sz="2300" dirty="0">
                <a:hlinkClick r:id="rId5"/>
              </a:rPr>
              <a:t>https://www.kaggle.com/adityakadiwal/water-potability</a:t>
            </a:r>
            <a:endParaRPr lang="en-US" sz="23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A75A-F8DF-49A4-855D-1419E3E4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1AFC-E4EF-4137-9128-2D45F57C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3FCFE-5AE0-4C5E-9790-5CE605B1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76" y="1590675"/>
            <a:ext cx="9525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5D76-B376-40C2-AC43-58B67759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4E26-0687-40AD-BFEB-A0BBC9D7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Features</a:t>
            </a:r>
          </a:p>
          <a:p>
            <a:r>
              <a:rPr lang="en-US" dirty="0"/>
              <a:t>More info about potability column</a:t>
            </a:r>
          </a:p>
          <a:p>
            <a:pPr lvl="1"/>
            <a:r>
              <a:rPr lang="en-US" dirty="0"/>
              <a:t>Filtration?</a:t>
            </a:r>
          </a:p>
          <a:p>
            <a:pPr lvl="1"/>
            <a:r>
              <a:rPr lang="en-US" dirty="0"/>
              <a:t>Other 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AF348-7D5D-438D-875D-83F4D10E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56"/>
          <a:stretch/>
        </p:blipFill>
        <p:spPr>
          <a:xfrm flipH="1">
            <a:off x="-1" y="-2"/>
            <a:ext cx="12198915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0D911-CA88-49CD-BC47-15C17AA9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678B-A8DB-4E9F-9372-E7CF5E4C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bg1"/>
          </a:solidFill>
        </p:spPr>
        <p:txBody>
          <a:bodyPr/>
          <a:lstStyle/>
          <a:p>
            <a:pPr lvl="1"/>
            <a:r>
              <a:rPr lang="en-US" sz="3000" dirty="0"/>
              <a:t>Q&amp;A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8980172-7905-4589-837E-31AD3A716546}"/>
              </a:ext>
            </a:extLst>
          </p:cNvPr>
          <p:cNvSpPr txBox="1">
            <a:spLocks/>
          </p:cNvSpPr>
          <p:nvPr/>
        </p:nvSpPr>
        <p:spPr>
          <a:xfrm>
            <a:off x="5979446" y="4636359"/>
            <a:ext cx="5288111" cy="819467"/>
          </a:xfrm>
          <a:prstGeom prst="rect">
            <a:avLst/>
          </a:prstGeom>
          <a:solidFill>
            <a:schemeClr val="bg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 err="1"/>
              <a:t>Github</a:t>
            </a:r>
            <a:r>
              <a:rPr lang="en-US" sz="3000" dirty="0"/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6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984" r="24984"/>
          <a:stretch/>
        </p:blipFill>
        <p:spPr>
          <a:xfrm flipH="1"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Summary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15 Models</a:t>
            </a:r>
          </a:p>
          <a:p>
            <a:pPr marL="36900" indent="0">
              <a:buNone/>
            </a:pPr>
            <a:r>
              <a:rPr lang="en-US" sz="2400" dirty="0"/>
              <a:t>High Accuracy - Elusive</a:t>
            </a:r>
          </a:p>
          <a:p>
            <a:pPr marL="36900" lvl="0" indent="0">
              <a:buNone/>
            </a:pPr>
            <a:r>
              <a:rPr lang="en-US" sz="2400" dirty="0"/>
              <a:t>Best - Random Forest </a:t>
            </a:r>
          </a:p>
          <a:p>
            <a:pPr marL="36900" lvl="0" indent="0">
              <a:buNone/>
            </a:pPr>
            <a:r>
              <a:rPr lang="en-US" sz="2400" dirty="0"/>
              <a:t>Business Rules</a:t>
            </a:r>
          </a:p>
          <a:p>
            <a:pPr marL="36900" lvl="0" indent="0">
              <a:buNone/>
            </a:pPr>
            <a:r>
              <a:rPr lang="en-US" sz="2400" dirty="0"/>
              <a:t>Next Steps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7811-A8C9-421D-A4DA-4B46D4BD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487C-955B-4CD5-B458-6DF909064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≈ 3,500 observations</a:t>
            </a:r>
          </a:p>
          <a:p>
            <a:pPr lvl="1"/>
            <a:r>
              <a:rPr lang="en-US" dirty="0"/>
              <a:t>different bodies of water</a:t>
            </a:r>
          </a:p>
          <a:p>
            <a:r>
              <a:rPr lang="en-US" dirty="0"/>
              <a:t>No relationship visually identified </a:t>
            </a:r>
          </a:p>
          <a:p>
            <a:r>
              <a:rPr lang="en-US" dirty="0"/>
              <a:t>Missing values:</a:t>
            </a:r>
          </a:p>
          <a:p>
            <a:pPr lvl="1"/>
            <a:r>
              <a:rPr lang="en-US" dirty="0"/>
              <a:t>Missing Trihalomethane significant</a:t>
            </a:r>
          </a:p>
          <a:p>
            <a:r>
              <a:rPr lang="en-US" dirty="0"/>
              <a:t>Imputing Strategy: mean ≈ median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BE31D-C246-4D12-9D02-C50BFD72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43" y="1546860"/>
            <a:ext cx="5259194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5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2E73-2A95-4D1D-8B7A-2E712554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5C8A-A89D-45A1-9027-19B4B603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Models</a:t>
            </a:r>
          </a:p>
          <a:p>
            <a:pPr lvl="1"/>
            <a:r>
              <a:rPr lang="en-US" dirty="0"/>
              <a:t>Manual Tuning</a:t>
            </a:r>
          </a:p>
          <a:p>
            <a:pPr lvl="1"/>
            <a:r>
              <a:rPr lang="en-US" dirty="0"/>
              <a:t>Grid Searched Tuning</a:t>
            </a:r>
          </a:p>
          <a:p>
            <a:r>
              <a:rPr lang="en-US" dirty="0"/>
              <a:t>Reduce False Positives - poison</a:t>
            </a:r>
          </a:p>
          <a:p>
            <a:r>
              <a:rPr lang="en-US" dirty="0"/>
              <a:t>Recall at Cost of Accuracy, Precision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A4CD8-6FBF-419F-B48B-FA917036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32" y="1566455"/>
            <a:ext cx="5779811" cy="49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2E73-2A95-4D1D-8B7A-2E712554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5C8A-A89D-45A1-9027-19B4B603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Searched Random Forest</a:t>
            </a:r>
          </a:p>
          <a:p>
            <a:r>
              <a:rPr lang="en-US" dirty="0"/>
              <a:t>65% of positives are true</a:t>
            </a:r>
          </a:p>
          <a:p>
            <a:r>
              <a:rPr lang="en-US" dirty="0"/>
              <a:t>30%+ of true positives are found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A4CD8-6FBF-419F-B48B-FA917036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32" y="1566455"/>
            <a:ext cx="5779811" cy="4902997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FA22DD1-95C7-4576-8C78-85C8A1F426E9}"/>
              </a:ext>
            </a:extLst>
          </p:cNvPr>
          <p:cNvSpPr/>
          <p:nvPr/>
        </p:nvSpPr>
        <p:spPr>
          <a:xfrm>
            <a:off x="8236131" y="2259874"/>
            <a:ext cx="705395" cy="3644537"/>
          </a:xfrm>
          <a:custGeom>
            <a:avLst/>
            <a:gdLst>
              <a:gd name="connsiteX0" fmla="*/ 0 w 705395"/>
              <a:gd name="connsiteY0" fmla="*/ 3442063 h 3644537"/>
              <a:gd name="connsiteX1" fmla="*/ 457200 w 705395"/>
              <a:gd name="connsiteY1" fmla="*/ 2939143 h 3644537"/>
              <a:gd name="connsiteX2" fmla="*/ 404949 w 705395"/>
              <a:gd name="connsiteY2" fmla="*/ 26126 h 3644537"/>
              <a:gd name="connsiteX3" fmla="*/ 705395 w 705395"/>
              <a:gd name="connsiteY3" fmla="*/ 0 h 3644537"/>
              <a:gd name="connsiteX4" fmla="*/ 705395 w 705395"/>
              <a:gd name="connsiteY4" fmla="*/ 2965269 h 3644537"/>
              <a:gd name="connsiteX5" fmla="*/ 71846 w 705395"/>
              <a:gd name="connsiteY5" fmla="*/ 3644537 h 3644537"/>
              <a:gd name="connsiteX6" fmla="*/ 0 w 705395"/>
              <a:gd name="connsiteY6" fmla="*/ 3442063 h 364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5395" h="3644537">
                <a:moveTo>
                  <a:pt x="0" y="3442063"/>
                </a:moveTo>
                <a:lnTo>
                  <a:pt x="457200" y="2939143"/>
                </a:lnTo>
                <a:lnTo>
                  <a:pt x="404949" y="26126"/>
                </a:lnTo>
                <a:lnTo>
                  <a:pt x="705395" y="0"/>
                </a:lnTo>
                <a:lnTo>
                  <a:pt x="705395" y="2965269"/>
                </a:lnTo>
                <a:lnTo>
                  <a:pt x="71846" y="3644537"/>
                </a:lnTo>
                <a:lnTo>
                  <a:pt x="0" y="3442063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2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05BB-541D-45FC-9EAC-9CFE62D2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9875-7C67-4ADB-9334-8A54ADC9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to have</a:t>
            </a:r>
          </a:p>
        </p:txBody>
      </p:sp>
    </p:spTree>
    <p:extLst>
      <p:ext uri="{BB962C8B-B14F-4D97-AF65-F5344CB8AC3E}">
        <p14:creationId xmlns:p14="http://schemas.microsoft.com/office/powerpoint/2010/main" val="22810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48AD-2402-4342-B246-2E333D15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Features –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41F7-4E33-41B4-AA84-9D28EC92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Pairs of Features</a:t>
            </a:r>
          </a:p>
          <a:p>
            <a:pPr lvl="1"/>
            <a:r>
              <a:rPr lang="en-US" dirty="0"/>
              <a:t>Orange - </a:t>
            </a:r>
            <a:r>
              <a:rPr lang="en-US" dirty="0" err="1"/>
              <a:t>Impotable</a:t>
            </a:r>
            <a:endParaRPr lang="en-US" dirty="0"/>
          </a:p>
          <a:p>
            <a:pPr lvl="1"/>
            <a:r>
              <a:rPr lang="en-US" dirty="0"/>
              <a:t>Blue - Potable</a:t>
            </a:r>
          </a:p>
          <a:p>
            <a:r>
              <a:rPr lang="en-US" dirty="0"/>
              <a:t>Ph and Sulfate, Chloramines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C7EE1-8385-4A7A-9109-4BE14A25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179" y="1549830"/>
            <a:ext cx="5778580" cy="5122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700D96-D548-4899-9DCB-49118A0FBE38}"/>
              </a:ext>
            </a:extLst>
          </p:cNvPr>
          <p:cNvSpPr/>
          <p:nvPr/>
        </p:nvSpPr>
        <p:spPr>
          <a:xfrm>
            <a:off x="5811494" y="3167953"/>
            <a:ext cx="1238235" cy="11149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69C7-A413-4DDC-AAC3-3B302490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en-US" dirty="0" err="1"/>
              <a:t>ph</a:t>
            </a:r>
            <a:r>
              <a:rPr lang="en-US" dirty="0"/>
              <a:t> sulfates chloramines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8712-5C6D-49D1-9CD9-4546715D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BA9C4-E384-4D54-9024-2AEC4D7B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75" y="1866900"/>
            <a:ext cx="6686550" cy="4594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31417-B979-4C27-AB9A-E5CBC4DE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1500187"/>
            <a:ext cx="508635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6B61E-254C-42CE-AF78-3C1C91BF2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88" y="1895474"/>
            <a:ext cx="5381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2E73-2A95-4D1D-8B7A-2E712554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5C8A-A89D-45A1-9027-19B4B603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Models</a:t>
            </a:r>
          </a:p>
          <a:p>
            <a:pPr lvl="1"/>
            <a:r>
              <a:rPr lang="en-US" dirty="0"/>
              <a:t>Manual Tuning</a:t>
            </a:r>
          </a:p>
          <a:p>
            <a:pPr lvl="1"/>
            <a:r>
              <a:rPr lang="en-US" dirty="0"/>
              <a:t>Grid Searched Tuning</a:t>
            </a:r>
          </a:p>
          <a:p>
            <a:r>
              <a:rPr lang="en-US" dirty="0"/>
              <a:t>Reduce False Positives - poison</a:t>
            </a:r>
          </a:p>
          <a:p>
            <a:r>
              <a:rPr lang="en-US" dirty="0"/>
              <a:t>Recall at Cost of Accuracy, Precision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A4CD8-6FBF-419F-B48B-FA917036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32" y="1566455"/>
            <a:ext cx="5779811" cy="49029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DC4BC1-E521-4DA1-99E5-BBAFA93C611D}"/>
              </a:ext>
            </a:extLst>
          </p:cNvPr>
          <p:cNvSpPr/>
          <p:nvPr/>
        </p:nvSpPr>
        <p:spPr>
          <a:xfrm>
            <a:off x="11267557" y="2386940"/>
            <a:ext cx="441513" cy="35269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5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{31C31D82-4E1C-4E2C-919D-511E236F1AA7}tf55705232_win32</Template>
  <TotalTime>80</TotalTime>
  <Words>167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Goudy Old Style</vt:lpstr>
      <vt:lpstr>Wingdings 2</vt:lpstr>
      <vt:lpstr>SlateVTI</vt:lpstr>
      <vt:lpstr>Predicting Water Potability</vt:lpstr>
      <vt:lpstr>Summary</vt:lpstr>
      <vt:lpstr>Intro to Data</vt:lpstr>
      <vt:lpstr>Models Comparison</vt:lpstr>
      <vt:lpstr>Best Model</vt:lpstr>
      <vt:lpstr>Holdout Results</vt:lpstr>
      <vt:lpstr>Reducing Features – Business Rules</vt:lpstr>
      <vt:lpstr>3d ph sulfates chloramines</vt:lpstr>
      <vt:lpstr>Models Comparison</vt:lpstr>
      <vt:lpstr>EPA Guidelines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Clare Dunne</dc:creator>
  <cp:lastModifiedBy>Clare Dunne</cp:lastModifiedBy>
  <cp:revision>7</cp:revision>
  <dcterms:created xsi:type="dcterms:W3CDTF">2021-06-24T13:58:52Z</dcterms:created>
  <dcterms:modified xsi:type="dcterms:W3CDTF">2021-06-24T15:19:19Z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