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63"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ëtitia Bodin" initials="LB" lastIdx="1" clrIdx="0">
    <p:extLst>
      <p:ext uri="{19B8F6BF-5375-455C-9EA6-DF929625EA0E}">
        <p15:presenceInfo xmlns:p15="http://schemas.microsoft.com/office/powerpoint/2012/main" xmlns="" userId="Laëtitia Bod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xmlns=""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E11CD474-E5E1-4D01-97F6-0C9FC09332C0}"/>
              </a:ext>
            </a:extLst>
          </p:cNvPr>
          <p:cNvSpPr>
            <a:spLocks noGrp="1"/>
          </p:cNvSpPr>
          <p:nvPr>
            <p:ph type="dt" sz="half" idx="10"/>
          </p:nvPr>
        </p:nvSpPr>
        <p:spPr/>
        <p:txBody>
          <a:bodyPr/>
          <a:lstStyle/>
          <a:p>
            <a:fld id="{72345051-2045-45DA-935E-2E3CA1A69ADC}" type="datetimeFigureOut">
              <a:rPr lang="en-US" smtClean="0"/>
              <a:pPr/>
              <a:t>4/12/2021</a:t>
            </a:fld>
            <a:endParaRPr lang="en-US" dirty="0"/>
          </a:p>
        </p:txBody>
      </p:sp>
      <p:sp>
        <p:nvSpPr>
          <p:cNvPr id="5" name="Footer Placeholder 4">
            <a:extLst>
              <a:ext uri="{FF2B5EF4-FFF2-40B4-BE49-F238E27FC236}">
                <a16:creationId xmlns:a16="http://schemas.microsoft.com/office/drawing/2014/main" xmlns=""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8786C7-DD8D-492F-9A9A-A7B3EBE27FE9}"/>
              </a:ext>
            </a:extLst>
          </p:cNvPr>
          <p:cNvSpPr>
            <a:spLocks noGrp="1"/>
          </p:cNvSpPr>
          <p:nvPr>
            <p:ph type="sldNum" sz="quarter" idx="12"/>
          </p:nvPr>
        </p:nvSpPr>
        <p:spPr/>
        <p:txBody>
          <a:bodyPr/>
          <a:lstStyle/>
          <a:p>
            <a:fld id="{A7CD31F4-64FA-4BA0-9498-67783267A8C8}" type="slidenum">
              <a:rPr lang="en-US" smtClean="0"/>
              <a:pPr/>
              <a:t>‹N°›</a:t>
            </a:fld>
            <a:endParaRPr lang="en-US"/>
          </a:p>
        </p:txBody>
      </p:sp>
    </p:spTree>
    <p:extLst>
      <p:ext uri="{BB962C8B-B14F-4D97-AF65-F5344CB8AC3E}">
        <p14:creationId xmlns:p14="http://schemas.microsoft.com/office/powerpoint/2010/main" xmlns="" val="896735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4084D1E-BC98-44E4-8D2C-89CCDC293331}"/>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5" name="Footer Placeholder 4">
            <a:extLst>
              <a:ext uri="{FF2B5EF4-FFF2-40B4-BE49-F238E27FC236}">
                <a16:creationId xmlns:a16="http://schemas.microsoft.com/office/drawing/2014/main" xmlns=""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F6E764-5688-45F5-94ED-A7357D2F5689}"/>
              </a:ext>
            </a:extLst>
          </p:cNvPr>
          <p:cNvSpPr>
            <a:spLocks noGrp="1"/>
          </p:cNvSpPr>
          <p:nvPr>
            <p:ph type="sldNum" sz="quarter" idx="12"/>
          </p:nvPr>
        </p:nvSpPr>
        <p:spPr/>
        <p:txBody>
          <a:bodyPr/>
          <a:lstStyle/>
          <a:p>
            <a:fld id="{A7CD31F4-64FA-4BA0-9498-67783267A8C8}" type="slidenum">
              <a:rPr lang="en-US" smtClean="0"/>
              <a:pPr/>
              <a:t>‹N°›</a:t>
            </a:fld>
            <a:endParaRPr lang="en-US"/>
          </a:p>
        </p:txBody>
      </p:sp>
    </p:spTree>
    <p:extLst>
      <p:ext uri="{BB962C8B-B14F-4D97-AF65-F5344CB8AC3E}">
        <p14:creationId xmlns:p14="http://schemas.microsoft.com/office/powerpoint/2010/main" xmlns="" val="227412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50BC931-E2BF-4C1D-91AA-89F82F8268B2}"/>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5" name="Footer Placeholder 4">
            <a:extLst>
              <a:ext uri="{FF2B5EF4-FFF2-40B4-BE49-F238E27FC236}">
                <a16:creationId xmlns:a16="http://schemas.microsoft.com/office/drawing/2014/main" xmlns=""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8DEFD4-A052-46B3-B2AE-F3091D8A2F7B}"/>
              </a:ext>
            </a:extLst>
          </p:cNvPr>
          <p:cNvSpPr>
            <a:spLocks noGrp="1"/>
          </p:cNvSpPr>
          <p:nvPr>
            <p:ph type="sldNum" sz="quarter" idx="12"/>
          </p:nvPr>
        </p:nvSpPr>
        <p:spPr/>
        <p:txBody>
          <a:bodyPr/>
          <a:lstStyle/>
          <a:p>
            <a:fld id="{A7CD31F4-64FA-4BA0-9498-67783267A8C8}" type="slidenum">
              <a:rPr lang="en-US" smtClean="0"/>
              <a:pPr/>
              <a:t>‹N°›</a:t>
            </a:fld>
            <a:endParaRPr lang="en-US"/>
          </a:p>
        </p:txBody>
      </p:sp>
    </p:spTree>
    <p:extLst>
      <p:ext uri="{BB962C8B-B14F-4D97-AF65-F5344CB8AC3E}">
        <p14:creationId xmlns:p14="http://schemas.microsoft.com/office/powerpoint/2010/main" xmlns="" val="109660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2A61642-BFBA-48AE-A29C-C2AA7386AE95}"/>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p>
            <a:fld id="{A7CD31F4-64FA-4BA0-9498-67783267A8C8}" type="slidenum">
              <a:rPr lang="en-US" smtClean="0"/>
              <a:pPr/>
              <a:t>‹N°›</a:t>
            </a:fld>
            <a:endParaRPr lang="en-US"/>
          </a:p>
        </p:txBody>
      </p:sp>
      <p:sp>
        <p:nvSpPr>
          <p:cNvPr id="8" name="Rectangle 7" descr="Tag=AccentColor&#10;Flavor=Light&#10;Target=FillAndLine">
            <a:extLst>
              <a:ext uri="{FF2B5EF4-FFF2-40B4-BE49-F238E27FC236}">
                <a16:creationId xmlns:a16="http://schemas.microsoft.com/office/drawing/2014/main" xmlns=""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09535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BF300D-5CBE-47E9-A193-E23C8314D0EA}"/>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5" name="Footer Placeholder 4">
            <a:extLst>
              <a:ext uri="{FF2B5EF4-FFF2-40B4-BE49-F238E27FC236}">
                <a16:creationId xmlns:a16="http://schemas.microsoft.com/office/drawing/2014/main" xmlns=""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269CF4-FAAB-44EF-A2A5-8352B4AA384F}"/>
              </a:ext>
            </a:extLst>
          </p:cNvPr>
          <p:cNvSpPr>
            <a:spLocks noGrp="1"/>
          </p:cNvSpPr>
          <p:nvPr>
            <p:ph type="sldNum" sz="quarter" idx="12"/>
          </p:nvPr>
        </p:nvSpPr>
        <p:spPr/>
        <p:txBody>
          <a:bodyPr/>
          <a:lstStyle/>
          <a:p>
            <a:fld id="{A7CD31F4-64FA-4BA0-9498-67783267A8C8}" type="slidenum">
              <a:rPr lang="en-US" smtClean="0"/>
              <a:pPr/>
              <a:t>‹N°›</a:t>
            </a:fld>
            <a:endParaRPr lang="en-US"/>
          </a:p>
        </p:txBody>
      </p:sp>
      <p:sp>
        <p:nvSpPr>
          <p:cNvPr id="7" name="Rectangle 6" descr="Tag=AccentColor&#10;Flavor=Light&#10;Target=FillAndLine">
            <a:extLst>
              <a:ext uri="{FF2B5EF4-FFF2-40B4-BE49-F238E27FC236}">
                <a16:creationId xmlns:a16="http://schemas.microsoft.com/office/drawing/2014/main" xmlns=""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210755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E9032FCA-14C6-4497-9C27-3F58062442CE}"/>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6" name="Footer Placeholder 5">
            <a:extLst>
              <a:ext uri="{FF2B5EF4-FFF2-40B4-BE49-F238E27FC236}">
                <a16:creationId xmlns:a16="http://schemas.microsoft.com/office/drawing/2014/main" xmlns=""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0CECB1-0A35-4C10-9D3D-FE4404283011}"/>
              </a:ext>
            </a:extLst>
          </p:cNvPr>
          <p:cNvSpPr>
            <a:spLocks noGrp="1"/>
          </p:cNvSpPr>
          <p:nvPr>
            <p:ph type="sldNum" sz="quarter" idx="12"/>
          </p:nvPr>
        </p:nvSpPr>
        <p:spPr/>
        <p:txBody>
          <a:bodyPr/>
          <a:lstStyle/>
          <a:p>
            <a:fld id="{A7CD31F4-64FA-4BA0-9498-67783267A8C8}" type="slidenum">
              <a:rPr lang="en-US" smtClean="0"/>
              <a:pPr/>
              <a:t>‹N°›</a:t>
            </a:fld>
            <a:endParaRPr lang="en-US"/>
          </a:p>
        </p:txBody>
      </p:sp>
      <p:sp>
        <p:nvSpPr>
          <p:cNvPr id="9" name="Rectangle 8" descr="Tag=AccentColor&#10;Flavor=Light&#10;Target=FillAndLine">
            <a:extLst>
              <a:ext uri="{FF2B5EF4-FFF2-40B4-BE49-F238E27FC236}">
                <a16:creationId xmlns:a16="http://schemas.microsoft.com/office/drawing/2014/main" xmlns=""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376487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C9407CC-270D-4C98-B95C-7AE67D2E1913}"/>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8" name="Footer Placeholder 7">
            <a:extLst>
              <a:ext uri="{FF2B5EF4-FFF2-40B4-BE49-F238E27FC236}">
                <a16:creationId xmlns:a16="http://schemas.microsoft.com/office/drawing/2014/main" xmlns=""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AC17-33BE-4265-8C06-644C2D34FD3C}"/>
              </a:ext>
            </a:extLst>
          </p:cNvPr>
          <p:cNvSpPr>
            <a:spLocks noGrp="1"/>
          </p:cNvSpPr>
          <p:nvPr>
            <p:ph type="sldNum" sz="quarter" idx="12"/>
          </p:nvPr>
        </p:nvSpPr>
        <p:spPr/>
        <p:txBody>
          <a:bodyPr/>
          <a:lstStyle/>
          <a:p>
            <a:fld id="{A7CD31F4-64FA-4BA0-9498-67783267A8C8}" type="slidenum">
              <a:rPr lang="en-US" smtClean="0"/>
              <a:pPr/>
              <a:t>‹N°›</a:t>
            </a:fld>
            <a:endParaRPr lang="en-US"/>
          </a:p>
        </p:txBody>
      </p:sp>
      <p:sp>
        <p:nvSpPr>
          <p:cNvPr id="11" name="Rectangle 10" descr="Tag=AccentColor&#10;Flavor=Light&#10;Target=FillAndLine">
            <a:extLst>
              <a:ext uri="{FF2B5EF4-FFF2-40B4-BE49-F238E27FC236}">
                <a16:creationId xmlns:a16="http://schemas.microsoft.com/office/drawing/2014/main" xmlns=""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45256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6FD9A32-9C83-452B-BC69-CC6E95D3C93C}"/>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4" name="Footer Placeholder 3">
            <a:extLst>
              <a:ext uri="{FF2B5EF4-FFF2-40B4-BE49-F238E27FC236}">
                <a16:creationId xmlns:a16="http://schemas.microsoft.com/office/drawing/2014/main" xmlns=""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61C03A8-D428-4010-B413-13B1E9922628}"/>
              </a:ext>
            </a:extLst>
          </p:cNvPr>
          <p:cNvSpPr>
            <a:spLocks noGrp="1"/>
          </p:cNvSpPr>
          <p:nvPr>
            <p:ph type="sldNum" sz="quarter" idx="12"/>
          </p:nvPr>
        </p:nvSpPr>
        <p:spPr/>
        <p:txBody>
          <a:bodyPr/>
          <a:lstStyle/>
          <a:p>
            <a:fld id="{A7CD31F4-64FA-4BA0-9498-67783267A8C8}" type="slidenum">
              <a:rPr lang="en-US" smtClean="0"/>
              <a:pPr/>
              <a:t>‹N°›</a:t>
            </a:fld>
            <a:endParaRPr lang="en-US"/>
          </a:p>
        </p:txBody>
      </p:sp>
      <p:sp>
        <p:nvSpPr>
          <p:cNvPr id="6" name="Rectangle 6" descr="Tag=AccentColor&#10;Flavor=Light&#10;Target=FillAndLine">
            <a:extLst>
              <a:ext uri="{FF2B5EF4-FFF2-40B4-BE49-F238E27FC236}">
                <a16:creationId xmlns:a16="http://schemas.microsoft.com/office/drawing/2014/main" xmlns=""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331604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2816A0-77C4-4A3F-87BD-A7321E3C84D2}"/>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3" name="Footer Placeholder 2">
            <a:extLst>
              <a:ext uri="{FF2B5EF4-FFF2-40B4-BE49-F238E27FC236}">
                <a16:creationId xmlns:a16="http://schemas.microsoft.com/office/drawing/2014/main" xmlns=""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7D9257-BADE-4D0B-AF0B-D09FE95FA078}"/>
              </a:ext>
            </a:extLst>
          </p:cNvPr>
          <p:cNvSpPr>
            <a:spLocks noGrp="1"/>
          </p:cNvSpPr>
          <p:nvPr>
            <p:ph type="sldNum" sz="quarter" idx="12"/>
          </p:nvPr>
        </p:nvSpPr>
        <p:spPr/>
        <p:txBody>
          <a:bodyPr/>
          <a:lstStyle/>
          <a:p>
            <a:fld id="{A7CD31F4-64FA-4BA0-9498-67783267A8C8}" type="slidenum">
              <a:rPr lang="en-US" smtClean="0"/>
              <a:pPr/>
              <a:t>‹N°›</a:t>
            </a:fld>
            <a:endParaRPr lang="en-US"/>
          </a:p>
        </p:txBody>
      </p:sp>
    </p:spTree>
    <p:extLst>
      <p:ext uri="{BB962C8B-B14F-4D97-AF65-F5344CB8AC3E}">
        <p14:creationId xmlns:p14="http://schemas.microsoft.com/office/powerpoint/2010/main" xmlns="" val="365186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2584C988-A6DB-469A-B8AA-31866F36E83D}"/>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6" name="Footer Placeholder 5">
            <a:extLst>
              <a:ext uri="{FF2B5EF4-FFF2-40B4-BE49-F238E27FC236}">
                <a16:creationId xmlns:a16="http://schemas.microsoft.com/office/drawing/2014/main" xmlns=""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59376C-9810-49A5-BC9A-4E6A02175273}"/>
              </a:ext>
            </a:extLst>
          </p:cNvPr>
          <p:cNvSpPr>
            <a:spLocks noGrp="1"/>
          </p:cNvSpPr>
          <p:nvPr>
            <p:ph type="sldNum" sz="quarter" idx="12"/>
          </p:nvPr>
        </p:nvSpPr>
        <p:spPr/>
        <p:txBody>
          <a:bodyPr/>
          <a:lstStyle/>
          <a:p>
            <a:fld id="{A7CD31F4-64FA-4BA0-9498-67783267A8C8}" type="slidenum">
              <a:rPr lang="en-US" smtClean="0"/>
              <a:pPr/>
              <a:t>‹N°›</a:t>
            </a:fld>
            <a:endParaRPr lang="en-US"/>
          </a:p>
        </p:txBody>
      </p:sp>
      <p:sp>
        <p:nvSpPr>
          <p:cNvPr id="8" name="Rectangle 6" descr="Tag=AccentColor&#10;Flavor=Light&#10;Target=FillAndLine">
            <a:extLst>
              <a:ext uri="{FF2B5EF4-FFF2-40B4-BE49-F238E27FC236}">
                <a16:creationId xmlns:a16="http://schemas.microsoft.com/office/drawing/2014/main" xmlns=""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8053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F62C2F5B-DDDD-4E64-94A9-99E46F4B06A0}"/>
              </a:ext>
            </a:extLst>
          </p:cNvPr>
          <p:cNvSpPr>
            <a:spLocks noGrp="1"/>
          </p:cNvSpPr>
          <p:nvPr>
            <p:ph type="dt" sz="half" idx="10"/>
          </p:nvPr>
        </p:nvSpPr>
        <p:spPr/>
        <p:txBody>
          <a:bodyPr/>
          <a:lstStyle/>
          <a:p>
            <a:fld id="{72345051-2045-45DA-935E-2E3CA1A69ADC}" type="datetimeFigureOut">
              <a:rPr lang="en-US" smtClean="0"/>
              <a:pPr/>
              <a:t>4/12/2021</a:t>
            </a:fld>
            <a:endParaRPr lang="en-US"/>
          </a:p>
        </p:txBody>
      </p:sp>
      <p:sp>
        <p:nvSpPr>
          <p:cNvPr id="6" name="Footer Placeholder 5">
            <a:extLst>
              <a:ext uri="{FF2B5EF4-FFF2-40B4-BE49-F238E27FC236}">
                <a16:creationId xmlns:a16="http://schemas.microsoft.com/office/drawing/2014/main" xmlns=""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30F98C3-0B62-4361-8408-A01F70807CDB}"/>
              </a:ext>
            </a:extLst>
          </p:cNvPr>
          <p:cNvSpPr>
            <a:spLocks noGrp="1"/>
          </p:cNvSpPr>
          <p:nvPr>
            <p:ph type="sldNum" sz="quarter" idx="12"/>
          </p:nvPr>
        </p:nvSpPr>
        <p:spPr/>
        <p:txBody>
          <a:bodyPr/>
          <a:lstStyle/>
          <a:p>
            <a:fld id="{A7CD31F4-64FA-4BA0-9498-67783267A8C8}" type="slidenum">
              <a:rPr lang="en-US" smtClean="0"/>
              <a:pPr/>
              <a:t>‹N°›</a:t>
            </a:fld>
            <a:endParaRPr lang="en-US"/>
          </a:p>
        </p:txBody>
      </p:sp>
      <p:sp>
        <p:nvSpPr>
          <p:cNvPr id="8" name="Rectangle 6" descr="Tag=AccentColor&#10;Flavor=Light&#10;Target=FillAndLine">
            <a:extLst>
              <a:ext uri="{FF2B5EF4-FFF2-40B4-BE49-F238E27FC236}">
                <a16:creationId xmlns:a16="http://schemas.microsoft.com/office/drawing/2014/main" xmlns=""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7486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pPr/>
              <a:t>4/12/2021</a:t>
            </a:fld>
            <a:endParaRPr lang="en-US" dirty="0"/>
          </a:p>
        </p:txBody>
      </p:sp>
      <p:sp>
        <p:nvSpPr>
          <p:cNvPr id="5" name="Footer Placeholder 4">
            <a:extLst>
              <a:ext uri="{FF2B5EF4-FFF2-40B4-BE49-F238E27FC236}">
                <a16:creationId xmlns:a16="http://schemas.microsoft.com/office/drawing/2014/main" xmlns=""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pPr/>
              <a:t>‹N°›</a:t>
            </a:fld>
            <a:endParaRPr lang="en-US" dirty="0"/>
          </a:p>
        </p:txBody>
      </p:sp>
    </p:spTree>
    <p:extLst>
      <p:ext uri="{BB962C8B-B14F-4D97-AF65-F5344CB8AC3E}">
        <p14:creationId xmlns:p14="http://schemas.microsoft.com/office/powerpoint/2010/main" xmlns="" val="175923042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sa-conso.fr/l-e-book-tricolore-arrive,61361" TargetMode="External"/><Relationship Id="rId2" Type="http://schemas.openxmlformats.org/officeDocument/2006/relationships/hyperlink" Target="https://web.archive.org/web/20071221004548/http:/mguiblin.club.fr/cybook/cybook.htm" TargetMode="External"/><Relationship Id="rId1" Type="http://schemas.openxmlformats.org/officeDocument/2006/relationships/slideLayout" Target="../slideLayouts/slideLayout2.xml"/><Relationship Id="rId5" Type="http://schemas.openxmlformats.org/officeDocument/2006/relationships/hyperlink" Target="https://hal.univ-lorraine.fr/tel-01752387/document" TargetMode="External"/><Relationship Id="rId4" Type="http://schemas.openxmlformats.org/officeDocument/2006/relationships/hyperlink" Target="http://www.journaldunet.com/0006/000615cytale.s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bookeenstor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hyperlink" Target="https://thefutureofthings.com/3092-cybook-gen3-e-book-review/" TargetMode="External"/><Relationship Id="rId2" Type="http://schemas.openxmlformats.org/officeDocument/2006/relationships/hyperlink" Target="https://www.generation-nt.com/surcouf-bookeen-cybook-gen-3-livres-electroniques-ebook-actualite-167671.html" TargetMode="External"/><Relationship Id="rId1" Type="http://schemas.openxmlformats.org/officeDocument/2006/relationships/slideLayout" Target="../slideLayouts/slideLayout2.xml"/><Relationship Id="rId5" Type="http://schemas.openxmlformats.org/officeDocument/2006/relationships/hyperlink" Target="https://fr.wikipedia.org/wiki/Bookeen" TargetMode="External"/><Relationship Id="rId4" Type="http://schemas.openxmlformats.org/officeDocument/2006/relationships/hyperlink" Target="https://blog.bookeen.fr/2017/11/22/2007-2017-le-cybook-gen3-a-10-an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ndianexpress.com/article/technology/tech-news-technology/rewind-history-of-amazon-kindle-the-first-mainstream-successful-e-reader-6416926/" TargetMode="External"/><Relationship Id="rId7" Type="http://schemas.openxmlformats.org/officeDocument/2006/relationships/image" Target="../media/image12.jpeg"/><Relationship Id="rId2" Type="http://schemas.openxmlformats.org/officeDocument/2006/relationships/hyperlink" Target="https://fr.wikipedia.org/wiki/Amazon_Kindle" TargetMode="Externa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hyperlink" Target="https://www.britannica.com/topic/Amazoncom" TargetMode="External"/><Relationship Id="rId4" Type="http://schemas.openxmlformats.org/officeDocument/2006/relationships/hyperlink" Target="https://www.pocket-lint.com/fr-fr/gadgets/actualites/amazon/137303-amazon-kindle-history-kindle-to-the-kindle-oasi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forbes.com/sites/deborahljacobs/2014/04/25/how-to-self-publish-your-book-through-amazon/?sh=2fae9f4344d3" TargetMode="External"/><Relationship Id="rId2" Type="http://schemas.openxmlformats.org/officeDocument/2006/relationships/hyperlink" Target="https://kdp.amazon.com/en_US/help/topic/GHKDSCW2KQ3K4UU4" TargetMode="External"/><Relationship Id="rId1" Type="http://schemas.openxmlformats.org/officeDocument/2006/relationships/slideLayout" Target="../slideLayouts/slideLayout2.xml"/><Relationship Id="rId6" Type="http://schemas.openxmlformats.org/officeDocument/2006/relationships/hyperlink" Target="https://cascadiaauthorservices.com/self-publishing-on-amazon/" TargetMode="External"/><Relationship Id="rId5" Type="http://schemas.openxmlformats.org/officeDocument/2006/relationships/hyperlink" Target="https://fr.wikipedia.org/wiki/Auto-&#233;dition" TargetMode="External"/><Relationship Id="rId4" Type="http://schemas.openxmlformats.org/officeDocument/2006/relationships/hyperlink" Target="https://en.wikipedia.org/wiki/Kindle_Direct_Publish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utenbergnews.org/20110716/ebooks-1998-the-first-ebook-readers/" TargetMode="External"/><Relationship Id="rId2" Type="http://schemas.openxmlformats.org/officeDocument/2006/relationships/hyperlink" Target="https://www.youtube.com/watch?v=8sl3IBv-F9A" TargetMode="External"/><Relationship Id="rId1" Type="http://schemas.openxmlformats.org/officeDocument/2006/relationships/slideLayout" Target="../slideLayouts/slideLayout2.xml"/><Relationship Id="rId5" Type="http://schemas.openxmlformats.org/officeDocument/2006/relationships/hyperlink" Target="https://calibre-ebook.com/fr/demo" TargetMode="External"/><Relationship Id="rId4" Type="http://schemas.openxmlformats.org/officeDocument/2006/relationships/hyperlink" Target="https://calibre-ebook.com/fr/abou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gutenberg.org/etext/2" TargetMode="External"/><Relationship Id="rId7" Type="http://schemas.openxmlformats.org/officeDocument/2006/relationships/hyperlink" Target="http://www.gutenberg.org/etext/16" TargetMode="External"/><Relationship Id="rId2" Type="http://schemas.openxmlformats.org/officeDocument/2006/relationships/hyperlink" Target="http://www.gutenberg.org/etext/1" TargetMode="External"/><Relationship Id="rId1" Type="http://schemas.openxmlformats.org/officeDocument/2006/relationships/slideLayout" Target="../slideLayouts/slideLayout2.xml"/><Relationship Id="rId6" Type="http://schemas.openxmlformats.org/officeDocument/2006/relationships/hyperlink" Target="http://www.gutenberg.org/etext/11" TargetMode="External"/><Relationship Id="rId5" Type="http://schemas.openxmlformats.org/officeDocument/2006/relationships/hyperlink" Target="http://www.gutenberg.org/etext/10" TargetMode="External"/><Relationship Id="rId4" Type="http://schemas.openxmlformats.org/officeDocument/2006/relationships/hyperlink" Target="http://www.gutenberg.org/etext/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gutenberg.org/etext/1000" TargetMode="External"/><Relationship Id="rId2" Type="http://schemas.openxmlformats.org/officeDocument/2006/relationships/hyperlink" Target="http://www.gutenberg.org/etext/100" TargetMode="External"/><Relationship Id="rId1" Type="http://schemas.openxmlformats.org/officeDocument/2006/relationships/slideLayout" Target="../slideLayouts/slideLayout2.xml"/><Relationship Id="rId6" Type="http://schemas.openxmlformats.org/officeDocument/2006/relationships/hyperlink" Target="http://www.gutenberg.org/etext/5000" TargetMode="External"/><Relationship Id="rId5" Type="http://schemas.openxmlformats.org/officeDocument/2006/relationships/hyperlink" Target="http://www.gutenberg.org/etext/3000" TargetMode="External"/><Relationship Id="rId4" Type="http://schemas.openxmlformats.org/officeDocument/2006/relationships/hyperlink" Target="http://www.gutenberg.org/etext/200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gutenberg.org/etext/15000" TargetMode="External"/><Relationship Id="rId2" Type="http://schemas.openxmlformats.org/officeDocument/2006/relationships/hyperlink" Target="http://www.gutenberg.org/etext/10000" TargetMode="External"/><Relationship Id="rId1" Type="http://schemas.openxmlformats.org/officeDocument/2006/relationships/slideLayout" Target="../slideLayouts/slideLayout2.xml"/><Relationship Id="rId6" Type="http://schemas.openxmlformats.org/officeDocument/2006/relationships/hyperlink" Target="https://fr.wikipedia.org/wiki/Projet_Gutenberg" TargetMode="External"/><Relationship Id="rId5" Type="http://schemas.openxmlformats.org/officeDocument/2006/relationships/hyperlink" Target="https://www.gutenberg.org/" TargetMode="External"/><Relationship Id="rId4" Type="http://schemas.openxmlformats.org/officeDocument/2006/relationships/hyperlink" Target="http://www.etudes-francaises.net/dossiers/gutenberg_fr.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fr.wikipedia.org/wiki/Wiki" TargetMode="External"/><Relationship Id="rId2" Type="http://schemas.openxmlformats.org/officeDocument/2006/relationships/hyperlink" Target="https://fr.wikipedia.org/wiki/Fondation_Wikimedia"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fr.wikisource.org/wiki/Wikisource:Qu&#8217;est-ce_que_Wikisource_?"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fr.wikipedia.org/wiki/D%C3%A9p%C3%B4t_l%C3%A9g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r.wikipedia.org/wiki/GFDL" TargetMode="External"/><Relationship Id="rId2" Type="http://schemas.openxmlformats.org/officeDocument/2006/relationships/hyperlink" Target="https://fr.wikipedia.org/wiki/CC-by-sa" TargetMode="External"/><Relationship Id="rId1" Type="http://schemas.openxmlformats.org/officeDocument/2006/relationships/slideLayout" Target="../slideLayouts/slideLayout2.xml"/><Relationship Id="rId4" Type="http://schemas.openxmlformats.org/officeDocument/2006/relationships/hyperlink" Target="https://fr.wikisource.org/wiki/Wikisource:Qu%E2%80%99est-ce_que_Wikisource_?"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r.wikibooks.org/wiki/Wikilivres:Pr&#233;sent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657F69E0-C4B0-4BEC-A689-4F8D877F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rpustakaan umum dengan rak buku abstrak yang buram">
            <a:extLst>
              <a:ext uri="{FF2B5EF4-FFF2-40B4-BE49-F238E27FC236}">
                <a16:creationId xmlns:a16="http://schemas.microsoft.com/office/drawing/2014/main" xmlns="" id="{3854B303-BDFB-46FE-8700-9CF5C84CAAF1}"/>
              </a:ext>
            </a:extLst>
          </p:cNvPr>
          <p:cNvPicPr>
            <a:picLocks noChangeAspect="1"/>
          </p:cNvPicPr>
          <p:nvPr/>
        </p:nvPicPr>
        <p:blipFill rotWithShape="1">
          <a:blip r:embed="rId2">
            <a:alphaModFix amt="50000"/>
          </a:blip>
          <a:srcRect t="1049" r="-1" b="14660"/>
          <a:stretch/>
        </p:blipFill>
        <p:spPr>
          <a:xfrm>
            <a:off x="20" y="10"/>
            <a:ext cx="12188930" cy="6857990"/>
          </a:xfrm>
          <a:prstGeom prst="rect">
            <a:avLst/>
          </a:prstGeom>
        </p:spPr>
      </p:pic>
      <p:sp>
        <p:nvSpPr>
          <p:cNvPr id="2" name="Titre 1">
            <a:extLst>
              <a:ext uri="{FF2B5EF4-FFF2-40B4-BE49-F238E27FC236}">
                <a16:creationId xmlns:a16="http://schemas.microsoft.com/office/drawing/2014/main" xmlns="" id="{749623CA-ED53-4D4E-B4DC-79A03DDCD0CD}"/>
              </a:ext>
            </a:extLst>
          </p:cNvPr>
          <p:cNvSpPr>
            <a:spLocks noGrp="1"/>
          </p:cNvSpPr>
          <p:nvPr>
            <p:ph type="ctrTitle"/>
          </p:nvPr>
        </p:nvSpPr>
        <p:spPr>
          <a:xfrm>
            <a:off x="1524000" y="1122363"/>
            <a:ext cx="9144000" cy="3063240"/>
          </a:xfrm>
        </p:spPr>
        <p:txBody>
          <a:bodyPr>
            <a:normAutofit/>
          </a:bodyPr>
          <a:lstStyle/>
          <a:p>
            <a:pPr algn="ctr"/>
            <a:r>
              <a:rPr lang="fr-FR" sz="10800" dirty="0">
                <a:latin typeface="Times New Roman" panose="02020603050405020304" pitchFamily="18" charset="0"/>
                <a:cs typeface="Times New Roman" panose="02020603050405020304" pitchFamily="18" charset="0"/>
              </a:rPr>
              <a:t>EBOOK</a:t>
            </a:r>
          </a:p>
        </p:txBody>
      </p:sp>
      <p:sp>
        <p:nvSpPr>
          <p:cNvPr id="3" name="Sous-titre 2">
            <a:extLst>
              <a:ext uri="{FF2B5EF4-FFF2-40B4-BE49-F238E27FC236}">
                <a16:creationId xmlns:a16="http://schemas.microsoft.com/office/drawing/2014/main" xmlns="" id="{C0B44923-5036-4924-B636-AFCE20EC225C}"/>
              </a:ext>
            </a:extLst>
          </p:cNvPr>
          <p:cNvSpPr>
            <a:spLocks noGrp="1"/>
          </p:cNvSpPr>
          <p:nvPr>
            <p:ph type="subTitle" idx="1"/>
          </p:nvPr>
        </p:nvSpPr>
        <p:spPr>
          <a:xfrm>
            <a:off x="1527048" y="4599432"/>
            <a:ext cx="9144000" cy="1536192"/>
          </a:xfrm>
        </p:spPr>
        <p:txBody>
          <a:bodyPr>
            <a:normAutofit/>
          </a:bodyPr>
          <a:lstStyle/>
          <a:p>
            <a:pPr algn="ctr"/>
            <a:r>
              <a:rPr lang="fr-FR" sz="3200" dirty="0">
                <a:latin typeface="Times New Roman" panose="02020603050405020304" pitchFamily="18" charset="0"/>
                <a:cs typeface="Times New Roman" panose="02020603050405020304" pitchFamily="18" charset="0"/>
              </a:rPr>
              <a:t>DE GUTEMBERG A KINDLE</a:t>
            </a:r>
          </a:p>
        </p:txBody>
      </p:sp>
      <p:sp>
        <p:nvSpPr>
          <p:cNvPr id="16" name="Rectangle 6">
            <a:extLst>
              <a:ext uri="{FF2B5EF4-FFF2-40B4-BE49-F238E27FC236}">
                <a16:creationId xmlns:a16="http://schemas.microsoft.com/office/drawing/2014/main" xmlns="" id="{9F6380B4-6A1C-481E-8408-B4E6C75B9B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657316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CYBOOK (CYTALE)</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p:txBody>
          <a:bodyPr>
            <a:normAutofit/>
          </a:bodyPr>
          <a:lstStyle/>
          <a:p>
            <a:pPr marL="0" indent="0">
              <a:buNone/>
            </a:pPr>
            <a:r>
              <a:rPr lang="fr-FR" dirty="0"/>
              <a:t>Le premier prototype de livre électronique européen est mis au point par </a:t>
            </a:r>
            <a:r>
              <a:rPr lang="fr-FR" dirty="0" err="1"/>
              <a:t>Cytale</a:t>
            </a:r>
            <a:r>
              <a:rPr lang="fr-FR" dirty="0"/>
              <a:t> S.A. en 1999 et dévoilé au public au Salon du Livre 2000 à Paris.</a:t>
            </a:r>
            <a:br>
              <a:rPr lang="fr-FR" dirty="0"/>
            </a:br>
            <a:r>
              <a:rPr lang="fr-FR" dirty="0" err="1"/>
              <a:t>Cybook</a:t>
            </a:r>
            <a:r>
              <a:rPr lang="fr-FR" dirty="0"/>
              <a:t> est commercialisé à partir de janvier 2001.</a:t>
            </a:r>
            <a:br>
              <a:rPr lang="fr-FR" dirty="0"/>
            </a:br>
            <a:r>
              <a:rPr lang="fr-FR" dirty="0"/>
              <a:t>En octobre 2001, une nouvelle version du produit, plus rapide et plus performante, voit le jour et le catalogue de titres s’ouvre à l’anglais.</a:t>
            </a:r>
            <a:br>
              <a:rPr lang="fr-FR" dirty="0"/>
            </a:br>
            <a:r>
              <a:rPr lang="fr-FR" dirty="0" err="1"/>
              <a:t>Cybook</a:t>
            </a:r>
            <a:r>
              <a:rPr lang="fr-FR" dirty="0"/>
              <a:t> est commercialisé dans près de 180 librairies et magasins spécialisés en France, ainsi qu’en Suisse et en Belgique.</a:t>
            </a:r>
          </a:p>
          <a:p>
            <a:pPr marL="0" indent="0">
              <a:buNone/>
            </a:pPr>
            <a:r>
              <a:rPr lang="fr-FR" dirty="0"/>
              <a:t>Prix public conseillé : 5,700F (soit 869,00€ environ).</a:t>
            </a:r>
          </a:p>
        </p:txBody>
      </p:sp>
    </p:spTree>
    <p:extLst>
      <p:ext uri="{BB962C8B-B14F-4D97-AF65-F5344CB8AC3E}">
        <p14:creationId xmlns:p14="http://schemas.microsoft.com/office/powerpoint/2010/main" xmlns="" val="311904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CYBOOK (CYTALE)</a:t>
            </a:r>
          </a:p>
        </p:txBody>
      </p:sp>
      <p:pic>
        <p:nvPicPr>
          <p:cNvPr id="7170" name="Picture 2">
            <a:extLst>
              <a:ext uri="{FF2B5EF4-FFF2-40B4-BE49-F238E27FC236}">
                <a16:creationId xmlns:a16="http://schemas.microsoft.com/office/drawing/2014/main" xmlns="" id="{D0230920-DAF0-438F-832E-E328D35065F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038350" y="2649538"/>
            <a:ext cx="2032000" cy="270764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Image 3">
            <a:extLst>
              <a:ext uri="{FF2B5EF4-FFF2-40B4-BE49-F238E27FC236}">
                <a16:creationId xmlns:a16="http://schemas.microsoft.com/office/drawing/2014/main" xmlns="" id="{44C08D03-96FC-42FD-8D03-2A3F7C5D8EE3}"/>
              </a:ext>
            </a:extLst>
          </p:cNvPr>
          <p:cNvPicPr>
            <a:picLocks noChangeAspect="1"/>
          </p:cNvPicPr>
          <p:nvPr/>
        </p:nvPicPr>
        <p:blipFill>
          <a:blip r:embed="rId3"/>
          <a:stretch>
            <a:fillRect/>
          </a:stretch>
        </p:blipFill>
        <p:spPr>
          <a:xfrm>
            <a:off x="4448175" y="1935163"/>
            <a:ext cx="6762750" cy="4557712"/>
          </a:xfrm>
          <a:prstGeom prst="rect">
            <a:avLst/>
          </a:prstGeom>
        </p:spPr>
      </p:pic>
    </p:spTree>
    <p:extLst>
      <p:ext uri="{BB962C8B-B14F-4D97-AF65-F5344CB8AC3E}">
        <p14:creationId xmlns:p14="http://schemas.microsoft.com/office/powerpoint/2010/main" xmlns="" val="263904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CYBOOK (CYTALE)</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p:txBody>
          <a:bodyPr>
            <a:normAutofit/>
          </a:bodyPr>
          <a:lstStyle/>
          <a:p>
            <a:pPr marL="0" indent="0">
              <a:buNone/>
            </a:pPr>
            <a:r>
              <a:rPr lang="fr-FR" dirty="0"/>
              <a:t>Plus d’informations :</a:t>
            </a:r>
          </a:p>
          <a:p>
            <a:pPr marL="0" indent="0">
              <a:buNone/>
            </a:pPr>
            <a:r>
              <a:rPr lang="fr-FR" dirty="0">
                <a:hlinkClick r:id="rId2"/>
              </a:rPr>
              <a:t>https://web.archive.org/web/20071221004548/http://mguiblin.club.fr/cybook/cybook.htm</a:t>
            </a:r>
            <a:endParaRPr lang="fr-FR" dirty="0"/>
          </a:p>
          <a:p>
            <a:pPr marL="0" indent="0">
              <a:buNone/>
            </a:pPr>
            <a:r>
              <a:rPr lang="fr-FR" dirty="0">
                <a:hlinkClick r:id="rId3"/>
              </a:rPr>
              <a:t>https://www.lsa-conso.fr/l-e-book-tricolore-arrive,61361</a:t>
            </a:r>
            <a:endParaRPr lang="fr-FR" dirty="0"/>
          </a:p>
          <a:p>
            <a:pPr marL="0" indent="0">
              <a:buNone/>
            </a:pPr>
            <a:r>
              <a:rPr lang="fr-FR" dirty="0">
                <a:hlinkClick r:id="rId4"/>
              </a:rPr>
              <a:t>http://www.journaldunet.com/0006/000615cytale.shtml</a:t>
            </a:r>
            <a:endParaRPr lang="fr-FR" dirty="0"/>
          </a:p>
          <a:p>
            <a:pPr marL="0" indent="0">
              <a:buNone/>
            </a:pPr>
            <a:r>
              <a:rPr lang="fr-FR" dirty="0">
                <a:hlinkClick r:id="rId5"/>
              </a:rPr>
              <a:t>https://hal.univ-lorraine.fr/tel-01752387/document</a:t>
            </a:r>
            <a:endParaRPr lang="fr-FR" dirty="0"/>
          </a:p>
          <a:p>
            <a:pPr marL="0" indent="0">
              <a:buNone/>
            </a:pPr>
            <a:endParaRPr lang="fr-FR" dirty="0"/>
          </a:p>
        </p:txBody>
      </p:sp>
    </p:spTree>
    <p:extLst>
      <p:ext uri="{BB962C8B-B14F-4D97-AF65-F5344CB8AC3E}">
        <p14:creationId xmlns:p14="http://schemas.microsoft.com/office/powerpoint/2010/main" xmlns="" val="384569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CYBOOK (BOOKEEN)</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p:txBody>
          <a:bodyPr>
            <a:normAutofit/>
          </a:bodyPr>
          <a:lstStyle/>
          <a:p>
            <a:pPr marL="0" indent="0">
              <a:buNone/>
            </a:pPr>
            <a:r>
              <a:rPr lang="fr-FR" dirty="0"/>
              <a:t>En 2003, des anciens participants de </a:t>
            </a:r>
            <a:r>
              <a:rPr lang="fr-FR" dirty="0" err="1"/>
              <a:t>Cytale</a:t>
            </a:r>
            <a:r>
              <a:rPr lang="fr-FR" dirty="0"/>
              <a:t> lancent </a:t>
            </a:r>
            <a:r>
              <a:rPr lang="fr-FR" dirty="0" err="1"/>
              <a:t>Bookeen</a:t>
            </a:r>
            <a:r>
              <a:rPr lang="fr-FR" dirty="0"/>
              <a:t> et travaillent sur de nouveaux livres électroniques.</a:t>
            </a:r>
            <a:br>
              <a:rPr lang="fr-FR" dirty="0"/>
            </a:br>
            <a:r>
              <a:rPr lang="fr-FR" dirty="0"/>
              <a:t>2007 : </a:t>
            </a:r>
            <a:r>
              <a:rPr lang="fr-FR" dirty="0" err="1"/>
              <a:t>Bookeen</a:t>
            </a:r>
            <a:r>
              <a:rPr lang="fr-FR" dirty="0"/>
              <a:t> sort le </a:t>
            </a:r>
            <a:r>
              <a:rPr lang="fr-FR" dirty="0" err="1"/>
              <a:t>Cybook</a:t>
            </a:r>
            <a:r>
              <a:rPr lang="fr-FR" dirty="0"/>
              <a:t> </a:t>
            </a:r>
            <a:r>
              <a:rPr lang="fr-FR" dirty="0" err="1"/>
              <a:t>Gen</a:t>
            </a:r>
            <a:r>
              <a:rPr lang="fr-FR" dirty="0"/>
              <a:t> 3.</a:t>
            </a:r>
            <a:br>
              <a:rPr lang="fr-FR" dirty="0"/>
            </a:br>
            <a:r>
              <a:rPr lang="fr-FR" dirty="0"/>
              <a:t>2011 : </a:t>
            </a:r>
            <a:r>
              <a:rPr lang="fr-FR" dirty="0" err="1"/>
              <a:t>Bookeen</a:t>
            </a:r>
            <a:r>
              <a:rPr lang="fr-FR" dirty="0"/>
              <a:t> ouvre son site internet </a:t>
            </a:r>
            <a:r>
              <a:rPr lang="fr-FR" dirty="0">
                <a:hlinkClick r:id="rId2"/>
              </a:rPr>
              <a:t>BookeenStore.com</a:t>
            </a:r>
            <a:endParaRPr lang="fr-FR" dirty="0"/>
          </a:p>
          <a:p>
            <a:pPr marL="0" indent="0">
              <a:buNone/>
            </a:pPr>
            <a:r>
              <a:rPr lang="fr-FR" dirty="0"/>
              <a:t>2013 : </a:t>
            </a:r>
            <a:r>
              <a:rPr lang="fr-FR" dirty="0" err="1"/>
              <a:t>Bookeen</a:t>
            </a:r>
            <a:r>
              <a:rPr lang="fr-FR" dirty="0"/>
              <a:t> s'associe avec Carrefour pour créer 2 liseuses sous le nom commercial de « </a:t>
            </a:r>
            <a:r>
              <a:rPr lang="fr-FR" dirty="0" err="1"/>
              <a:t>Nolim</a:t>
            </a:r>
            <a:r>
              <a:rPr lang="fr-FR" dirty="0"/>
              <a:t> by Carrefour »</a:t>
            </a:r>
          </a:p>
          <a:p>
            <a:pPr marL="0" indent="0">
              <a:buNone/>
            </a:pPr>
            <a:r>
              <a:rPr lang="fr-FR" dirty="0"/>
              <a:t>2019 : 2019, Tite-Live, fournisseur de logiciels de gestion et services numériques dédiés aux librairies, entre au capital de </a:t>
            </a:r>
            <a:r>
              <a:rPr lang="fr-FR" dirty="0" err="1"/>
              <a:t>Bookeen</a:t>
            </a:r>
            <a:r>
              <a:rPr lang="fr-FR" dirty="0"/>
              <a:t>.</a:t>
            </a:r>
          </a:p>
        </p:txBody>
      </p:sp>
    </p:spTree>
    <p:extLst>
      <p:ext uri="{BB962C8B-B14F-4D97-AF65-F5344CB8AC3E}">
        <p14:creationId xmlns:p14="http://schemas.microsoft.com/office/powerpoint/2010/main" xmlns="" val="163622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CYBOOK (BOOKEEN)</a:t>
            </a:r>
          </a:p>
        </p:txBody>
      </p:sp>
      <p:sp>
        <p:nvSpPr>
          <p:cNvPr id="3" name="Espace réservé du contenu 2">
            <a:extLst>
              <a:ext uri="{FF2B5EF4-FFF2-40B4-BE49-F238E27FC236}">
                <a16:creationId xmlns:a16="http://schemas.microsoft.com/office/drawing/2014/main" xmlns="" id="{7E7AD3B8-71D0-47B9-8D97-CC2352161793}"/>
              </a:ext>
            </a:extLst>
          </p:cNvPr>
          <p:cNvSpPr>
            <a:spLocks noGrp="1"/>
          </p:cNvSpPr>
          <p:nvPr>
            <p:ph idx="1"/>
          </p:nvPr>
        </p:nvSpPr>
        <p:spPr/>
        <p:txBody>
          <a:bodyPr/>
          <a:lstStyle/>
          <a:p>
            <a:endParaRPr lang="fr-FR" dirty="0"/>
          </a:p>
          <a:p>
            <a:endParaRPr lang="fr-FR" dirty="0"/>
          </a:p>
          <a:p>
            <a:endParaRPr lang="fr-FR" dirty="0"/>
          </a:p>
          <a:p>
            <a:endParaRPr lang="fr-FR" dirty="0"/>
          </a:p>
          <a:p>
            <a:endParaRPr lang="fr-FR" dirty="0"/>
          </a:p>
          <a:p>
            <a:pPr marL="0" indent="0">
              <a:buNone/>
            </a:pPr>
            <a:endParaRPr lang="fr-FR" dirty="0"/>
          </a:p>
        </p:txBody>
      </p:sp>
      <p:pic>
        <p:nvPicPr>
          <p:cNvPr id="8" name="Image 7">
            <a:extLst>
              <a:ext uri="{FF2B5EF4-FFF2-40B4-BE49-F238E27FC236}">
                <a16:creationId xmlns:a16="http://schemas.microsoft.com/office/drawing/2014/main" xmlns="" id="{8BB8AE6B-A771-44FD-9054-761C3AB3D6A1}"/>
              </a:ext>
            </a:extLst>
          </p:cNvPr>
          <p:cNvPicPr>
            <a:picLocks noChangeAspect="1"/>
          </p:cNvPicPr>
          <p:nvPr/>
        </p:nvPicPr>
        <p:blipFill>
          <a:blip r:embed="rId2"/>
          <a:stretch>
            <a:fillRect/>
          </a:stretch>
        </p:blipFill>
        <p:spPr>
          <a:xfrm>
            <a:off x="5938837" y="1929384"/>
            <a:ext cx="4486275" cy="3486150"/>
          </a:xfrm>
          <a:prstGeom prst="rect">
            <a:avLst/>
          </a:prstGeom>
        </p:spPr>
      </p:pic>
      <p:pic>
        <p:nvPicPr>
          <p:cNvPr id="8201" name="Picture 9" descr="Bookeen EBook Cybook Gen 3">
            <a:extLst>
              <a:ext uri="{FF2B5EF4-FFF2-40B4-BE49-F238E27FC236}">
                <a16:creationId xmlns:a16="http://schemas.microsoft.com/office/drawing/2014/main" xmlns="" id="{D5AFC0AD-2DAA-43E3-9924-7D248BB25D7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09950" y="1929384"/>
            <a:ext cx="2381250" cy="2381250"/>
          </a:xfrm>
          <a:prstGeom prst="rect">
            <a:avLst/>
          </a:prstGeom>
          <a:noFill/>
          <a:extLst>
            <a:ext uri="{909E8E84-426E-40DD-AFC4-6F175D3DCCD1}">
              <a14:hiddenFill xmlns:a14="http://schemas.microsoft.com/office/drawing/2010/main" xmlns="">
                <a:solidFill>
                  <a:srgbClr val="FFFFFF"/>
                </a:solidFill>
              </a14:hiddenFill>
            </a:ext>
          </a:extLst>
        </p:spPr>
      </p:pic>
      <p:pic>
        <p:nvPicPr>
          <p:cNvPr id="8203" name="Picture 11" descr="Bookeen EBook Cybook Gen 3 house">
            <a:extLst>
              <a:ext uri="{FF2B5EF4-FFF2-40B4-BE49-F238E27FC236}">
                <a16:creationId xmlns:a16="http://schemas.microsoft.com/office/drawing/2014/main" xmlns="" id="{9CE4FA6C-69AD-4D5E-A5DC-E53729BD41E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19225" y="1790700"/>
            <a:ext cx="2381250" cy="2381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5657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CYBOOK (BOOKEEN)</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p:txBody>
          <a:bodyPr>
            <a:normAutofit/>
          </a:bodyPr>
          <a:lstStyle/>
          <a:p>
            <a:pPr marL="0" indent="0">
              <a:buNone/>
            </a:pPr>
            <a:r>
              <a:rPr lang="fr-FR" dirty="0"/>
              <a:t>Plus d’informations :</a:t>
            </a:r>
          </a:p>
          <a:p>
            <a:pPr marL="0" indent="0">
              <a:buNone/>
            </a:pPr>
            <a:r>
              <a:rPr lang="fr-FR" dirty="0">
                <a:hlinkClick r:id="rId2"/>
              </a:rPr>
              <a:t>https://www.generation-nt.com/surcouf-bookeen-cybook-gen-3-livres-electroniques-ebook-actualite-167671.html</a:t>
            </a:r>
            <a:endParaRPr lang="fr-FR" dirty="0"/>
          </a:p>
          <a:p>
            <a:pPr marL="0" indent="0">
              <a:buNone/>
            </a:pPr>
            <a:r>
              <a:rPr lang="fr-FR" dirty="0">
                <a:hlinkClick r:id="rId3"/>
              </a:rPr>
              <a:t>https://thefutureofthings.com/3092-cybook-gen3-e-book-review/</a:t>
            </a:r>
            <a:endParaRPr lang="fr-FR" dirty="0"/>
          </a:p>
          <a:p>
            <a:pPr marL="0" indent="0">
              <a:buNone/>
            </a:pPr>
            <a:r>
              <a:rPr lang="fr-FR" dirty="0">
                <a:hlinkClick r:id="rId4"/>
              </a:rPr>
              <a:t>https://blog.bookeen.fr/2017/11/22/2007-2017-le-cybook-gen3-a-10-ans/</a:t>
            </a:r>
            <a:endParaRPr lang="fr-FR" dirty="0"/>
          </a:p>
          <a:p>
            <a:pPr marL="0" indent="0">
              <a:buNone/>
            </a:pPr>
            <a:r>
              <a:rPr lang="fr-FR" dirty="0">
                <a:hlinkClick r:id="rId5"/>
              </a:rPr>
              <a:t>https://fr.wikipedia.org/wiki/Bookeen</a:t>
            </a:r>
            <a:endParaRPr lang="fr-FR" dirty="0"/>
          </a:p>
          <a:p>
            <a:pPr marL="0" indent="0">
              <a:buNone/>
            </a:pPr>
            <a:endParaRPr lang="fr-FR" dirty="0"/>
          </a:p>
        </p:txBody>
      </p:sp>
    </p:spTree>
    <p:extLst>
      <p:ext uri="{BB962C8B-B14F-4D97-AF65-F5344CB8AC3E}">
        <p14:creationId xmlns:p14="http://schemas.microsoft.com/office/powerpoint/2010/main" xmlns="" val="219240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KINDLE (AMAZON)</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p:txBody>
          <a:bodyPr>
            <a:normAutofit/>
          </a:bodyPr>
          <a:lstStyle/>
          <a:p>
            <a:pPr marL="0" indent="0">
              <a:buNone/>
            </a:pPr>
            <a:endParaRPr lang="fr-FR" dirty="0"/>
          </a:p>
          <a:p>
            <a:pPr marL="0" indent="0">
              <a:buNone/>
            </a:pPr>
            <a:endParaRPr lang="fr-FR" dirty="0"/>
          </a:p>
          <a:p>
            <a:pPr marL="0" indent="0">
              <a:buNone/>
            </a:pPr>
            <a:r>
              <a:rPr lang="fr-FR" dirty="0"/>
              <a:t>2004: Jeff Bezos lance un projet secret de liseuse électronique.</a:t>
            </a:r>
          </a:p>
          <a:p>
            <a:pPr marL="0" indent="0">
              <a:buNone/>
            </a:pPr>
            <a:r>
              <a:rPr lang="fr-FR" dirty="0"/>
              <a:t>Novembre 2007 : l’Amazon Kindle est dévoilée au public. Elle sera en rupture de stock en 5h.</a:t>
            </a:r>
          </a:p>
          <a:p>
            <a:pPr marL="0" indent="0">
              <a:buNone/>
            </a:pPr>
            <a:r>
              <a:rPr lang="fr-FR" dirty="0"/>
              <a:t>Prix conseillé : $399.00 – 90 000 titres disponibles à son lancement.</a:t>
            </a:r>
            <a:br>
              <a:rPr lang="fr-FR" dirty="0"/>
            </a:br>
            <a:r>
              <a:rPr lang="fr-FR" dirty="0"/>
              <a:t>Depuis, il sort au moins un nouveau modèle par an.</a:t>
            </a:r>
          </a:p>
          <a:p>
            <a:pPr marL="0" indent="0">
              <a:buNone/>
            </a:pPr>
            <a:r>
              <a:rPr lang="fr-FR" dirty="0"/>
              <a:t>Mars 2018 : le Kindle Store propose plus de six millions de livres électroniques.</a:t>
            </a:r>
          </a:p>
          <a:p>
            <a:pPr marL="0" indent="0">
              <a:buNone/>
            </a:pPr>
            <a:endParaRPr lang="fr-FR" dirty="0"/>
          </a:p>
        </p:txBody>
      </p:sp>
      <p:pic>
        <p:nvPicPr>
          <p:cNvPr id="9218" name="Picture 2">
            <a:extLst>
              <a:ext uri="{FF2B5EF4-FFF2-40B4-BE49-F238E27FC236}">
                <a16:creationId xmlns:a16="http://schemas.microsoft.com/office/drawing/2014/main" xmlns="" id="{2C67E2CB-2366-477F-892A-B87E3161B78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96000" y="2066925"/>
            <a:ext cx="3600000" cy="798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2219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KINDLE (AMAZON)</a:t>
            </a:r>
          </a:p>
        </p:txBody>
      </p:sp>
      <p:sp>
        <p:nvSpPr>
          <p:cNvPr id="4" name="Espace réservé du contenu 3">
            <a:extLst>
              <a:ext uri="{FF2B5EF4-FFF2-40B4-BE49-F238E27FC236}">
                <a16:creationId xmlns:a16="http://schemas.microsoft.com/office/drawing/2014/main" xmlns="" id="{2BE8CCF4-A7EA-4049-8865-7D89C6CC8228}"/>
              </a:ext>
            </a:extLst>
          </p:cNvPr>
          <p:cNvSpPr>
            <a:spLocks noGrp="1"/>
          </p:cNvSpPr>
          <p:nvPr>
            <p:ph idx="1"/>
          </p:nvPr>
        </p:nvSpPr>
        <p:spPr>
          <a:xfrm>
            <a:off x="4876800" y="1929384"/>
            <a:ext cx="6477000" cy="4251960"/>
          </a:xfrm>
        </p:spPr>
        <p:txBody>
          <a:bodyPr>
            <a:normAutofit lnSpcReduction="10000"/>
          </a:bodyPr>
          <a:lstStyle/>
          <a:p>
            <a:pPr marL="0" indent="0">
              <a:buNone/>
            </a:pPr>
            <a:r>
              <a:rPr lang="fr-FR" dirty="0"/>
              <a:t>Plus d’informations :</a:t>
            </a:r>
          </a:p>
          <a:p>
            <a:pPr marL="0" indent="0">
              <a:buNone/>
            </a:pPr>
            <a:r>
              <a:rPr lang="fr-FR" dirty="0">
                <a:hlinkClick r:id="rId2"/>
              </a:rPr>
              <a:t>https://fr.wikipedia.org/wiki/Amazon_Kindle</a:t>
            </a:r>
            <a:endParaRPr lang="fr-FR" dirty="0"/>
          </a:p>
          <a:p>
            <a:pPr marL="0" indent="0">
              <a:buNone/>
            </a:pPr>
            <a:r>
              <a:rPr lang="fr-FR" dirty="0">
                <a:hlinkClick r:id="rId3"/>
              </a:rPr>
              <a:t>https://indianexpress.com/article/technology/tech-news-technology/rewind-history-of-amazon-kindle-the-first-mainstream-successful-e-reader-6416926/</a:t>
            </a:r>
            <a:endParaRPr lang="fr-FR" dirty="0"/>
          </a:p>
          <a:p>
            <a:pPr marL="0" indent="0">
              <a:buNone/>
            </a:pPr>
            <a:r>
              <a:rPr lang="fr-FR" dirty="0">
                <a:hlinkClick r:id="rId4"/>
              </a:rPr>
              <a:t>https://www.pocket-lint.com/fr-fr/gadgets/actualites/amazon/137303-amazon-kindle-history-kindle-to-the-kindle-oasis</a:t>
            </a:r>
            <a:endParaRPr lang="fr-FR" dirty="0"/>
          </a:p>
          <a:p>
            <a:pPr marL="0" indent="0">
              <a:buNone/>
            </a:pPr>
            <a:r>
              <a:rPr lang="fr-FR" dirty="0">
                <a:hlinkClick r:id="rId5"/>
              </a:rPr>
              <a:t>https://www.britannica.com/topic/Amazoncom</a:t>
            </a:r>
            <a:endParaRPr lang="fr-FR" dirty="0"/>
          </a:p>
          <a:p>
            <a:pPr marL="0" indent="0">
              <a:buNone/>
            </a:pPr>
            <a:endParaRPr lang="fr-FR" dirty="0"/>
          </a:p>
        </p:txBody>
      </p:sp>
      <p:pic>
        <p:nvPicPr>
          <p:cNvPr id="10244" name="Picture 4">
            <a:extLst>
              <a:ext uri="{FF2B5EF4-FFF2-40B4-BE49-F238E27FC236}">
                <a16:creationId xmlns:a16="http://schemas.microsoft.com/office/drawing/2014/main" xmlns="" id="{5F7B849C-75DB-4661-81C3-AA7731D7E7EF}"/>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38200" y="2549227"/>
            <a:ext cx="1800000" cy="2619064"/>
          </a:xfrm>
          <a:prstGeom prst="rect">
            <a:avLst/>
          </a:prstGeom>
          <a:noFill/>
          <a:extLst>
            <a:ext uri="{909E8E84-426E-40DD-AFC4-6F175D3DCCD1}">
              <a14:hiddenFill xmlns:a14="http://schemas.microsoft.com/office/drawing/2010/main" xmlns="">
                <a:solidFill>
                  <a:srgbClr val="FFFFFF"/>
                </a:solidFill>
              </a14:hiddenFill>
            </a:ext>
          </a:extLst>
        </p:spPr>
      </p:pic>
      <p:pic>
        <p:nvPicPr>
          <p:cNvPr id="10246" name="Picture 6" descr="Kindle 10">
            <a:extLst>
              <a:ext uri="{FF2B5EF4-FFF2-40B4-BE49-F238E27FC236}">
                <a16:creationId xmlns:a16="http://schemas.microsoft.com/office/drawing/2014/main" xmlns="" id="{2F087780-7BF4-4ADB-987B-B649842A653E}"/>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922588" y="2549227"/>
            <a:ext cx="1800000" cy="251081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ZoneTexte 4">
            <a:extLst>
              <a:ext uri="{FF2B5EF4-FFF2-40B4-BE49-F238E27FC236}">
                <a16:creationId xmlns:a16="http://schemas.microsoft.com/office/drawing/2014/main" xmlns="" id="{D4E50703-2EAF-4498-9FE1-577C18E353BF}"/>
              </a:ext>
            </a:extLst>
          </p:cNvPr>
          <p:cNvSpPr txBox="1"/>
          <p:nvPr/>
        </p:nvSpPr>
        <p:spPr>
          <a:xfrm>
            <a:off x="1274771" y="2026007"/>
            <a:ext cx="926857" cy="523220"/>
          </a:xfrm>
          <a:prstGeom prst="rect">
            <a:avLst/>
          </a:prstGeom>
          <a:noFill/>
        </p:spPr>
        <p:txBody>
          <a:bodyPr wrap="none" rtlCol="0">
            <a:spAutoFit/>
          </a:bodyPr>
          <a:lstStyle/>
          <a:p>
            <a:r>
              <a:rPr lang="fr-FR" sz="2800" dirty="0"/>
              <a:t>KINDLE 1</a:t>
            </a:r>
          </a:p>
        </p:txBody>
      </p:sp>
      <p:sp>
        <p:nvSpPr>
          <p:cNvPr id="10" name="ZoneTexte 9">
            <a:extLst>
              <a:ext uri="{FF2B5EF4-FFF2-40B4-BE49-F238E27FC236}">
                <a16:creationId xmlns:a16="http://schemas.microsoft.com/office/drawing/2014/main" xmlns="" id="{5DDAA64F-6CD0-42AF-B1FB-D360EEE3A434}"/>
              </a:ext>
            </a:extLst>
          </p:cNvPr>
          <p:cNvSpPr txBox="1"/>
          <p:nvPr/>
        </p:nvSpPr>
        <p:spPr>
          <a:xfrm>
            <a:off x="3296642" y="2026007"/>
            <a:ext cx="1051891" cy="523220"/>
          </a:xfrm>
          <a:prstGeom prst="rect">
            <a:avLst/>
          </a:prstGeom>
          <a:noFill/>
        </p:spPr>
        <p:txBody>
          <a:bodyPr wrap="none" rtlCol="0">
            <a:spAutoFit/>
          </a:bodyPr>
          <a:lstStyle/>
          <a:p>
            <a:r>
              <a:rPr lang="fr-FR" sz="2800" dirty="0"/>
              <a:t>KINDLE 10</a:t>
            </a:r>
          </a:p>
        </p:txBody>
      </p:sp>
    </p:spTree>
    <p:extLst>
      <p:ext uri="{BB962C8B-B14F-4D97-AF65-F5344CB8AC3E}">
        <p14:creationId xmlns:p14="http://schemas.microsoft.com/office/powerpoint/2010/main" xmlns="" val="57654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KINDLE DIRECT PUBLISHING (AMAZON)</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p:txBody>
          <a:bodyPr>
            <a:normAutofit/>
          </a:bodyPr>
          <a:lstStyle/>
          <a:p>
            <a:pPr marL="0" indent="0">
              <a:buNone/>
            </a:pPr>
            <a:endParaRPr lang="fr-FR" dirty="0"/>
          </a:p>
          <a:p>
            <a:pPr marL="0" indent="0">
              <a:buNone/>
            </a:pPr>
            <a:endParaRPr lang="fr-FR" dirty="0"/>
          </a:p>
          <a:p>
            <a:pPr marL="0" indent="0">
              <a:buNone/>
            </a:pPr>
            <a:r>
              <a:rPr lang="fr-FR" dirty="0"/>
              <a:t>Lancée en même temps que le Amazon Kindle Store aux Etats-Unis, Amazon KDP est disponible en France dès 2011.</a:t>
            </a:r>
            <a:br>
              <a:rPr lang="fr-FR" dirty="0"/>
            </a:br>
            <a:r>
              <a:rPr lang="fr-FR" dirty="0"/>
              <a:t>Il permet aussi bien aux maisons d’éditions qu’aux auteurs libres de pouvoir publier leurs livres en version numérique et/ou en version imprimable à la demande.</a:t>
            </a:r>
            <a:br>
              <a:rPr lang="fr-FR" dirty="0"/>
            </a:br>
            <a:r>
              <a:rPr lang="fr-FR" dirty="0"/>
              <a:t>Le prix de vente des livres est libre (décidé par le vendeur).</a:t>
            </a:r>
            <a:br>
              <a:rPr lang="fr-FR" dirty="0"/>
            </a:br>
            <a:r>
              <a:rPr lang="fr-FR" dirty="0"/>
              <a:t>L’auteur qui s’autoédite touche ainsi plus d’argent, mais est responsable des tâches traditionnellement prises en mains par la maison d’édition.</a:t>
            </a:r>
          </a:p>
          <a:p>
            <a:pPr marL="0" indent="0">
              <a:buNone/>
            </a:pPr>
            <a:endParaRPr lang="fr-FR" dirty="0"/>
          </a:p>
        </p:txBody>
      </p:sp>
      <p:pic>
        <p:nvPicPr>
          <p:cNvPr id="9218" name="Picture 2">
            <a:extLst>
              <a:ext uri="{FF2B5EF4-FFF2-40B4-BE49-F238E27FC236}">
                <a16:creationId xmlns:a16="http://schemas.microsoft.com/office/drawing/2014/main" xmlns="" id="{2C67E2CB-2366-477F-892A-B87E3161B78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96000" y="2066925"/>
            <a:ext cx="3600000" cy="798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5797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KINDLE DIRECT PUBLISHING (AMAZON)</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p:txBody>
          <a:bodyPr>
            <a:normAutofit/>
          </a:bodyPr>
          <a:lstStyle/>
          <a:p>
            <a:pPr marL="0" indent="0">
              <a:buNone/>
            </a:pPr>
            <a:r>
              <a:rPr lang="fr-FR" dirty="0"/>
              <a:t>Plus d’informations :</a:t>
            </a:r>
          </a:p>
          <a:p>
            <a:pPr marL="0" indent="0">
              <a:buNone/>
            </a:pPr>
            <a:r>
              <a:rPr lang="fr-FR" dirty="0">
                <a:hlinkClick r:id="rId2"/>
              </a:rPr>
              <a:t>https://kdp.amazon.com/en_US/help/topic/GHKDSCW2KQ3K4UU4</a:t>
            </a:r>
            <a:endParaRPr lang="fr-FR" dirty="0"/>
          </a:p>
          <a:p>
            <a:pPr marL="0" indent="0">
              <a:buNone/>
            </a:pPr>
            <a:r>
              <a:rPr lang="fr-FR" dirty="0">
                <a:hlinkClick r:id="rId3"/>
              </a:rPr>
              <a:t>https://www.forbes.com/sites/deborahljacobs/2014/04/25/how-to-self-publish-your-book-through-amazon/?sh=2fae9f4344d3</a:t>
            </a:r>
            <a:endParaRPr lang="fr-FR" dirty="0"/>
          </a:p>
          <a:p>
            <a:pPr marL="0" indent="0">
              <a:buNone/>
            </a:pPr>
            <a:r>
              <a:rPr lang="fr-FR" dirty="0">
                <a:hlinkClick r:id="rId4"/>
              </a:rPr>
              <a:t>https://en.wikipedia.org/wiki/Kindle_Direct_Publishing</a:t>
            </a:r>
            <a:endParaRPr lang="fr-FR" dirty="0"/>
          </a:p>
          <a:p>
            <a:pPr marL="0" indent="0">
              <a:buNone/>
            </a:pPr>
            <a:r>
              <a:rPr lang="fr-FR" dirty="0">
                <a:hlinkClick r:id="rId5"/>
              </a:rPr>
              <a:t>https://fr.wikipedia.org/wiki/</a:t>
            </a:r>
            <a:r>
              <a:rPr lang="fr-FR" dirty="0" err="1">
                <a:hlinkClick r:id="rId5"/>
              </a:rPr>
              <a:t>Auto-édition#Le_marché_francophone</a:t>
            </a:r>
            <a:endParaRPr lang="fr-FR" dirty="0"/>
          </a:p>
          <a:p>
            <a:pPr marL="0" indent="0">
              <a:buNone/>
            </a:pPr>
            <a:r>
              <a:rPr lang="fr-FR" dirty="0">
                <a:hlinkClick r:id="rId6"/>
              </a:rPr>
              <a:t>https://cascadiaauthorservices.com/self-publishing-on-amazon/</a:t>
            </a:r>
            <a:endParaRPr lang="fr-FR" dirty="0"/>
          </a:p>
          <a:p>
            <a:pPr marL="0" indent="0">
              <a:buNone/>
            </a:pPr>
            <a:endParaRPr lang="fr-FR" dirty="0"/>
          </a:p>
        </p:txBody>
      </p:sp>
    </p:spTree>
    <p:extLst>
      <p:ext uri="{BB962C8B-B14F-4D97-AF65-F5344CB8AC3E}">
        <p14:creationId xmlns:p14="http://schemas.microsoft.com/office/powerpoint/2010/main" xmlns="" val="102274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86C89BE-B2AB-4B28-A5C7-3B5A826247A5}"/>
              </a:ext>
            </a:extLst>
          </p:cNvPr>
          <p:cNvSpPr>
            <a:spLocks noGrp="1"/>
          </p:cNvSpPr>
          <p:nvPr>
            <p:ph type="title"/>
          </p:nvPr>
        </p:nvSpPr>
        <p:spPr/>
        <p:txBody>
          <a:bodyPr/>
          <a:lstStyle/>
          <a:p>
            <a:pPr algn="ctr"/>
            <a:r>
              <a:rPr lang="fr-FR" dirty="0"/>
              <a:t>PROJET GUTEMBERG</a:t>
            </a:r>
          </a:p>
        </p:txBody>
      </p:sp>
      <p:sp>
        <p:nvSpPr>
          <p:cNvPr id="7" name="Espace réservé du contenu 6">
            <a:extLst>
              <a:ext uri="{FF2B5EF4-FFF2-40B4-BE49-F238E27FC236}">
                <a16:creationId xmlns:a16="http://schemas.microsoft.com/office/drawing/2014/main" xmlns="" id="{024844E6-F8EE-441A-9C5D-E44FC5D2D439}"/>
              </a:ext>
            </a:extLst>
          </p:cNvPr>
          <p:cNvSpPr>
            <a:spLocks noGrp="1"/>
          </p:cNvSpPr>
          <p:nvPr>
            <p:ph idx="1"/>
          </p:nvPr>
        </p:nvSpPr>
        <p:spPr/>
        <p:txBody>
          <a:bodyPr>
            <a:normAutofit lnSpcReduction="10000"/>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lgn="ctr">
              <a:buNone/>
            </a:pPr>
            <a:r>
              <a:rPr lang="fr-FR" dirty="0"/>
              <a:t>« Nous considérons le texte électronique comme un nouveau médium, sans véritable relation avec le papier. » </a:t>
            </a:r>
          </a:p>
          <a:p>
            <a:pPr marL="0" indent="0" algn="ctr">
              <a:buNone/>
            </a:pPr>
            <a:r>
              <a:rPr lang="fr-FR" dirty="0"/>
              <a:t>« Le seul point commun est que nous diffusons les mêmes œuvres, mais je ne vois pas comment le papier peut concurrencer le texte électronique une fois que les gens y sont habitués, particulièrement dans les écoles. »</a:t>
            </a:r>
            <a:br>
              <a:rPr lang="fr-FR" dirty="0"/>
            </a:br>
            <a:r>
              <a:rPr lang="fr-FR" dirty="0"/>
              <a:t>(Michael Hart)</a:t>
            </a:r>
          </a:p>
        </p:txBody>
      </p:sp>
      <p:pic>
        <p:nvPicPr>
          <p:cNvPr id="8" name="Picture 2">
            <a:extLst>
              <a:ext uri="{FF2B5EF4-FFF2-40B4-BE49-F238E27FC236}">
                <a16:creationId xmlns:a16="http://schemas.microsoft.com/office/drawing/2014/main" xmlns="" id="{8D5C636A-85A9-462B-9521-A97B98EC6EB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96000" y="2043113"/>
            <a:ext cx="1800000" cy="180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8869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73891B-47FD-4D32-A37E-2E53CCD7DC77}"/>
              </a:ext>
            </a:extLst>
          </p:cNvPr>
          <p:cNvSpPr>
            <a:spLocks noGrp="1"/>
          </p:cNvSpPr>
          <p:nvPr>
            <p:ph type="title"/>
          </p:nvPr>
        </p:nvSpPr>
        <p:spPr/>
        <p:txBody>
          <a:bodyPr/>
          <a:lstStyle/>
          <a:p>
            <a:pPr algn="ctr"/>
            <a:r>
              <a:rPr lang="fr-FR" dirty="0"/>
              <a:t>BONUS</a:t>
            </a:r>
          </a:p>
        </p:txBody>
      </p:sp>
      <p:sp>
        <p:nvSpPr>
          <p:cNvPr id="3" name="Espace réservé du contenu 2">
            <a:extLst>
              <a:ext uri="{FF2B5EF4-FFF2-40B4-BE49-F238E27FC236}">
                <a16:creationId xmlns:a16="http://schemas.microsoft.com/office/drawing/2014/main" xmlns="" id="{F0AFB3A3-A99C-490D-A6B2-B3C3E8D36C80}"/>
              </a:ext>
            </a:extLst>
          </p:cNvPr>
          <p:cNvSpPr>
            <a:spLocks noGrp="1"/>
          </p:cNvSpPr>
          <p:nvPr>
            <p:ph idx="1"/>
          </p:nvPr>
        </p:nvSpPr>
        <p:spPr/>
        <p:txBody>
          <a:bodyPr/>
          <a:lstStyle/>
          <a:p>
            <a:pPr marL="0" indent="0">
              <a:buNone/>
            </a:pPr>
            <a:r>
              <a:rPr lang="fr-FR" dirty="0"/>
              <a:t>Envie d’en savoir encore plus ?</a:t>
            </a:r>
          </a:p>
          <a:p>
            <a:pPr marL="0" indent="0">
              <a:buNone/>
            </a:pPr>
            <a:endParaRPr lang="fr-FR" dirty="0"/>
          </a:p>
          <a:p>
            <a:pPr marL="0" indent="0">
              <a:buNone/>
            </a:pPr>
            <a:r>
              <a:rPr lang="en-US" dirty="0"/>
              <a:t>A Brief History of eBooks &amp; </a:t>
            </a:r>
            <a:r>
              <a:rPr lang="en-US" dirty="0" err="1"/>
              <a:t>eReaders</a:t>
            </a:r>
            <a:r>
              <a:rPr lang="en-US" dirty="0"/>
              <a:t> v3.0 : </a:t>
            </a:r>
            <a:r>
              <a:rPr lang="en-US" dirty="0">
                <a:hlinkClick r:id="rId2"/>
              </a:rPr>
              <a:t>https://www.youtube.com/watch?v=8sl3IBv-F9A</a:t>
            </a:r>
            <a:endParaRPr lang="en-US" dirty="0"/>
          </a:p>
          <a:p>
            <a:pPr marL="0" indent="0">
              <a:buNone/>
            </a:pPr>
            <a:r>
              <a:rPr lang="en-US" dirty="0"/>
              <a:t>eBooks: 1998 – The first </a:t>
            </a:r>
            <a:r>
              <a:rPr lang="en-US" dirty="0" err="1"/>
              <a:t>ebook</a:t>
            </a:r>
            <a:r>
              <a:rPr lang="en-US" dirty="0"/>
              <a:t> readers : </a:t>
            </a:r>
            <a:r>
              <a:rPr lang="en-US" dirty="0">
                <a:hlinkClick r:id="rId3"/>
              </a:rPr>
              <a:t>http://www.gutenbergnews.org/20110716/ebooks-1998-the-first-ebook-readers/</a:t>
            </a:r>
            <a:endParaRPr lang="en-US" dirty="0"/>
          </a:p>
          <a:p>
            <a:pPr marL="0" indent="0">
              <a:buNone/>
            </a:pPr>
            <a:r>
              <a:rPr lang="fr-FR" dirty="0"/>
              <a:t>Calibre (ebook management) : </a:t>
            </a:r>
            <a:r>
              <a:rPr lang="fr-FR" dirty="0">
                <a:hlinkClick r:id="rId4"/>
              </a:rPr>
              <a:t>https://calibre-ebook.com/fr/about</a:t>
            </a:r>
            <a:endParaRPr lang="fr-FR" dirty="0"/>
          </a:p>
          <a:p>
            <a:pPr marL="0" indent="0">
              <a:buNone/>
            </a:pPr>
            <a:r>
              <a:rPr lang="fr-FR"/>
              <a:t>Calibre -</a:t>
            </a:r>
            <a:r>
              <a:rPr lang="fr-FR" dirty="0"/>
              <a:t> </a:t>
            </a:r>
            <a:r>
              <a:rPr lang="fr-FR"/>
              <a:t>tuto </a:t>
            </a:r>
            <a:r>
              <a:rPr lang="fr-FR" dirty="0"/>
              <a:t>éditeur de livre numérique : </a:t>
            </a:r>
            <a:r>
              <a:rPr lang="fr-FR" dirty="0">
                <a:hlinkClick r:id="rId5"/>
              </a:rPr>
              <a:t>https://calibre-ebook.com/fr/demo#tutorials</a:t>
            </a:r>
            <a:endParaRPr lang="fr-FR" dirty="0"/>
          </a:p>
          <a:p>
            <a:pPr marL="0" indent="0">
              <a:buNone/>
            </a:pPr>
            <a:endParaRPr lang="fr-FR" dirty="0"/>
          </a:p>
        </p:txBody>
      </p:sp>
    </p:spTree>
    <p:extLst>
      <p:ext uri="{BB962C8B-B14F-4D97-AF65-F5344CB8AC3E}">
        <p14:creationId xmlns:p14="http://schemas.microsoft.com/office/powerpoint/2010/main" xmlns="" val="319374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4152787-B24D-4493-94F9-70CE935B5C65}"/>
              </a:ext>
            </a:extLst>
          </p:cNvPr>
          <p:cNvSpPr>
            <a:spLocks noGrp="1"/>
          </p:cNvSpPr>
          <p:nvPr>
            <p:ph type="title"/>
          </p:nvPr>
        </p:nvSpPr>
        <p:spPr/>
        <p:txBody>
          <a:bodyPr>
            <a:normAutofit/>
          </a:bodyPr>
          <a:lstStyle/>
          <a:p>
            <a:pPr algn="ctr"/>
            <a:r>
              <a:rPr lang="fr-FR" dirty="0"/>
              <a:t>PROJET GUTEMBERG</a:t>
            </a:r>
          </a:p>
        </p:txBody>
      </p:sp>
      <p:sp>
        <p:nvSpPr>
          <p:cNvPr id="3" name="Espace réservé du contenu 2">
            <a:extLst>
              <a:ext uri="{FF2B5EF4-FFF2-40B4-BE49-F238E27FC236}">
                <a16:creationId xmlns:a16="http://schemas.microsoft.com/office/drawing/2014/main" xmlns="" id="{763E4D1C-CD86-4F39-AE38-5FD075A07724}"/>
              </a:ext>
            </a:extLst>
          </p:cNvPr>
          <p:cNvSpPr>
            <a:spLocks noGrp="1"/>
          </p:cNvSpPr>
          <p:nvPr>
            <p:ph idx="1"/>
          </p:nvPr>
        </p:nvSpPr>
        <p:spPr>
          <a:xfrm>
            <a:off x="838200" y="1929383"/>
            <a:ext cx="10515600" cy="4267231"/>
          </a:xfrm>
        </p:spPr>
        <p:txBody>
          <a:bodyPr>
            <a:normAutofit fontScale="62500" lnSpcReduction="20000"/>
          </a:bodyPr>
          <a:lstStyle/>
          <a:p>
            <a:r>
              <a:rPr lang="fr-FR" sz="3200" dirty="0"/>
              <a:t>1971 : Alors étudiant à l’Université d’Illinois (Etats-Unis), Michael Hart se voit attribuer 100.millions de dollars de "temps machine" par le laboratoire informatique (</a:t>
            </a:r>
            <a:r>
              <a:rPr lang="fr-FR" sz="3200" i="1" dirty="0"/>
              <a:t>Materials </a:t>
            </a:r>
            <a:r>
              <a:rPr lang="fr-FR" sz="3200" i="1" dirty="0" err="1"/>
              <a:t>Research</a:t>
            </a:r>
            <a:r>
              <a:rPr lang="fr-FR" sz="3200" i="1" dirty="0"/>
              <a:t> </a:t>
            </a:r>
            <a:r>
              <a:rPr lang="fr-FR" sz="3200" i="1" dirty="0" err="1"/>
              <a:t>Lab</a:t>
            </a:r>
            <a:r>
              <a:rPr lang="fr-FR" sz="3200" dirty="0"/>
              <a:t>) de son université. Le 4 juillet 1971, jour de la fête nationale, il saisit </a:t>
            </a:r>
            <a:r>
              <a:rPr lang="fr-FR" sz="3200" i="1" dirty="0">
                <a:hlinkClick r:id="rId2"/>
              </a:rPr>
              <a:t>The United States </a:t>
            </a:r>
            <a:r>
              <a:rPr lang="fr-FR" sz="3200" i="1" dirty="0" err="1">
                <a:hlinkClick r:id="rId2"/>
              </a:rPr>
              <a:t>Declaration</a:t>
            </a:r>
            <a:r>
              <a:rPr lang="fr-FR" sz="3200" i="1" dirty="0">
                <a:hlinkClick r:id="rId2"/>
              </a:rPr>
              <a:t> of Independence</a:t>
            </a:r>
            <a:r>
              <a:rPr lang="fr-FR" sz="3200" dirty="0"/>
              <a:t> (Déclaration de l'indépendance des Etats-Unis, signée le 4 juillet 1776) sur le clavier de son ordinateur. »</a:t>
            </a:r>
            <a:br>
              <a:rPr lang="fr-FR" sz="3200" dirty="0"/>
            </a:br>
            <a:r>
              <a:rPr lang="fr-FR" sz="3200" dirty="0"/>
              <a:t>Michael décide de consacrer ce crédit-temps de 100 millions de dollars à la recherche des </a:t>
            </a:r>
            <a:r>
              <a:rPr lang="fr-FR" sz="3200" dirty="0" err="1"/>
              <a:t>oeuvres</a:t>
            </a:r>
            <a:r>
              <a:rPr lang="fr-FR" sz="3200" dirty="0"/>
              <a:t> du domaine public disponibles en bibliothèque et à la numérisation de celles-ci. Il décide aussi de stocker les textes électroniques de la manière la plus simple possible, au format ASCII, pour que ces textes puissent être lus sans problème quels que soient la machine, la plate-forme et le logiciel utilisés. Au lieu d'un ensemble de pages reliées, le livre sera un texte électronique que l'on pourra dérouler en continu, avec des lettres capitales pour les termes en italique, en gras et soulignés de la version imprimée.  »</a:t>
            </a:r>
          </a:p>
          <a:p>
            <a:r>
              <a:rPr lang="fr-FR" sz="3200" dirty="0"/>
              <a:t>1972 : saisie de </a:t>
            </a:r>
            <a:r>
              <a:rPr lang="fr-FR" sz="3200" i="1" dirty="0">
                <a:hlinkClick r:id="rId3"/>
              </a:rPr>
              <a:t>The United States Bill of </a:t>
            </a:r>
            <a:r>
              <a:rPr lang="fr-FR" sz="3200" i="1" dirty="0" err="1">
                <a:hlinkClick r:id="rId3"/>
              </a:rPr>
              <a:t>Rights</a:t>
            </a:r>
            <a:r>
              <a:rPr lang="fr-FR" sz="3200" dirty="0"/>
              <a:t> (Déclaration des droits américaine).</a:t>
            </a:r>
          </a:p>
          <a:p>
            <a:r>
              <a:rPr lang="fr-FR" sz="3200" dirty="0"/>
              <a:t>1973 : saisie de </a:t>
            </a:r>
            <a:r>
              <a:rPr lang="fr-FR" sz="3200" i="1" dirty="0">
                <a:hlinkClick r:id="rId4"/>
              </a:rPr>
              <a:t>The United States Constitution</a:t>
            </a:r>
            <a:r>
              <a:rPr lang="fr-FR" sz="3200" i="1" dirty="0"/>
              <a:t> </a:t>
            </a:r>
            <a:r>
              <a:rPr lang="fr-FR" sz="3200" dirty="0"/>
              <a:t>(Constitution des Etats-Unis) dans son entier.</a:t>
            </a:r>
          </a:p>
          <a:p>
            <a:r>
              <a:rPr lang="fr-FR" sz="3200" dirty="0"/>
              <a:t>1989 : saisie de </a:t>
            </a:r>
            <a:r>
              <a:rPr lang="fr-FR" sz="3200" i="1" dirty="0">
                <a:hlinkClick r:id="rId5"/>
              </a:rPr>
              <a:t>The King James Bible</a:t>
            </a:r>
            <a:r>
              <a:rPr lang="fr-FR" sz="3200" i="1" dirty="0"/>
              <a:t>.</a:t>
            </a:r>
            <a:endParaRPr lang="fr-FR" sz="3200" dirty="0"/>
          </a:p>
          <a:p>
            <a:r>
              <a:rPr lang="fr-FR" sz="3200" dirty="0"/>
              <a:t>1991 : saisie de </a:t>
            </a:r>
            <a:r>
              <a:rPr lang="fr-FR" sz="3200" i="1" dirty="0" err="1">
                <a:hlinkClick r:id="rId6"/>
              </a:rPr>
              <a:t>Alice's</a:t>
            </a:r>
            <a:r>
              <a:rPr lang="fr-FR" sz="3200" i="1" dirty="0">
                <a:hlinkClick r:id="rId6"/>
              </a:rPr>
              <a:t> Adventures in </a:t>
            </a:r>
            <a:r>
              <a:rPr lang="fr-FR" sz="3200" i="1" dirty="0" err="1">
                <a:hlinkClick r:id="rId6"/>
              </a:rPr>
              <a:t>Wonderland</a:t>
            </a:r>
            <a:r>
              <a:rPr lang="fr-FR" sz="3200" dirty="0"/>
              <a:t> (</a:t>
            </a:r>
            <a:r>
              <a:rPr lang="fr-FR" sz="3200" i="1" dirty="0"/>
              <a:t>Alice au pays des merveilles</a:t>
            </a:r>
            <a:r>
              <a:rPr lang="fr-FR" sz="3200" dirty="0"/>
              <a:t>), de Lewis Carroll (paru en 1865) et </a:t>
            </a:r>
            <a:r>
              <a:rPr lang="fr-FR" sz="3200" i="1" dirty="0">
                <a:hlinkClick r:id="rId7"/>
              </a:rPr>
              <a:t>Peter Pan</a:t>
            </a:r>
            <a:r>
              <a:rPr lang="fr-FR" sz="3200" dirty="0"/>
              <a:t>, de James M. Barrie (paru en 1904).</a:t>
            </a:r>
            <a:br>
              <a:rPr lang="fr-FR" sz="3200" dirty="0"/>
            </a:br>
            <a:r>
              <a:rPr lang="fr-FR" sz="3200" dirty="0"/>
              <a:t>Connus dans le monde entier, ces deux classiques de la littérature enfantine tiennent chacun sur une disquette standard (360ko).</a:t>
            </a:r>
            <a:endParaRPr lang="fr-FR" dirty="0"/>
          </a:p>
        </p:txBody>
      </p:sp>
    </p:spTree>
    <p:extLst>
      <p:ext uri="{BB962C8B-B14F-4D97-AF65-F5344CB8AC3E}">
        <p14:creationId xmlns:p14="http://schemas.microsoft.com/office/powerpoint/2010/main" xmlns="" val="23037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3C24D17-C3EB-49EC-9BCF-71393D36986D}"/>
              </a:ext>
            </a:extLst>
          </p:cNvPr>
          <p:cNvSpPr>
            <a:spLocks noGrp="1"/>
          </p:cNvSpPr>
          <p:nvPr>
            <p:ph type="title"/>
          </p:nvPr>
        </p:nvSpPr>
        <p:spPr/>
        <p:txBody>
          <a:bodyPr/>
          <a:lstStyle/>
          <a:p>
            <a:pPr algn="ctr"/>
            <a:r>
              <a:rPr lang="fr-FR" dirty="0"/>
              <a:t>PROJET GUTEMBERG</a:t>
            </a:r>
          </a:p>
        </p:txBody>
      </p:sp>
      <p:sp>
        <p:nvSpPr>
          <p:cNvPr id="3" name="Espace réservé du contenu 2">
            <a:extLst>
              <a:ext uri="{FF2B5EF4-FFF2-40B4-BE49-F238E27FC236}">
                <a16:creationId xmlns:a16="http://schemas.microsoft.com/office/drawing/2014/main" xmlns="" id="{A9CAC3C7-A183-4DD5-99CF-51168F360EA7}"/>
              </a:ext>
            </a:extLst>
          </p:cNvPr>
          <p:cNvSpPr>
            <a:spLocks noGrp="1"/>
          </p:cNvSpPr>
          <p:nvPr>
            <p:ph idx="1"/>
          </p:nvPr>
        </p:nvSpPr>
        <p:spPr>
          <a:xfrm>
            <a:off x="838200" y="1929384"/>
            <a:ext cx="10515600" cy="3796713"/>
          </a:xfrm>
        </p:spPr>
        <p:txBody>
          <a:bodyPr>
            <a:normAutofit/>
          </a:bodyPr>
          <a:lstStyle/>
          <a:p>
            <a:r>
              <a:rPr lang="fr-FR" sz="2000" dirty="0"/>
              <a:t>1994 : saisie du 100</a:t>
            </a:r>
            <a:r>
              <a:rPr lang="fr-FR" sz="2000" baseline="30000" dirty="0"/>
              <a:t>e</a:t>
            </a:r>
            <a:r>
              <a:rPr lang="fr-FR" sz="2000" dirty="0"/>
              <a:t> texte : </a:t>
            </a:r>
            <a:r>
              <a:rPr lang="fr-FR" sz="2000" i="1" dirty="0">
                <a:hlinkClick r:id="rId2"/>
              </a:rPr>
              <a:t>The Complete Works of William Shakespeare</a:t>
            </a:r>
            <a:r>
              <a:rPr lang="fr-FR" sz="2000" dirty="0"/>
              <a:t> (</a:t>
            </a:r>
            <a:r>
              <a:rPr lang="fr-FR" sz="2000" i="1" dirty="0"/>
              <a:t>Les </a:t>
            </a:r>
            <a:r>
              <a:rPr lang="fr-FR" sz="2000" i="1" dirty="0" err="1"/>
              <a:t>oeuvres</a:t>
            </a:r>
            <a:r>
              <a:rPr lang="fr-FR" sz="2000" i="1" dirty="0"/>
              <a:t> complètes de William Shakespeare</a:t>
            </a:r>
            <a:r>
              <a:rPr lang="fr-FR" sz="2000" dirty="0"/>
              <a:t>).</a:t>
            </a:r>
          </a:p>
          <a:p>
            <a:r>
              <a:rPr lang="fr-FR" sz="2000" dirty="0"/>
              <a:t>1997 : saisie du 1000</a:t>
            </a:r>
            <a:r>
              <a:rPr lang="fr-FR" sz="2000" baseline="30000" dirty="0"/>
              <a:t>e</a:t>
            </a:r>
            <a:r>
              <a:rPr lang="fr-FR" sz="2000" dirty="0"/>
              <a:t> texte : </a:t>
            </a:r>
            <a:r>
              <a:rPr lang="fr-FR" sz="2000" i="1" dirty="0">
                <a:hlinkClick r:id="rId3"/>
              </a:rPr>
              <a:t>La Divina Commedia di Dante</a:t>
            </a:r>
            <a:r>
              <a:rPr lang="fr-FR" sz="2000" dirty="0"/>
              <a:t> (</a:t>
            </a:r>
            <a:r>
              <a:rPr lang="fr-FR" sz="2000" i="1" dirty="0"/>
              <a:t>La Divine Comédie de Dante</a:t>
            </a:r>
            <a:r>
              <a:rPr lang="fr-FR" sz="2000" dirty="0"/>
              <a:t>, parue en 1321), dans sa langue d'origine, en italien.</a:t>
            </a:r>
          </a:p>
          <a:p>
            <a:r>
              <a:rPr lang="fr-FR" sz="2000" dirty="0"/>
              <a:t>1999 : saisie du 2000</a:t>
            </a:r>
            <a:r>
              <a:rPr lang="fr-FR" sz="2000" baseline="30000" dirty="0"/>
              <a:t>e</a:t>
            </a:r>
            <a:r>
              <a:rPr lang="fr-FR" sz="2000" dirty="0"/>
              <a:t> texte : </a:t>
            </a:r>
            <a:r>
              <a:rPr lang="fr-FR" sz="2000" i="1" dirty="0">
                <a:hlinkClick r:id="rId4"/>
              </a:rPr>
              <a:t>Don </a:t>
            </a:r>
            <a:r>
              <a:rPr lang="fr-FR" sz="2000" i="1" dirty="0" err="1">
                <a:hlinkClick r:id="rId4"/>
              </a:rPr>
              <a:t>Quijote</a:t>
            </a:r>
            <a:r>
              <a:rPr lang="fr-FR" sz="2000" dirty="0"/>
              <a:t> (</a:t>
            </a:r>
            <a:r>
              <a:rPr lang="fr-FR" sz="2000" i="1" dirty="0"/>
              <a:t>Don Quichotte</a:t>
            </a:r>
            <a:r>
              <a:rPr lang="fr-FR" sz="2000" dirty="0"/>
              <a:t>),de Cervantès (paru en 1605), dans sa langue d'origine, en espagnol.</a:t>
            </a:r>
          </a:p>
          <a:p>
            <a:r>
              <a:rPr lang="fr-FR" sz="2000" dirty="0"/>
              <a:t>2000 : saisie du 3000</a:t>
            </a:r>
            <a:r>
              <a:rPr lang="fr-FR" sz="2000" baseline="30000" dirty="0"/>
              <a:t>e</a:t>
            </a:r>
            <a:r>
              <a:rPr lang="fr-FR" sz="2000" dirty="0"/>
              <a:t> texte : troisième volume de </a:t>
            </a:r>
            <a:r>
              <a:rPr lang="fr-FR" sz="2000" i="1" dirty="0">
                <a:hlinkClick r:id="rId5"/>
              </a:rPr>
              <a:t>A l’ombre des jeunes filles en fleurs</a:t>
            </a:r>
            <a:r>
              <a:rPr lang="fr-FR" sz="2000" dirty="0"/>
              <a:t>, de Marcel Proust (paru en 1919), dans sa langue originale, en français.</a:t>
            </a:r>
          </a:p>
          <a:p>
            <a:r>
              <a:rPr lang="fr-FR" sz="2000" dirty="0"/>
              <a:t>2002 : On dispose désormais de disquettes de 1,44 Mo et on peut aisément compresser les fichiers au format ZIP. Un fichier standard peut désormais comporter trois millions de caractères. Un roman de 300 pages numérisé au format ASCII tient sur 1 Mo. Un livre volumineux est composé de deux fichiers ASCII, téléchargeables tels quels ou en version zippée.</a:t>
            </a:r>
          </a:p>
          <a:p>
            <a:r>
              <a:rPr lang="fr-FR" sz="2000" dirty="0"/>
              <a:t>2002 : saisie du 5000</a:t>
            </a:r>
            <a:r>
              <a:rPr lang="fr-FR" sz="2000" baseline="30000" dirty="0"/>
              <a:t>e</a:t>
            </a:r>
            <a:r>
              <a:rPr lang="fr-FR" sz="2000" dirty="0"/>
              <a:t> texte : </a:t>
            </a:r>
            <a:r>
              <a:rPr lang="fr-FR" sz="2000" i="1" dirty="0">
                <a:hlinkClick r:id="rId6"/>
              </a:rPr>
              <a:t>The Notebooks of Leonardo da Vinci</a:t>
            </a:r>
            <a:r>
              <a:rPr lang="fr-FR" sz="2000" dirty="0"/>
              <a:t> (</a:t>
            </a:r>
            <a:r>
              <a:rPr lang="fr-FR" sz="2000" i="1" dirty="0"/>
              <a:t>Les Carnets de Léonard de Vinci</a:t>
            </a:r>
            <a:r>
              <a:rPr lang="fr-FR" sz="2000" dirty="0"/>
              <a:t>).</a:t>
            </a:r>
            <a:endParaRPr lang="fr-FR" sz="2000" i="1" dirty="0"/>
          </a:p>
        </p:txBody>
      </p:sp>
    </p:spTree>
    <p:extLst>
      <p:ext uri="{BB962C8B-B14F-4D97-AF65-F5344CB8AC3E}">
        <p14:creationId xmlns:p14="http://schemas.microsoft.com/office/powerpoint/2010/main" xmlns="" val="133525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0E8269D-BC46-480E-AD54-CE97A1AE4C50}"/>
              </a:ext>
            </a:extLst>
          </p:cNvPr>
          <p:cNvSpPr>
            <a:spLocks noGrp="1"/>
          </p:cNvSpPr>
          <p:nvPr>
            <p:ph type="title"/>
          </p:nvPr>
        </p:nvSpPr>
        <p:spPr/>
        <p:txBody>
          <a:bodyPr/>
          <a:lstStyle/>
          <a:p>
            <a:pPr algn="ctr"/>
            <a:r>
              <a:rPr lang="fr-FR" dirty="0"/>
              <a:t>PROJET GUTEMBERG</a:t>
            </a:r>
          </a:p>
        </p:txBody>
      </p:sp>
      <p:sp>
        <p:nvSpPr>
          <p:cNvPr id="3" name="Espace réservé du contenu 2">
            <a:extLst>
              <a:ext uri="{FF2B5EF4-FFF2-40B4-BE49-F238E27FC236}">
                <a16:creationId xmlns:a16="http://schemas.microsoft.com/office/drawing/2014/main" xmlns="" id="{47700844-2721-4168-88FF-7B77EB2E2272}"/>
              </a:ext>
            </a:extLst>
          </p:cNvPr>
          <p:cNvSpPr>
            <a:spLocks noGrp="1"/>
          </p:cNvSpPr>
          <p:nvPr>
            <p:ph idx="1"/>
          </p:nvPr>
        </p:nvSpPr>
        <p:spPr/>
        <p:txBody>
          <a:bodyPr>
            <a:normAutofit/>
          </a:bodyPr>
          <a:lstStyle/>
          <a:p>
            <a:r>
              <a:rPr lang="fr-FR" sz="2400" dirty="0"/>
              <a:t>2003 : saisie du 10 000</a:t>
            </a:r>
            <a:r>
              <a:rPr lang="fr-FR" sz="2400" baseline="30000" dirty="0"/>
              <a:t>e</a:t>
            </a:r>
            <a:r>
              <a:rPr lang="fr-FR" sz="2400" dirty="0"/>
              <a:t> texte : </a:t>
            </a:r>
            <a:r>
              <a:rPr lang="fr-FR" sz="2400" i="1" dirty="0">
                <a:hlinkClick r:id="rId2"/>
              </a:rPr>
              <a:t>The Magna Carta</a:t>
            </a:r>
            <a:r>
              <a:rPr lang="fr-FR" sz="2400" i="1" dirty="0"/>
              <a:t>.</a:t>
            </a:r>
          </a:p>
          <a:p>
            <a:r>
              <a:rPr lang="fr-FR" sz="2200" dirty="0"/>
              <a:t>2003 : Plusieurs formats sont désormais présents, à commencer par les formats HTML, XML et RTF, le format principal (et obligatoire) restant l'ASCII,</a:t>
            </a:r>
            <a:br>
              <a:rPr lang="fr-FR" sz="2200" dirty="0"/>
            </a:br>
            <a:r>
              <a:rPr lang="fr-FR" sz="2200" dirty="0"/>
              <a:t>46.000 fichiers sont disponibles, soit 110 Go (giga-octets).</a:t>
            </a:r>
          </a:p>
          <a:p>
            <a:r>
              <a:rPr lang="fr-FR" sz="2200" dirty="0"/>
              <a:t>2005 : </a:t>
            </a:r>
            <a:r>
              <a:rPr lang="en-US" sz="2200" i="1" dirty="0">
                <a:hlinkClick r:id="rId3"/>
              </a:rPr>
              <a:t>The Life of Reason</a:t>
            </a:r>
            <a:r>
              <a:rPr lang="en-US" sz="2200" dirty="0"/>
              <a:t>, de George Santayana (</a:t>
            </a:r>
            <a:r>
              <a:rPr lang="en-US" sz="2200" dirty="0" err="1"/>
              <a:t>paru</a:t>
            </a:r>
            <a:r>
              <a:rPr lang="en-US" sz="2200" dirty="0"/>
              <a:t> </a:t>
            </a:r>
            <a:r>
              <a:rPr lang="en-US" sz="2200" dirty="0" err="1"/>
              <a:t>en</a:t>
            </a:r>
            <a:r>
              <a:rPr lang="en-US" sz="2200" dirty="0"/>
              <a:t> 1906).</a:t>
            </a:r>
          </a:p>
          <a:p>
            <a:r>
              <a:rPr lang="en-US" sz="2200" dirty="0"/>
              <a:t>2021 : plus de 60,000 livres </a:t>
            </a:r>
            <a:r>
              <a:rPr lang="en-US" sz="2200" dirty="0" err="1"/>
              <a:t>sont</a:t>
            </a:r>
            <a:r>
              <a:rPr lang="en-US" sz="2200" dirty="0"/>
              <a:t> </a:t>
            </a:r>
            <a:r>
              <a:rPr lang="en-US" sz="2200" dirty="0" err="1"/>
              <a:t>disponibles</a:t>
            </a:r>
            <a:endParaRPr lang="en-US" sz="2200" dirty="0"/>
          </a:p>
          <a:p>
            <a:r>
              <a:rPr lang="en-US" sz="2200" dirty="0"/>
              <a:t>Plus </a:t>
            </a:r>
            <a:r>
              <a:rPr lang="en-US" sz="2200" dirty="0" err="1"/>
              <a:t>d’informations</a:t>
            </a:r>
            <a:r>
              <a:rPr lang="en-US" sz="2200" dirty="0"/>
              <a:t> :</a:t>
            </a:r>
          </a:p>
          <a:p>
            <a:pPr lvl="1"/>
            <a:r>
              <a:rPr lang="en-US" sz="2200" dirty="0">
                <a:hlinkClick r:id="rId4"/>
              </a:rPr>
              <a:t>http://www.etudes-francaises.net/dossiers/gutenberg_fr.htm</a:t>
            </a:r>
            <a:endParaRPr lang="en-US" sz="2200" dirty="0"/>
          </a:p>
          <a:p>
            <a:pPr lvl="1"/>
            <a:r>
              <a:rPr lang="en-US" sz="2200" dirty="0">
                <a:hlinkClick r:id="rId5"/>
              </a:rPr>
              <a:t>https://www.gutenberg.org/</a:t>
            </a:r>
            <a:endParaRPr lang="en-US" sz="2200" dirty="0"/>
          </a:p>
          <a:p>
            <a:pPr lvl="1"/>
            <a:r>
              <a:rPr lang="en-US" sz="2200" dirty="0">
                <a:hlinkClick r:id="rId6"/>
              </a:rPr>
              <a:t>https://fr.wikipedia.org/wiki/Projet_Gutenberg</a:t>
            </a:r>
            <a:endParaRPr lang="en-US" sz="2200" dirty="0"/>
          </a:p>
          <a:p>
            <a:pPr lvl="1"/>
            <a:endParaRPr lang="en-US" dirty="0"/>
          </a:p>
          <a:p>
            <a:endParaRPr lang="en-US" dirty="0"/>
          </a:p>
        </p:txBody>
      </p:sp>
    </p:spTree>
    <p:extLst>
      <p:ext uri="{BB962C8B-B14F-4D97-AF65-F5344CB8AC3E}">
        <p14:creationId xmlns:p14="http://schemas.microsoft.com/office/powerpoint/2010/main" xmlns="" val="187163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EAD67E0-332B-4539-8009-FD6D20D340F9}"/>
              </a:ext>
            </a:extLst>
          </p:cNvPr>
          <p:cNvSpPr>
            <a:spLocks noGrp="1"/>
          </p:cNvSpPr>
          <p:nvPr>
            <p:ph type="title"/>
          </p:nvPr>
        </p:nvSpPr>
        <p:spPr/>
        <p:txBody>
          <a:bodyPr/>
          <a:lstStyle/>
          <a:p>
            <a:pPr algn="ctr"/>
            <a:r>
              <a:rPr lang="fr-FR" dirty="0"/>
              <a:t>WIKISOURCE</a:t>
            </a:r>
          </a:p>
        </p:txBody>
      </p:sp>
      <p:sp>
        <p:nvSpPr>
          <p:cNvPr id="3" name="Espace réservé du contenu 2">
            <a:extLst>
              <a:ext uri="{FF2B5EF4-FFF2-40B4-BE49-F238E27FC236}">
                <a16:creationId xmlns:a16="http://schemas.microsoft.com/office/drawing/2014/main" xmlns="" id="{C309CD69-7487-4490-A9D3-1CADCEE68989}"/>
              </a:ext>
            </a:extLst>
          </p:cNvPr>
          <p:cNvSpPr>
            <a:spLocks noGrp="1"/>
          </p:cNvSpPr>
          <p:nvPr>
            <p:ph idx="1"/>
          </p:nvPr>
        </p:nvSpPr>
        <p:spPr/>
        <p:txBody>
          <a:bodyPr>
            <a:normAutofit fontScale="92500" lnSpcReduction="10000"/>
          </a:bodyPr>
          <a:lstStyle/>
          <a:p>
            <a:endParaRPr lang="fr-FR" dirty="0"/>
          </a:p>
          <a:p>
            <a:endParaRPr lang="fr-FR" dirty="0"/>
          </a:p>
          <a:p>
            <a:endParaRPr lang="fr-FR" dirty="0"/>
          </a:p>
          <a:p>
            <a:endParaRPr lang="fr-FR" dirty="0"/>
          </a:p>
          <a:p>
            <a:pPr marL="0" indent="0">
              <a:buNone/>
            </a:pPr>
            <a:endParaRPr lang="fr-FR" dirty="0"/>
          </a:p>
          <a:p>
            <a:pPr marL="0" indent="0" algn="ctr">
              <a:buNone/>
            </a:pPr>
            <a:r>
              <a:rPr lang="fr-FR" b="1" dirty="0" err="1"/>
              <a:t>Wikisource</a:t>
            </a:r>
            <a:r>
              <a:rPr lang="fr-FR" dirty="0"/>
              <a:t> est un projet multilingue de bibliothèque numérique, soutenu par la </a:t>
            </a:r>
            <a:r>
              <a:rPr lang="fr-FR" dirty="0">
                <a:hlinkClick r:id="rId2" tooltip="Fondation Wikimedia"/>
              </a:rPr>
              <a:t>Fondation </a:t>
            </a:r>
            <a:r>
              <a:rPr lang="fr-FR" dirty="0" err="1">
                <a:hlinkClick r:id="rId2" tooltip="Fondation Wikimedia"/>
              </a:rPr>
              <a:t>Wikimedia</a:t>
            </a:r>
            <a:r>
              <a:rPr lang="fr-FR" dirty="0"/>
              <a:t>, libre d'accès, sans publicité, librement distribuable, édifiée par des bénévoles qui s'appuient sur la technologie </a:t>
            </a:r>
            <a:r>
              <a:rPr lang="fr-FR" dirty="0">
                <a:hlinkClick r:id="rId3" tooltip="Wiki"/>
              </a:rPr>
              <a:t>wiki</a:t>
            </a:r>
            <a:r>
              <a:rPr lang="fr-FR" dirty="0"/>
              <a:t>. Né sous le nom de Projet </a:t>
            </a:r>
            <a:r>
              <a:rPr lang="fr-FR" dirty="0" err="1"/>
              <a:t>Sourceberg</a:t>
            </a:r>
            <a:r>
              <a:rPr lang="fr-FR" dirty="0"/>
              <a:t>.</a:t>
            </a:r>
          </a:p>
          <a:p>
            <a:pPr marL="0" indent="0" algn="ctr">
              <a:buNone/>
            </a:pPr>
            <a:r>
              <a:rPr lang="fr-FR" dirty="0"/>
              <a:t>Plus d’informations: </a:t>
            </a:r>
            <a:r>
              <a:rPr lang="fr-FR" dirty="0">
                <a:hlinkClick r:id="rId4"/>
              </a:rPr>
              <a:t>https://fr.wikisource.org/wiki/Wikisource:Qu’est-ce_que_Wikisource_%3F</a:t>
            </a:r>
            <a:endParaRPr lang="fr-FR" dirty="0"/>
          </a:p>
          <a:p>
            <a:pPr marL="0" indent="0" algn="ctr">
              <a:buNone/>
            </a:pPr>
            <a:endParaRPr lang="fr-FR" dirty="0"/>
          </a:p>
        </p:txBody>
      </p:sp>
      <p:pic>
        <p:nvPicPr>
          <p:cNvPr id="2050" name="Picture 2" descr="Logo de Wikisource">
            <a:extLst>
              <a:ext uri="{FF2B5EF4-FFF2-40B4-BE49-F238E27FC236}">
                <a16:creationId xmlns:a16="http://schemas.microsoft.com/office/drawing/2014/main" xmlns="" id="{AE262958-DDB2-4289-820C-85FC27E5FA7D}"/>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048250" y="2328863"/>
            <a:ext cx="2095500" cy="2200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967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WIKISOURCE</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p:txBody>
          <a:bodyPr>
            <a:normAutofit lnSpcReduction="10000"/>
          </a:bodyPr>
          <a:lstStyle/>
          <a:p>
            <a:pPr marL="0" indent="0">
              <a:buNone/>
            </a:pPr>
            <a:r>
              <a:rPr lang="fr-FR" sz="3600" dirty="0"/>
              <a:t>Trois principes généraux délimitent le contenu de </a:t>
            </a:r>
            <a:r>
              <a:rPr lang="fr-FR" sz="3600" dirty="0" err="1"/>
              <a:t>Wikisource</a:t>
            </a:r>
            <a:r>
              <a:rPr lang="fr-FR" sz="3600" dirty="0"/>
              <a:t> :</a:t>
            </a:r>
          </a:p>
          <a:p>
            <a:pPr marL="0" indent="0">
              <a:buNone/>
            </a:pPr>
            <a:r>
              <a:rPr lang="fr-FR" b="1" dirty="0"/>
              <a:t>    1. Des textes déjà publiés</a:t>
            </a:r>
            <a:br>
              <a:rPr lang="fr-FR" b="1" dirty="0"/>
            </a:br>
            <a:r>
              <a:rPr lang="fr-FR" b="1" dirty="0"/>
              <a:t>        </a:t>
            </a:r>
            <a:r>
              <a:rPr lang="fr-FR" dirty="0"/>
              <a:t>Les documents placés sur </a:t>
            </a:r>
            <a:r>
              <a:rPr lang="fr-FR" dirty="0" err="1"/>
              <a:t>Wikisource</a:t>
            </a:r>
            <a:r>
              <a:rPr lang="fr-FR" dirty="0"/>
              <a:t> doivent avoir été déjà publiés ailleurs, </a:t>
            </a:r>
            <a:r>
              <a:rPr lang="fr-FR" b="1" dirty="0"/>
              <a:t>sur papier</a:t>
            </a:r>
            <a:r>
              <a:rPr lang="fr-FR" dirty="0"/>
              <a:t>.</a:t>
            </a:r>
            <a:br>
              <a:rPr lang="fr-FR" dirty="0"/>
            </a:br>
            <a:r>
              <a:rPr lang="fr-FR" dirty="0"/>
              <a:t>        </a:t>
            </a:r>
            <a:r>
              <a:rPr lang="fr-FR" i="1" dirty="0"/>
              <a:t>Trois exceptions au critère de l’édition sur papier</a:t>
            </a:r>
            <a:r>
              <a:rPr lang="fr-FR" dirty="0"/>
              <a:t> :</a:t>
            </a:r>
            <a:br>
              <a:rPr lang="fr-FR" dirty="0"/>
            </a:br>
            <a:r>
              <a:rPr lang="fr-FR" dirty="0"/>
              <a:t>	a. Les publications uniquement électroniques ne sont autorisées que si elles proviennent de sites officiels ou d’éditeurs en ligne reconnus (c’est-à-dire qui ont une obligation de </a:t>
            </a:r>
            <a:r>
              <a:rPr lang="fr-FR" dirty="0">
                <a:hlinkClick r:id="rId2" tooltip="w:Dépôt légal"/>
              </a:rPr>
              <a:t>dépôt légal</a:t>
            </a:r>
            <a:r>
              <a:rPr lang="fr-FR" dirty="0"/>
              <a:t> auprès de la bibliothèque nationale de leur pays).</a:t>
            </a:r>
            <a:br>
              <a:rPr lang="fr-FR" dirty="0"/>
            </a:br>
            <a:r>
              <a:rPr lang="fr-FR" dirty="0"/>
              <a:t>	b. Les traductions.</a:t>
            </a:r>
            <a:br>
              <a:rPr lang="fr-FR" dirty="0"/>
            </a:br>
            <a:r>
              <a:rPr lang="fr-FR" dirty="0"/>
              <a:t>	c. Les documents d'archive avec une source </a:t>
            </a:r>
            <a:r>
              <a:rPr lang="fr-FR" i="1" dirty="0"/>
              <a:t>papier</a:t>
            </a:r>
            <a:r>
              <a:rPr lang="fr-FR" dirty="0"/>
              <a:t> .</a:t>
            </a:r>
            <a:endParaRPr lang="fr-FR" b="1" dirty="0"/>
          </a:p>
          <a:p>
            <a:endParaRPr lang="fr-FR" dirty="0"/>
          </a:p>
          <a:p>
            <a:endParaRPr lang="fr-FR" dirty="0"/>
          </a:p>
        </p:txBody>
      </p:sp>
    </p:spTree>
    <p:extLst>
      <p:ext uri="{BB962C8B-B14F-4D97-AF65-F5344CB8AC3E}">
        <p14:creationId xmlns:p14="http://schemas.microsoft.com/office/powerpoint/2010/main" xmlns="" val="25010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WIKISOURCE</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a:xfrm>
            <a:off x="838200" y="1929383"/>
            <a:ext cx="10515600" cy="4808767"/>
          </a:xfrm>
        </p:spPr>
        <p:txBody>
          <a:bodyPr>
            <a:normAutofit lnSpcReduction="10000"/>
          </a:bodyPr>
          <a:lstStyle/>
          <a:p>
            <a:pPr marL="0" indent="0">
              <a:buNone/>
            </a:pPr>
            <a:r>
              <a:rPr lang="fr-FR" b="1" dirty="0"/>
              <a:t>    2. Des textes dans le domaine public ou sous licence libre</a:t>
            </a:r>
          </a:p>
          <a:p>
            <a:pPr marL="0" indent="0">
              <a:buNone/>
            </a:pPr>
            <a:r>
              <a:rPr lang="fr-FR" dirty="0"/>
              <a:t>        Les documents placés sur </a:t>
            </a:r>
            <a:r>
              <a:rPr lang="fr-FR" dirty="0" err="1"/>
              <a:t>Wikisource</a:t>
            </a:r>
            <a:r>
              <a:rPr lang="fr-FR" dirty="0"/>
              <a:t> doivent être dans le domaine public ou sous une licence libre compatible avec la licence Creative Commons </a:t>
            </a:r>
            <a:r>
              <a:rPr lang="fr-FR" dirty="0">
                <a:hlinkClick r:id="rId2" tooltip="w:CC-by-sa"/>
              </a:rPr>
              <a:t>CC-by-sa</a:t>
            </a:r>
            <a:r>
              <a:rPr lang="fr-FR" dirty="0"/>
              <a:t> (qui remplace la licence </a:t>
            </a:r>
            <a:r>
              <a:rPr lang="fr-FR" dirty="0">
                <a:hlinkClick r:id="rId3" tooltip="w:GFDL"/>
              </a:rPr>
              <a:t>GFDL</a:t>
            </a:r>
            <a:r>
              <a:rPr lang="fr-FR" dirty="0"/>
              <a:t> anciennement utilisée) ;</a:t>
            </a:r>
          </a:p>
          <a:p>
            <a:pPr marL="0" indent="0">
              <a:buNone/>
            </a:pPr>
            <a:r>
              <a:rPr lang="fr-FR" b="1" dirty="0"/>
              <a:t>    3. Des textes conformes à une édition</a:t>
            </a:r>
          </a:p>
          <a:p>
            <a:pPr marL="0" indent="0">
              <a:buNone/>
            </a:pPr>
            <a:r>
              <a:rPr lang="fr-FR" dirty="0"/>
              <a:t>    Les documents placés sur </a:t>
            </a:r>
            <a:r>
              <a:rPr lang="fr-FR" dirty="0" err="1"/>
              <a:t>Wikisource</a:t>
            </a:r>
            <a:r>
              <a:rPr lang="fr-FR" dirty="0"/>
              <a:t> doivent être </a:t>
            </a:r>
            <a:r>
              <a:rPr lang="fr-FR" dirty="0">
                <a:hlinkClick r:id="rId4"/>
              </a:rPr>
              <a:t>objectivement identiques à une édition de référence</a:t>
            </a:r>
            <a:r>
              <a:rPr lang="fr-FR" dirty="0"/>
              <a:t>.</a:t>
            </a:r>
          </a:p>
          <a:p>
            <a:pPr marL="0" indent="0">
              <a:buNone/>
            </a:pPr>
            <a:r>
              <a:rPr lang="fr-FR" dirty="0"/>
              <a:t>Tandis que Wikipédia est une encyclopédie, </a:t>
            </a:r>
            <a:r>
              <a:rPr lang="fr-FR" dirty="0" err="1"/>
              <a:t>Wikisource</a:t>
            </a:r>
            <a:r>
              <a:rPr lang="fr-FR" dirty="0"/>
              <a:t> est une bibliothèque. Où Wikipédia contient des articles à propos de livres, </a:t>
            </a:r>
            <a:r>
              <a:rPr lang="fr-FR" dirty="0" err="1"/>
              <a:t>Wikisource</a:t>
            </a:r>
            <a:r>
              <a:rPr lang="fr-FR" dirty="0"/>
              <a:t> contiendra les livres eux-mêmes.</a:t>
            </a:r>
            <a:br>
              <a:rPr lang="fr-FR" dirty="0"/>
            </a:br>
            <a:r>
              <a:rPr lang="fr-FR" dirty="0" err="1"/>
              <a:t>Wiki</a:t>
            </a:r>
            <a:r>
              <a:rPr lang="fr-FR" b="1" dirty="0" err="1"/>
              <a:t>source</a:t>
            </a:r>
            <a:r>
              <a:rPr lang="fr-FR" dirty="0"/>
              <a:t> publie des ouvrages qui ne sont en général pas rédigés par les contributeurs. </a:t>
            </a:r>
            <a:r>
              <a:rPr lang="fr-FR" dirty="0" err="1"/>
              <a:t>Wiki</a:t>
            </a:r>
            <a:r>
              <a:rPr lang="fr-FR" b="1" dirty="0" err="1"/>
              <a:t>books</a:t>
            </a:r>
            <a:r>
              <a:rPr lang="fr-FR" dirty="0"/>
              <a:t> publie des textes rédigés par les contributeurs des différents projets ; il s’agit essentiellement de textes pédagogiques.</a:t>
            </a:r>
          </a:p>
          <a:p>
            <a:pPr marL="0" indent="0">
              <a:buNone/>
            </a:pPr>
            <a:endParaRPr lang="fr-FR" dirty="0"/>
          </a:p>
        </p:txBody>
      </p:sp>
    </p:spTree>
    <p:extLst>
      <p:ext uri="{BB962C8B-B14F-4D97-AF65-F5344CB8AC3E}">
        <p14:creationId xmlns:p14="http://schemas.microsoft.com/office/powerpoint/2010/main" xmlns="" val="264050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491232B-7B6B-40E6-9C2A-4986C6D28072}"/>
              </a:ext>
            </a:extLst>
          </p:cNvPr>
          <p:cNvSpPr>
            <a:spLocks noGrp="1"/>
          </p:cNvSpPr>
          <p:nvPr>
            <p:ph type="title"/>
          </p:nvPr>
        </p:nvSpPr>
        <p:spPr/>
        <p:txBody>
          <a:bodyPr/>
          <a:lstStyle/>
          <a:p>
            <a:pPr algn="ctr"/>
            <a:r>
              <a:rPr lang="fr-FR" dirty="0"/>
              <a:t>WIKIBOOKS</a:t>
            </a:r>
          </a:p>
        </p:txBody>
      </p:sp>
      <p:sp>
        <p:nvSpPr>
          <p:cNvPr id="3" name="Espace réservé du contenu 2">
            <a:extLst>
              <a:ext uri="{FF2B5EF4-FFF2-40B4-BE49-F238E27FC236}">
                <a16:creationId xmlns:a16="http://schemas.microsoft.com/office/drawing/2014/main" xmlns="" id="{2A34E262-0820-4B74-8746-6951DEEF35DC}"/>
              </a:ext>
            </a:extLst>
          </p:cNvPr>
          <p:cNvSpPr>
            <a:spLocks noGrp="1"/>
          </p:cNvSpPr>
          <p:nvPr>
            <p:ph idx="1"/>
          </p:nvPr>
        </p:nvSpPr>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err="1"/>
              <a:t>Wiki</a:t>
            </a:r>
            <a:r>
              <a:rPr lang="fr-FR" b="1" dirty="0" err="1"/>
              <a:t>books</a:t>
            </a:r>
            <a:r>
              <a:rPr lang="fr-FR" dirty="0"/>
              <a:t> publie des textes rédigés par les contributeurs des différents projets ; il s’agit essentiellement de textes pédagogiques. Le projet est officiellement lancé en 2003.</a:t>
            </a:r>
          </a:p>
          <a:p>
            <a:pPr marL="0" indent="0">
              <a:buNone/>
            </a:pPr>
            <a:r>
              <a:rPr lang="fr-FR" dirty="0"/>
              <a:t>Plus d’informations: </a:t>
            </a:r>
            <a:r>
              <a:rPr lang="fr-FR" dirty="0">
                <a:hlinkClick r:id="rId2"/>
              </a:rPr>
              <a:t>https://fr.wikibooks.org/wiki/</a:t>
            </a:r>
            <a:r>
              <a:rPr lang="fr-FR" dirty="0" err="1">
                <a:hlinkClick r:id="rId2"/>
              </a:rPr>
              <a:t>Wikilivres:Présentation</a:t>
            </a:r>
            <a:endParaRPr lang="fr-FR" dirty="0"/>
          </a:p>
          <a:p>
            <a:pPr marL="0" indent="0">
              <a:buNone/>
            </a:pPr>
            <a:endParaRPr lang="fr-FR" dirty="0"/>
          </a:p>
        </p:txBody>
      </p:sp>
      <p:pic>
        <p:nvPicPr>
          <p:cNvPr id="5128" name="Picture 8">
            <a:extLst>
              <a:ext uri="{FF2B5EF4-FFF2-40B4-BE49-F238E27FC236}">
                <a16:creationId xmlns:a16="http://schemas.microsoft.com/office/drawing/2014/main" xmlns="" id="{B3D21B61-F9C4-4460-8B4F-A567A8F02C6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81625" y="2088000"/>
            <a:ext cx="1800000" cy="180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38736796"/>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371</TotalTime>
  <Words>476</Words>
  <Application>Microsoft Office PowerPoint</Application>
  <PresentationFormat>Personnalisé</PresentationFormat>
  <Paragraphs>113</Paragraphs>
  <Slides>20</Slides>
  <Notes>0</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SketchyVTI</vt:lpstr>
      <vt:lpstr>EBOOK</vt:lpstr>
      <vt:lpstr>PROJET GUTEMBERG</vt:lpstr>
      <vt:lpstr>PROJET GUTEMBERG</vt:lpstr>
      <vt:lpstr>PROJET GUTEMBERG</vt:lpstr>
      <vt:lpstr>PROJET GUTEMBERG</vt:lpstr>
      <vt:lpstr>WIKISOURCE</vt:lpstr>
      <vt:lpstr>WIKISOURCE</vt:lpstr>
      <vt:lpstr>WIKISOURCE</vt:lpstr>
      <vt:lpstr>WIKIBOOKS</vt:lpstr>
      <vt:lpstr>CYBOOK (CYTALE)</vt:lpstr>
      <vt:lpstr>CYBOOK (CYTALE)</vt:lpstr>
      <vt:lpstr>CYBOOK (CYTALE)</vt:lpstr>
      <vt:lpstr>CYBOOK (BOOKEEN)</vt:lpstr>
      <vt:lpstr>CYBOOK (BOOKEEN)</vt:lpstr>
      <vt:lpstr>CYBOOK (BOOKEEN)</vt:lpstr>
      <vt:lpstr>KINDLE (AMAZON)</vt:lpstr>
      <vt:lpstr>KINDLE (AMAZON)</vt:lpstr>
      <vt:lpstr>KINDLE DIRECT PUBLISHING (AMAZON)</vt:lpstr>
      <vt:lpstr>KINDLE DIRECT PUBLISHING (AMAZON)</vt:lpstr>
      <vt:lpstr>BONUS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EBOOK</dc:title>
  <dc:creator>Laëtitia Bodin</dc:creator>
  <cp:lastModifiedBy>Personnel</cp:lastModifiedBy>
  <cp:revision>32</cp:revision>
  <dcterms:created xsi:type="dcterms:W3CDTF">2021-04-08T16:55:53Z</dcterms:created>
  <dcterms:modified xsi:type="dcterms:W3CDTF">2021-04-12T06:04:50Z</dcterms:modified>
</cp:coreProperties>
</file>