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3200" b="1">
                <a:solidFill>
                  <a:srgbClr val="934305"/>
                </a:solidFill>
              </a:rPr>
              <a:t>Projeto de Business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D34F1D"/>
                </a:solidFill>
              </a:defRPr>
            </a:pPr>
            <a:r>
              <a:t>Organização da Base de Negócios e Potencial de Crescimento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934305"/>
                </a:solidFill>
              </a:rPr>
              <a:t>Considerações Técnicas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just">
              <a:defRPr sz="1800">
                <a:solidFill>
                  <a:srgbClr val="934305"/>
                </a:solidFill>
              </a:defRPr>
            </a:pPr>
            <a:r>
              <a:t>• O projeto envolve diversas áreas de expertise técnica simultaneamente.</a:t>
            </a:r>
          </a:p>
          <a:p>
            <a:pPr algn="just">
              <a:defRPr sz="1800">
                <a:solidFill>
                  <a:srgbClr val="934305"/>
                </a:solidFill>
              </a:defRPr>
            </a:pPr>
            <a:r>
              <a:t>• O tempo investido no mapeamento de pré-requisitos e desenvolvimento é essencial para a qualidade do deliverable.</a:t>
            </a:r>
          </a:p>
          <a:p>
            <a:pPr algn="just">
              <a:defRPr sz="1800">
                <a:solidFill>
                  <a:srgbClr val="934305"/>
                </a:solidFill>
              </a:defRPr>
            </a:pPr>
            <a:r>
              <a:t>• A complexidade do projeto é alta para um profissional em nível Inter/Junior, justificando o tempo necessário.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934305"/>
                </a:solidFill>
              </a:rPr>
              <a:t>Agradecimentos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2296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just">
              <a:defRPr sz="1800">
                <a:solidFill>
                  <a:srgbClr val="934305"/>
                </a:solidFill>
              </a:defRPr>
            </a:pPr>
            <a:r>
              <a:t>Obrigado pela atenção!</a:t>
            </a:r>
          </a:p>
          <a:p>
            <a:pPr algn="just">
              <a:defRPr sz="1800">
                <a:solidFill>
                  <a:srgbClr val="934305"/>
                </a:solidFill>
              </a:defRPr>
            </a:pPr>
            <a:r>
              <a:t>Estou à disposição para responder perguntas e discutir como esse projeto impulsionará nossos resultados em Sales e Produto.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200" b="1">
                <a:solidFill>
                  <a:srgbClr val="934305"/>
                </a:solidFill>
              </a:rPr>
              <a:t>Objetivos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just">
              <a:defRPr sz="1800">
                <a:solidFill>
                  <a:srgbClr val="934305"/>
                </a:solidFill>
              </a:defRPr>
            </a:pPr>
            <a:r>
              <a:t>• Criação e Automação de Dashboards de Monitoramento</a:t>
            </a:r>
          </a:p>
          <a:p>
            <a:pPr algn="just">
              <a:defRPr sz="1800">
                <a:solidFill>
                  <a:srgbClr val="934305"/>
                </a:solidFill>
              </a:defRPr>
            </a:pPr>
            <a:r>
              <a:t>• Organização de Leads Comerciais para impulsionar a operação de Sales</a:t>
            </a:r>
          </a:p>
          <a:p>
            <a:pPr algn="just">
              <a:defRPr sz="1800">
                <a:solidFill>
                  <a:srgbClr val="934305"/>
                </a:solidFill>
              </a:defRPr>
            </a:pPr>
            <a:r>
              <a:t>• Piloto para criação e integração com um sistema CRM robusto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934305"/>
                </a:solidFill>
              </a:rPr>
              <a:t>Situação Atual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just">
              <a:defRPr sz="1800">
                <a:solidFill>
                  <a:srgbClr val="934305"/>
                </a:solidFill>
              </a:defRPr>
            </a:pPr>
            <a:r>
              <a:t>Atualmente, o processo é realizado inteiramente no Notion, sem validação de unicidade de registros de empresas, contatos ou relação entre ambos.</a:t>
            </a:r>
          </a:p>
          <a:p>
            <a:pPr algn="just">
              <a:defRPr sz="1800">
                <a:solidFill>
                  <a:srgbClr val="934305"/>
                </a:solidFill>
              </a:defRPr>
            </a:pPr>
            <a:r>
              <a:t>Cada linha é uma entidade isolada, tornando análises ineficientes ou impossíveis devido à ausência de relacionamento entre as páginas do Notion.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934305"/>
                </a:solidFill>
              </a:rPr>
              <a:t>Solução Proposta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just">
              <a:defRPr sz="1800">
                <a:solidFill>
                  <a:srgbClr val="934305"/>
                </a:solidFill>
              </a:defRPr>
            </a:pPr>
            <a:r>
              <a:t>Implementação de um pipeline ETL robusto que extrai, transforma e carrega os dados do Notion para uma infraestrutura mais sólida.</a:t>
            </a:r>
          </a:p>
          <a:p>
            <a:pPr algn="just">
              <a:defRPr sz="1800">
                <a:solidFill>
                  <a:srgbClr val="934305"/>
                </a:solidFill>
              </a:defRPr>
            </a:pPr>
            <a:r>
              <a:t>Isso permitirá análises avançadas e suporte à tomada de decisão, além de preparar o caminho para a integração com um CRM completo.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934305"/>
                </a:solidFill>
              </a:rPr>
              <a:t>Fluxo do Processo ETL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1371600"/>
            <a:ext cx="6400800" cy="548640"/>
          </a:xfrm>
          <a:prstGeom prst="rect">
            <a:avLst/>
          </a:prstGeom>
          <a:solidFill>
            <a:srgbClr val="8DC63F"/>
          </a:solidFill>
          <a:ln w="12700">
            <a:solidFill>
              <a:srgbClr val="F4F4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F4F4F4"/>
                </a:solidFill>
              </a:defRPr>
            </a:pPr>
            <a:r>
              <a:t>Extração de Dados do Notion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2103120"/>
            <a:ext cx="6400800" cy="548640"/>
          </a:xfrm>
          <a:prstGeom prst="rect">
            <a:avLst/>
          </a:prstGeom>
          <a:solidFill>
            <a:srgbClr val="D34F1D"/>
          </a:solidFill>
          <a:ln w="12700">
            <a:solidFill>
              <a:srgbClr val="F4F4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F4F4F4"/>
                </a:solidFill>
              </a:defRPr>
            </a:pPr>
            <a:r>
              <a:t>Transformação e Normalização dos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2834640"/>
            <a:ext cx="6400800" cy="548640"/>
          </a:xfrm>
          <a:prstGeom prst="rect">
            <a:avLst/>
          </a:prstGeom>
          <a:solidFill>
            <a:srgbClr val="934305"/>
          </a:solidFill>
          <a:ln w="12700">
            <a:solidFill>
              <a:srgbClr val="F4F4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F4F4F4"/>
                </a:solidFill>
              </a:defRPr>
            </a:pPr>
            <a:r>
              <a:t>Carregamento em Banco de Dados Relacional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3566160"/>
            <a:ext cx="6400800" cy="548640"/>
          </a:xfrm>
          <a:prstGeom prst="rect">
            <a:avLst/>
          </a:prstGeom>
          <a:solidFill>
            <a:srgbClr val="8DC63F"/>
          </a:solidFill>
          <a:ln w="12700">
            <a:solidFill>
              <a:srgbClr val="F4F4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F4F4F4"/>
                </a:solidFill>
              </a:defRPr>
            </a:pPr>
            <a:r>
              <a:t>Análises e Dashboards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934305"/>
                </a:solidFill>
              </a:rPr>
              <a:t>Potencial de Crescimento</a:t>
            </a:r>
          </a:p>
        </p:txBody>
      </p:sp>
      <p:pic>
        <p:nvPicPr>
          <p:cNvPr id="3" name="Picture 2" descr="temp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11680"/>
            <a:ext cx="7315200" cy="4823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029200"/>
            <a:ext cx="82296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just">
              <a:defRPr sz="1800">
                <a:solidFill>
                  <a:srgbClr val="934305"/>
                </a:solidFill>
              </a:defRPr>
            </a:pPr>
            <a:r>
              <a:t>• Atualmente atendemos apenas 210 clientes.</a:t>
            </a:r>
          </a:p>
          <a:p>
            <a:pPr algn="just">
              <a:defRPr sz="1800">
                <a:solidFill>
                  <a:srgbClr val="934305"/>
                </a:solidFill>
              </a:defRPr>
            </a:pPr>
            <a:r>
              <a:t>• Existe um potencial de mercado de mais de 12.800 clientes.</a:t>
            </a:r>
          </a:p>
          <a:p>
            <a:pPr algn="just">
              <a:defRPr sz="1800">
                <a:solidFill>
                  <a:srgbClr val="934305"/>
                </a:solidFill>
              </a:defRPr>
            </a:pPr>
            <a:r>
              <a:t>• Com a nova estrutura, podemos aumentar significativamente nossa participação de mercado.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934305"/>
                </a:solidFill>
              </a:rPr>
              <a:t>Benefícios para a Equipe de Sales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just">
              <a:defRPr sz="1800">
                <a:solidFill>
                  <a:srgbClr val="934305"/>
                </a:solidFill>
              </a:defRPr>
            </a:pPr>
            <a:r>
              <a:t>• Visão unificada do Cliente, permitindo abordagens mais assertivas.</a:t>
            </a:r>
          </a:p>
          <a:p>
            <a:pPr algn="just">
              <a:defRPr sz="1800">
                <a:solidFill>
                  <a:srgbClr val="934305"/>
                </a:solidFill>
              </a:defRPr>
            </a:pPr>
            <a:r>
              <a:t>• Redução do tempo gasto em tarefas manuais e repetitivas.</a:t>
            </a:r>
          </a:p>
          <a:p>
            <a:pPr algn="just">
              <a:defRPr sz="1800">
                <a:solidFill>
                  <a:srgbClr val="934305"/>
                </a:solidFill>
              </a:defRPr>
            </a:pPr>
            <a:r>
              <a:t>• Aumento da eficiência na conversão de Leads em Clientes.</a:t>
            </a:r>
          </a:p>
          <a:p>
            <a:pPr algn="just">
              <a:defRPr sz="1800">
                <a:solidFill>
                  <a:srgbClr val="934305"/>
                </a:solidFill>
              </a:defRPr>
            </a:pPr>
            <a:r>
              <a:t>• Identificação de oportunidades de upsell e cross-sell.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934305"/>
                </a:solidFill>
              </a:rPr>
              <a:t>Impacto no Negócio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just">
              <a:defRPr sz="1800">
                <a:solidFill>
                  <a:srgbClr val="934305"/>
                </a:solidFill>
              </a:defRPr>
            </a:pPr>
            <a:r>
              <a:t>Com a implementação do novo sistema, espera-se:</a:t>
            </a:r>
          </a:p>
          <a:p>
            <a:pPr algn="just">
              <a:defRPr sz="1800">
                <a:solidFill>
                  <a:srgbClr val="934305"/>
                </a:solidFill>
              </a:defRPr>
            </a:pPr>
            <a:r>
              <a:t>• Aumento da eficiência operacional.</a:t>
            </a:r>
          </a:p>
          <a:p>
            <a:pPr algn="just">
              <a:defRPr sz="1800">
                <a:solidFill>
                  <a:srgbClr val="934305"/>
                </a:solidFill>
              </a:defRPr>
            </a:pPr>
            <a:r>
              <a:t>• Retomada do crescimento da receita.</a:t>
            </a:r>
          </a:p>
          <a:p>
            <a:pPr algn="just">
              <a:defRPr sz="1800">
                <a:solidFill>
                  <a:srgbClr val="934305"/>
                </a:solidFill>
              </a:defRPr>
            </a:pPr>
            <a:r>
              <a:t>• Melhoria na satisfação dos clientes.</a:t>
            </a:r>
          </a:p>
          <a:p>
            <a:pPr algn="just">
              <a:defRPr sz="1800">
                <a:solidFill>
                  <a:srgbClr val="934305"/>
                </a:solidFill>
              </a:defRPr>
            </a:pPr>
            <a:r>
              <a:t>• Tomada de decisão baseada em dados confiáveis.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934305"/>
                </a:solidFill>
              </a:rPr>
              <a:t>Próximos Passos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just">
              <a:defRPr sz="1800">
                <a:solidFill>
                  <a:srgbClr val="934305"/>
                </a:solidFill>
              </a:defRPr>
            </a:pPr>
            <a:r>
              <a:t>• Concluir testes e validações do pipeline ETL (previsão de mais uma semana).</a:t>
            </a:r>
          </a:p>
          <a:p>
            <a:pPr algn="just">
              <a:defRPr sz="1800">
                <a:solidFill>
                  <a:srgbClr val="934305"/>
                </a:solidFill>
              </a:defRPr>
            </a:pPr>
            <a:r>
              <a:t>• Implementar o sistema CRM integrado.</a:t>
            </a:r>
          </a:p>
          <a:p>
            <a:pPr algn="just">
              <a:defRPr sz="1800">
                <a:solidFill>
                  <a:srgbClr val="934305"/>
                </a:solidFill>
              </a:defRPr>
            </a:pPr>
            <a:r>
              <a:t>• Treinar a equipe de Sales no uso das novas ferramentas.</a:t>
            </a:r>
          </a:p>
          <a:p>
            <a:pPr algn="just">
              <a:defRPr sz="1800">
                <a:solidFill>
                  <a:srgbClr val="934305"/>
                </a:solidFill>
              </a:defRPr>
            </a:pPr>
            <a:r>
              <a:t>• Monitorar métricas-chave para ajustes contínuos.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