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Bree Serif" panose="020B0604020202020204" charset="0"/>
      <p:regular r:id="rId29"/>
    </p:embeddedFont>
    <p:embeddedFont>
      <p:font typeface="Roboto" panose="020B0604020202020204" charset="0"/>
      <p:regular r:id="rId30"/>
      <p:bold r:id="rId31"/>
      <p:italic r:id="rId32"/>
      <p:boldItalic r:id="rId33"/>
    </p:embeddedFont>
    <p:embeddedFont>
      <p:font typeface="Roboto Black" panose="020B0604020202020204" charset="0"/>
      <p:bold r:id="rId34"/>
      <p:boldItalic r:id="rId35"/>
    </p:embeddedFont>
    <p:embeddedFont>
      <p:font typeface="Roboto Light" panose="020B0604020202020204" charset="0"/>
      <p:regular r:id="rId36"/>
      <p:bold r:id="rId37"/>
      <p:italic r:id="rId38"/>
      <p:boldItalic r:id="rId39"/>
    </p:embeddedFont>
    <p:embeddedFont>
      <p:font typeface="Roboto Mono Regular"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3AD55F-A1B1-4D46-A457-C466CCDFCDFD}">
  <a:tblStyle styleId="{F03AD55F-A1B1-4D46-A457-C466CCDFCD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8a6be67967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8a6be67967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8a6be67967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8a6be67967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8a6be6796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8a6be6796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8a6be67967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8a6be67967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8a6be6796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8a6be6796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92810097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92810097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a6be67967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8a6be67967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8a6be67967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8a6be67967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8a6be67967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8a6be67967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6be67967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6be67967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92810097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92810097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89281009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89281009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892810097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892810097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58a160ff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858a160ff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896f569b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896f569b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5300f791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5300f791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forms/d/e/1FAIpQLSeZvsbPCy_dTJkyntyt9q5lqrvxNpBddQfSL7zM8cl5XPrwHQ/viewfor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forms/d/e/1FAIpQLSckSve58yXv7VJ_hosH1pgUo7UmNXJ785pZUCtcqWwZyHkK0A/viewfor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forms/d/18gqs-uagUBtlLqNr7xeqdqq3CCiH4lUvkU7f3WFebj0/prefil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forms.gle/NqpckuySAuarYpzN7"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app.diagrams.net/#G15iG5tuDY2znuLYmHenT_dK_I8AxdPWp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HY_Q3Ka1tfrSGrI9GsHAB2dO0zuEs5jS/view?usp=sharing"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hyperlink" Target="https://docs.google.com/document/d/1ieNyfzRX8yN1l42BcPfzHza-0D8v6CdSEtI2jYD_EUc/edit?usp=sharing" TargetMode="Externa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file/d/1NAESLxquDiPlY0y5zKqdDVzV5gBhw9Ez/view?usp=sharing"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forms/d/e/1FAIpQLScoYEu_qgJW0SBekHpVK6_fBNCjL4yrguDURMPADeMh-fUmPA/viewfor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2720098" y="2136127"/>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20"/>
          <p:cNvPicPr preferRelativeResize="0"/>
          <p:nvPr/>
        </p:nvPicPr>
        <p:blipFill rotWithShape="1">
          <a:blip r:embed="rId3">
            <a:alphaModFix/>
          </a:blip>
          <a:srcRect l="4415" t="2928" r="3782" b="2284"/>
          <a:stretch/>
        </p:blipFill>
        <p:spPr>
          <a:xfrm>
            <a:off x="4581425" y="749400"/>
            <a:ext cx="4407339" cy="378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9"/>
          <p:cNvSpPr txBox="1">
            <a:spLocks noGrp="1"/>
          </p:cNvSpPr>
          <p:nvPr>
            <p:ph type="ctrTitle" idx="2"/>
          </p:nvPr>
        </p:nvSpPr>
        <p:spPr>
          <a:xfrm>
            <a:off x="48250" y="4468325"/>
            <a:ext cx="4640100" cy="6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lt1"/>
                </a:solidFill>
              </a:rPr>
              <a:t>estudiantes grado 11.</a:t>
            </a:r>
            <a:endParaRPr>
              <a:solidFill>
                <a:schemeClr val="lt1"/>
              </a:solidFill>
            </a:endParaRPr>
          </a:p>
          <a:p>
            <a:pPr marL="0" lvl="0" indent="0" algn="l" rtl="0">
              <a:spcBef>
                <a:spcPts val="0"/>
              </a:spcBef>
              <a:spcAft>
                <a:spcPts val="0"/>
              </a:spcAft>
              <a:buNone/>
            </a:pPr>
            <a:r>
              <a:rPr lang="es" u="sng">
                <a:solidFill>
                  <a:schemeClr val="hlink"/>
                </a:solidFill>
                <a:latin typeface="Arial"/>
                <a:ea typeface="Arial"/>
                <a:cs typeface="Arial"/>
                <a:sym typeface="Arial"/>
                <a:hlinkClick r:id="rId3"/>
              </a:rPr>
              <a:t>https://docs.google.com/forms/d/e/1FAIpQLSeZvsbPCy_dTJkyntyt9q5lqrvxNpBddQfSL7zM8cl5XPrwHQ/viewform</a:t>
            </a:r>
            <a:endParaRPr>
              <a:solidFill>
                <a:srgbClr val="00FFFF"/>
              </a:solidFill>
            </a:endParaRPr>
          </a:p>
          <a:p>
            <a:pPr marL="0" lvl="0" indent="0" algn="l" rtl="0">
              <a:spcBef>
                <a:spcPts val="0"/>
              </a:spcBef>
              <a:spcAft>
                <a:spcPts val="0"/>
              </a:spcAft>
              <a:buNone/>
            </a:pPr>
            <a:endParaRPr/>
          </a:p>
        </p:txBody>
      </p:sp>
      <p:sp>
        <p:nvSpPr>
          <p:cNvPr id="727" name="Google Shape;727;p29"/>
          <p:cNvSpPr txBox="1">
            <a:spLocks noGrp="1"/>
          </p:cNvSpPr>
          <p:nvPr>
            <p:ph type="ctrTitle" idx="4"/>
          </p:nvPr>
        </p:nvSpPr>
        <p:spPr>
          <a:xfrm>
            <a:off x="655050" y="27282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Encuesta</a:t>
            </a:r>
            <a:endParaRPr/>
          </a:p>
        </p:txBody>
      </p:sp>
      <p:sp>
        <p:nvSpPr>
          <p:cNvPr id="728" name="Google Shape;728;p29"/>
          <p:cNvSpPr txBox="1"/>
          <p:nvPr/>
        </p:nvSpPr>
        <p:spPr>
          <a:xfrm>
            <a:off x="751050" y="1100025"/>
            <a:ext cx="5378700" cy="9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latin typeface="Roboto Light"/>
                <a:ea typeface="Roboto Light"/>
                <a:cs typeface="Roboto Light"/>
                <a:sym typeface="Roboto Light"/>
              </a:rPr>
              <a:t>esta encuesta nos permite, conocer más sobre los estudiantes del grado 11 y la perspectiva que tiene acerca de el nuevo sistema de seguridad que se quiere instaurar en la institución</a:t>
            </a:r>
            <a:endParaRPr>
              <a:solidFill>
                <a:srgbClr val="FFFFFF"/>
              </a:solidFill>
              <a:latin typeface="Roboto Light"/>
              <a:ea typeface="Roboto Light"/>
              <a:cs typeface="Roboto Light"/>
              <a:sym typeface="Roboto Light"/>
            </a:endParaRPr>
          </a:p>
        </p:txBody>
      </p:sp>
      <p:sp>
        <p:nvSpPr>
          <p:cNvPr id="729" name="Google Shape;729;p29"/>
          <p:cNvSpPr txBox="1"/>
          <p:nvPr/>
        </p:nvSpPr>
        <p:spPr>
          <a:xfrm>
            <a:off x="1403450" y="2579325"/>
            <a:ext cx="10089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p:txBody>
      </p:sp>
      <p:pic>
        <p:nvPicPr>
          <p:cNvPr id="730" name="Google Shape;730;p29"/>
          <p:cNvPicPr preferRelativeResize="0"/>
          <p:nvPr/>
        </p:nvPicPr>
        <p:blipFill>
          <a:blip r:embed="rId4">
            <a:alphaModFix/>
          </a:blip>
          <a:stretch>
            <a:fillRect/>
          </a:stretch>
        </p:blipFill>
        <p:spPr>
          <a:xfrm>
            <a:off x="2320650" y="2138150"/>
            <a:ext cx="2561074" cy="213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0"/>
          <p:cNvSpPr txBox="1">
            <a:spLocks noGrp="1"/>
          </p:cNvSpPr>
          <p:nvPr>
            <p:ph type="ctrTitle" idx="4"/>
          </p:nvPr>
        </p:nvSpPr>
        <p:spPr>
          <a:xfrm>
            <a:off x="984175" y="42522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Encuestas</a:t>
            </a:r>
            <a:endParaRPr/>
          </a:p>
        </p:txBody>
      </p:sp>
      <p:sp>
        <p:nvSpPr>
          <p:cNvPr id="736" name="Google Shape;736;p30"/>
          <p:cNvSpPr txBox="1">
            <a:spLocks noGrp="1"/>
          </p:cNvSpPr>
          <p:nvPr>
            <p:ph type="ctrTitle" idx="2"/>
          </p:nvPr>
        </p:nvSpPr>
        <p:spPr>
          <a:xfrm>
            <a:off x="563175" y="4055500"/>
            <a:ext cx="5644500" cy="9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Cooperativa</a:t>
            </a:r>
            <a:endParaRPr/>
          </a:p>
          <a:p>
            <a:pPr marL="0" lvl="0" indent="0" algn="l" rtl="0">
              <a:spcBef>
                <a:spcPts val="0"/>
              </a:spcBef>
              <a:spcAft>
                <a:spcPts val="0"/>
              </a:spcAft>
              <a:buClr>
                <a:schemeClr val="dk1"/>
              </a:buClr>
              <a:buSzPts val="1100"/>
              <a:buFont typeface="Arial"/>
              <a:buNone/>
            </a:pPr>
            <a:r>
              <a:rPr lang="es" u="sng">
                <a:solidFill>
                  <a:schemeClr val="hlink"/>
                </a:solidFill>
                <a:hlinkClick r:id="rId3"/>
              </a:rPr>
              <a:t>https://docs.google.com/forms/d/e/1FAIpQLSckSve58yXv7VJ_hosH1pgUo7UmNXJ785pZUCtcqWwZyHkK0A/viewform</a:t>
            </a:r>
            <a:r>
              <a:rPr lang="es"/>
              <a:t> </a:t>
            </a:r>
            <a:r>
              <a:rPr lang="es">
                <a:solidFill>
                  <a:srgbClr val="222222"/>
                </a:solidFill>
                <a:highlight>
                  <a:srgbClr val="FFFFFF"/>
                </a:highlight>
                <a:latin typeface="Arial"/>
                <a:ea typeface="Arial"/>
                <a:cs typeface="Arial"/>
                <a:sym typeface="Arial"/>
              </a:rPr>
              <a:t> </a:t>
            </a:r>
            <a:endParaRPr>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737" name="Google Shape;737;p30"/>
          <p:cNvSpPr txBox="1"/>
          <p:nvPr/>
        </p:nvSpPr>
        <p:spPr>
          <a:xfrm>
            <a:off x="563175" y="1031825"/>
            <a:ext cx="5136300" cy="10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latin typeface="Roboto Light"/>
                <a:ea typeface="Roboto Light"/>
                <a:cs typeface="Roboto Light"/>
                <a:sym typeface="Roboto Light"/>
              </a:rPr>
              <a:t>Esta encuesta se realiza con el fin de saber qué personas estarán encargadas de la alimentación institucional permitiéndonos saber el nivel de experiencia y estudios que tengan en esta área </a:t>
            </a:r>
            <a:endParaRPr>
              <a:solidFill>
                <a:srgbClr val="FFFFFF"/>
              </a:solidFill>
              <a:latin typeface="Roboto Light"/>
              <a:ea typeface="Roboto Light"/>
              <a:cs typeface="Roboto Light"/>
              <a:sym typeface="Roboto Light"/>
            </a:endParaRPr>
          </a:p>
        </p:txBody>
      </p:sp>
      <p:pic>
        <p:nvPicPr>
          <p:cNvPr id="738" name="Google Shape;738;p30"/>
          <p:cNvPicPr preferRelativeResize="0"/>
          <p:nvPr/>
        </p:nvPicPr>
        <p:blipFill>
          <a:blip r:embed="rId4">
            <a:alphaModFix/>
          </a:blip>
          <a:stretch>
            <a:fillRect/>
          </a:stretch>
        </p:blipFill>
        <p:spPr>
          <a:xfrm>
            <a:off x="2622775" y="1910250"/>
            <a:ext cx="2860325" cy="219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1"/>
          <p:cNvSpPr txBox="1">
            <a:spLocks noGrp="1"/>
          </p:cNvSpPr>
          <p:nvPr>
            <p:ph type="ctrTitle" idx="2"/>
          </p:nvPr>
        </p:nvSpPr>
        <p:spPr>
          <a:xfrm>
            <a:off x="40675" y="4377275"/>
            <a:ext cx="5618700" cy="7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Rectores y coordinadores.</a:t>
            </a:r>
            <a:endParaRPr>
              <a:solidFill>
                <a:srgbClr val="FFFFFF"/>
              </a:solidFill>
            </a:endParaRPr>
          </a:p>
          <a:p>
            <a:pPr marL="0" lvl="0" indent="0" algn="l" rtl="0">
              <a:spcBef>
                <a:spcPts val="0"/>
              </a:spcBef>
              <a:spcAft>
                <a:spcPts val="0"/>
              </a:spcAft>
              <a:buNone/>
            </a:pPr>
            <a:r>
              <a:rPr lang="es" u="sng">
                <a:solidFill>
                  <a:schemeClr val="hlink"/>
                </a:solidFill>
                <a:latin typeface="Arial"/>
                <a:ea typeface="Arial"/>
                <a:cs typeface="Arial"/>
                <a:sym typeface="Arial"/>
                <a:hlinkClick r:id="rId3"/>
              </a:rPr>
              <a:t>https://docs.google.com/forms/d/18gqs-uagUBtlLqNr7xeqdqq3CCiH4lUvkU7f3WFebj0/prefill</a:t>
            </a:r>
            <a:endParaRPr/>
          </a:p>
        </p:txBody>
      </p:sp>
      <p:sp>
        <p:nvSpPr>
          <p:cNvPr id="744" name="Google Shape;744;p31"/>
          <p:cNvSpPr txBox="1">
            <a:spLocks noGrp="1"/>
          </p:cNvSpPr>
          <p:nvPr>
            <p:ph type="ctrTitle" idx="4"/>
          </p:nvPr>
        </p:nvSpPr>
        <p:spPr>
          <a:xfrm>
            <a:off x="755550" y="35627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Encuesta</a:t>
            </a:r>
            <a:endParaRPr/>
          </a:p>
        </p:txBody>
      </p:sp>
      <p:sp>
        <p:nvSpPr>
          <p:cNvPr id="745" name="Google Shape;745;p31"/>
          <p:cNvSpPr txBox="1"/>
          <p:nvPr/>
        </p:nvSpPr>
        <p:spPr>
          <a:xfrm>
            <a:off x="755550" y="1054500"/>
            <a:ext cx="48780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lt1"/>
                </a:solidFill>
                <a:latin typeface="Roboto Light"/>
                <a:ea typeface="Roboto Light"/>
                <a:cs typeface="Roboto Light"/>
                <a:sym typeface="Roboto Light"/>
              </a:rPr>
              <a:t>Esta encuesta se realiza con el fin de saber las horas de ingreso y el tiempo que los directivos llevan en la institución, también los motivos de buscar nuestros servicios y que empresas son ajenas a esta institución</a:t>
            </a:r>
            <a:endParaRPr>
              <a:latin typeface="Roboto Light"/>
              <a:ea typeface="Roboto Light"/>
              <a:cs typeface="Roboto Light"/>
              <a:sym typeface="Roboto Light"/>
            </a:endParaRPr>
          </a:p>
        </p:txBody>
      </p:sp>
      <p:pic>
        <p:nvPicPr>
          <p:cNvPr id="746" name="Google Shape;746;p31"/>
          <p:cNvPicPr preferRelativeResize="0"/>
          <p:nvPr/>
        </p:nvPicPr>
        <p:blipFill>
          <a:blip r:embed="rId4">
            <a:alphaModFix/>
          </a:blip>
          <a:stretch>
            <a:fillRect/>
          </a:stretch>
        </p:blipFill>
        <p:spPr>
          <a:xfrm>
            <a:off x="1814400" y="2070400"/>
            <a:ext cx="299657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2"/>
          <p:cNvSpPr txBox="1">
            <a:spLocks noGrp="1"/>
          </p:cNvSpPr>
          <p:nvPr>
            <p:ph type="ctrTitle" idx="2"/>
          </p:nvPr>
        </p:nvSpPr>
        <p:spPr>
          <a:xfrm>
            <a:off x="177200" y="4406000"/>
            <a:ext cx="5687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Personal de seguridad</a:t>
            </a:r>
            <a:endParaRPr>
              <a:solidFill>
                <a:srgbClr val="FFFFFF"/>
              </a:solidFill>
            </a:endParaRPr>
          </a:p>
          <a:p>
            <a:pPr marL="0" lvl="0" indent="0" algn="l" rtl="0">
              <a:spcBef>
                <a:spcPts val="0"/>
              </a:spcBef>
              <a:spcAft>
                <a:spcPts val="0"/>
              </a:spcAft>
              <a:buNone/>
            </a:pPr>
            <a:r>
              <a:rPr lang="es" sz="1050" u="sng">
                <a:solidFill>
                  <a:schemeClr val="hlink"/>
                </a:solidFill>
                <a:latin typeface="Roboto"/>
                <a:ea typeface="Roboto"/>
                <a:cs typeface="Roboto"/>
                <a:sym typeface="Roboto"/>
                <a:hlinkClick r:id="rId3"/>
              </a:rPr>
              <a:t>https://forms.gle/NqpckuySAuarYpzN7</a:t>
            </a:r>
            <a:endParaRPr>
              <a:solidFill>
                <a:srgbClr val="AADDF6"/>
              </a:solidFill>
            </a:endParaRPr>
          </a:p>
        </p:txBody>
      </p:sp>
      <p:sp>
        <p:nvSpPr>
          <p:cNvPr id="752" name="Google Shape;752;p32"/>
          <p:cNvSpPr txBox="1">
            <a:spLocks noGrp="1"/>
          </p:cNvSpPr>
          <p:nvPr>
            <p:ph type="ctrTitle" idx="4"/>
          </p:nvPr>
        </p:nvSpPr>
        <p:spPr>
          <a:xfrm>
            <a:off x="732825" y="27282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Encuestas </a:t>
            </a:r>
            <a:endParaRPr/>
          </a:p>
        </p:txBody>
      </p:sp>
      <p:sp>
        <p:nvSpPr>
          <p:cNvPr id="753" name="Google Shape;753;p32"/>
          <p:cNvSpPr txBox="1"/>
          <p:nvPr/>
        </p:nvSpPr>
        <p:spPr>
          <a:xfrm>
            <a:off x="732825" y="963450"/>
            <a:ext cx="4961400" cy="11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Esta encuesta se realiza con el fin de adquirir información sobre las personas que están a cargo de la seguridad los estudios y habilidades que tienen en lo que se desempeñan y la adaptación que pueden tener en el nuevo sistema de seguridad</a:t>
            </a:r>
            <a:endParaRPr>
              <a:solidFill>
                <a:schemeClr val="lt1"/>
              </a:solidFill>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p:txBody>
      </p:sp>
      <p:pic>
        <p:nvPicPr>
          <p:cNvPr id="754" name="Google Shape;754;p32"/>
          <p:cNvPicPr preferRelativeResize="0"/>
          <p:nvPr/>
        </p:nvPicPr>
        <p:blipFill>
          <a:blip r:embed="rId4">
            <a:alphaModFix/>
          </a:blip>
          <a:stretch>
            <a:fillRect/>
          </a:stretch>
        </p:blipFill>
        <p:spPr>
          <a:xfrm>
            <a:off x="2108325" y="1977300"/>
            <a:ext cx="2567525" cy="256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3"/>
          <p:cNvSpPr txBox="1">
            <a:spLocks noGrp="1"/>
          </p:cNvSpPr>
          <p:nvPr>
            <p:ph type="ctrTitle" idx="4"/>
          </p:nvPr>
        </p:nvSpPr>
        <p:spPr>
          <a:xfrm>
            <a:off x="94050" y="644550"/>
            <a:ext cx="5968500" cy="606600"/>
          </a:xfrm>
          <a:prstGeom prst="rect">
            <a:avLst/>
          </a:prstGeom>
        </p:spPr>
        <p:txBody>
          <a:bodyPr spcFirstLastPara="1" wrap="square" lIns="91425" tIns="91425" rIns="91425" bIns="91425" anchor="b" anchorCtr="0">
            <a:noAutofit/>
          </a:bodyPr>
          <a:lstStyle/>
          <a:p>
            <a:pPr marL="3200400" lvl="0" indent="0" algn="ctr" rtl="0">
              <a:spcBef>
                <a:spcPts val="0"/>
              </a:spcBef>
              <a:spcAft>
                <a:spcPts val="0"/>
              </a:spcAft>
              <a:buNone/>
            </a:pPr>
            <a:r>
              <a:rPr lang="es" sz="4300">
                <a:solidFill>
                  <a:srgbClr val="1EFFC1"/>
                </a:solidFill>
              </a:rPr>
              <a:t>BPMN</a:t>
            </a:r>
            <a:endParaRPr sz="4300">
              <a:solidFill>
                <a:srgbClr val="1EFFC1"/>
              </a:solidFill>
            </a:endParaRPr>
          </a:p>
        </p:txBody>
      </p:sp>
      <p:sp>
        <p:nvSpPr>
          <p:cNvPr id="760" name="Google Shape;760;p33"/>
          <p:cNvSpPr txBox="1"/>
          <p:nvPr/>
        </p:nvSpPr>
        <p:spPr>
          <a:xfrm>
            <a:off x="385100" y="1688275"/>
            <a:ext cx="8370900" cy="31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latin typeface="Roboto Light"/>
                <a:ea typeface="Roboto Light"/>
                <a:cs typeface="Roboto Light"/>
                <a:sym typeface="Roboto Light"/>
              </a:rPr>
              <a:t>En el siguiente gráfico bpmn se encuentra el proceso y subprocesos actuales del sistema de ingreso de los estudiantes en la mañana de la institución Misael Pastrana Borrero, donde se dividen las funciones entre el rector,  coordinadores, docentes, estudiantes, personal de cooperativa y personal de seguridad.</a:t>
            </a: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r>
              <a:rPr lang="es">
                <a:solidFill>
                  <a:srgbClr val="FFFFFF"/>
                </a:solidFill>
                <a:latin typeface="Roboto Light"/>
                <a:ea typeface="Roboto Light"/>
                <a:cs typeface="Roboto Light"/>
                <a:sym typeface="Roboto Light"/>
              </a:rPr>
              <a:t>En este proceso actual se evidencia que en la entrada de la institución las persona que son parte de la comunidad educativa  no requieren de algún identificador más que el uniforme.</a:t>
            </a: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r>
              <a:rPr lang="es">
                <a:solidFill>
                  <a:srgbClr val="FFFFFF"/>
                </a:solidFill>
                <a:latin typeface="Roboto Light"/>
                <a:ea typeface="Roboto Light"/>
                <a:cs typeface="Roboto Light"/>
                <a:sym typeface="Roboto Light"/>
              </a:rPr>
              <a:t>En la entrada se encuentra presentes dos vigilante y dos docentes donde se aseguran de que todo fluya con normalidad según el manual de convivencia del colegio.</a:t>
            </a: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a:p>
            <a:pPr marL="0" lvl="0" indent="0" algn="l" rtl="0">
              <a:spcBef>
                <a:spcPts val="0"/>
              </a:spcBef>
              <a:spcAft>
                <a:spcPts val="0"/>
              </a:spcAft>
              <a:buNone/>
            </a:pPr>
            <a:r>
              <a:rPr lang="es">
                <a:latin typeface="Roboto Light"/>
                <a:ea typeface="Roboto Light"/>
                <a:cs typeface="Roboto Light"/>
                <a:sym typeface="Roboto Light"/>
              </a:rPr>
              <a:t>   </a:t>
            </a:r>
            <a:endParaRPr>
              <a:latin typeface="Roboto Light"/>
              <a:ea typeface="Roboto Light"/>
              <a:cs typeface="Roboto Light"/>
              <a:sym typeface="Roboto Light"/>
            </a:endParaRPr>
          </a:p>
        </p:txBody>
      </p:sp>
      <p:pic>
        <p:nvPicPr>
          <p:cNvPr id="761" name="Google Shape;761;p33"/>
          <p:cNvPicPr preferRelativeResize="0"/>
          <p:nvPr/>
        </p:nvPicPr>
        <p:blipFill rotWithShape="1">
          <a:blip r:embed="rId3">
            <a:alphaModFix/>
          </a:blip>
          <a:srcRect l="4159" t="1771" r="3606" b="3504"/>
          <a:stretch/>
        </p:blipFill>
        <p:spPr>
          <a:xfrm>
            <a:off x="230496" y="172550"/>
            <a:ext cx="1043379" cy="1157550"/>
          </a:xfrm>
          <a:prstGeom prst="rect">
            <a:avLst/>
          </a:prstGeom>
          <a:noFill/>
          <a:ln>
            <a:noFill/>
          </a:ln>
        </p:spPr>
      </p:pic>
      <p:sp>
        <p:nvSpPr>
          <p:cNvPr id="762" name="Google Shape;762;p33"/>
          <p:cNvSpPr/>
          <p:nvPr/>
        </p:nvSpPr>
        <p:spPr>
          <a:xfrm>
            <a:off x="6969500" y="3554451"/>
            <a:ext cx="2413247" cy="2102107"/>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63" name="Google Shape;763;p33"/>
          <p:cNvSpPr/>
          <p:nvPr/>
        </p:nvSpPr>
        <p:spPr>
          <a:xfrm>
            <a:off x="95162" y="3956554"/>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pic>
        <p:nvPicPr>
          <p:cNvPr id="768" name="Google Shape;768;p34"/>
          <p:cNvPicPr preferRelativeResize="0"/>
          <p:nvPr/>
        </p:nvPicPr>
        <p:blipFill>
          <a:blip r:embed="rId3">
            <a:alphaModFix/>
          </a:blip>
          <a:stretch>
            <a:fillRect/>
          </a:stretch>
        </p:blipFill>
        <p:spPr>
          <a:xfrm>
            <a:off x="152400" y="153550"/>
            <a:ext cx="8693027" cy="4563250"/>
          </a:xfrm>
          <a:prstGeom prst="rect">
            <a:avLst/>
          </a:prstGeom>
          <a:noFill/>
          <a:ln>
            <a:noFill/>
          </a:ln>
        </p:spPr>
      </p:pic>
      <p:sp>
        <p:nvSpPr>
          <p:cNvPr id="769" name="Google Shape;769;p34"/>
          <p:cNvSpPr txBox="1"/>
          <p:nvPr/>
        </p:nvSpPr>
        <p:spPr>
          <a:xfrm>
            <a:off x="1999050" y="4820700"/>
            <a:ext cx="4677300" cy="3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100" u="sng">
                <a:solidFill>
                  <a:schemeClr val="hlink"/>
                </a:solidFill>
                <a:hlinkClick r:id="rId4"/>
              </a:rPr>
              <a:t>https://app.diagrams.net/#G15iG5tuDY2znuLYmHenT_dK_I8AxdPWp9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5"/>
          <p:cNvSpPr txBox="1"/>
          <p:nvPr/>
        </p:nvSpPr>
        <p:spPr>
          <a:xfrm>
            <a:off x="1019175" y="4467225"/>
            <a:ext cx="6495000" cy="5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u="sng">
                <a:solidFill>
                  <a:schemeClr val="hlink"/>
                </a:solidFill>
                <a:hlinkClick r:id="rId3"/>
              </a:rPr>
              <a:t>https://drive.google.com/file/d/1HY_Q3Ka1tfrSGrI9GsHAB2dO0zuEs5jS/view?usp=sharing</a:t>
            </a:r>
            <a:endParaRPr u="sng">
              <a:solidFill>
                <a:srgbClr val="48FFD5"/>
              </a:solidFill>
            </a:endParaRPr>
          </a:p>
        </p:txBody>
      </p:sp>
      <p:pic>
        <p:nvPicPr>
          <p:cNvPr id="775" name="Google Shape;775;p35"/>
          <p:cNvPicPr preferRelativeResize="0"/>
          <p:nvPr/>
        </p:nvPicPr>
        <p:blipFill>
          <a:blip r:embed="rId4">
            <a:alphaModFix/>
          </a:blip>
          <a:stretch>
            <a:fillRect/>
          </a:stretch>
        </p:blipFill>
        <p:spPr>
          <a:xfrm>
            <a:off x="371475" y="161925"/>
            <a:ext cx="8381073" cy="416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6"/>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Requerimientos </a:t>
            </a:r>
            <a:endParaRPr/>
          </a:p>
        </p:txBody>
      </p:sp>
      <p:sp>
        <p:nvSpPr>
          <p:cNvPr id="781" name="Google Shape;781;p36"/>
          <p:cNvSpPr txBox="1">
            <a:spLocks noGrp="1"/>
          </p:cNvSpPr>
          <p:nvPr>
            <p:ph type="subTitle" idx="2"/>
          </p:nvPr>
        </p:nvSpPr>
        <p:spPr>
          <a:xfrm>
            <a:off x="5518925" y="3441550"/>
            <a:ext cx="2429400" cy="131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300">
                <a:solidFill>
                  <a:schemeClr val="lt1"/>
                </a:solidFill>
              </a:rPr>
              <a:t>En los requisitos no funcionales buscamos que el sistema garantice un correcto funcionamiento y almacenamiento de la información suministrada para su funcionamiento.</a:t>
            </a:r>
            <a:endParaRPr sz="1200"/>
          </a:p>
        </p:txBody>
      </p:sp>
      <p:sp>
        <p:nvSpPr>
          <p:cNvPr id="782" name="Google Shape;782;p36"/>
          <p:cNvSpPr txBox="1">
            <a:spLocks noGrp="1"/>
          </p:cNvSpPr>
          <p:nvPr>
            <p:ph type="subTitle" idx="3"/>
          </p:nvPr>
        </p:nvSpPr>
        <p:spPr>
          <a:xfrm>
            <a:off x="1336995" y="3416800"/>
            <a:ext cx="2011800" cy="136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300"/>
              <a:t>En los requisitos funcionales nos enfocamos en hacer que el uso y manejo del sistema sea lo más sencillo posible.</a:t>
            </a:r>
            <a:endParaRPr sz="1300"/>
          </a:p>
        </p:txBody>
      </p:sp>
      <p:sp>
        <p:nvSpPr>
          <p:cNvPr id="783" name="Google Shape;783;p36"/>
          <p:cNvSpPr txBox="1">
            <a:spLocks noGrp="1"/>
          </p:cNvSpPr>
          <p:nvPr>
            <p:ph type="ctrTitle" idx="4"/>
          </p:nvPr>
        </p:nvSpPr>
        <p:spPr>
          <a:xfrm>
            <a:off x="5646344" y="322060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100"/>
              <a:t>NO FUNCIONALES</a:t>
            </a:r>
            <a:endParaRPr sz="1100"/>
          </a:p>
        </p:txBody>
      </p:sp>
      <p:sp>
        <p:nvSpPr>
          <p:cNvPr id="784" name="Google Shape;784;p36"/>
          <p:cNvSpPr txBox="1">
            <a:spLocks noGrp="1"/>
          </p:cNvSpPr>
          <p:nvPr>
            <p:ph type="ctrTitle" idx="5"/>
          </p:nvPr>
        </p:nvSpPr>
        <p:spPr>
          <a:xfrm>
            <a:off x="1273944" y="321970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100"/>
              <a:t>FUNCIONALES</a:t>
            </a:r>
            <a:endParaRPr sz="1100"/>
          </a:p>
        </p:txBody>
      </p:sp>
      <p:sp>
        <p:nvSpPr>
          <p:cNvPr id="785" name="Google Shape;785;p36"/>
          <p:cNvSpPr/>
          <p:nvPr/>
        </p:nvSpPr>
        <p:spPr>
          <a:xfrm>
            <a:off x="1272850" y="3069097"/>
            <a:ext cx="2075960" cy="346795"/>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565394" y="1483112"/>
            <a:ext cx="1490820" cy="1139818"/>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282900" y="1966818"/>
            <a:ext cx="58092" cy="1152759"/>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1783665" y="1649678"/>
            <a:ext cx="1054260" cy="806673"/>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1651329" y="1624152"/>
            <a:ext cx="1154095" cy="858341"/>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5605000" y="3069103"/>
            <a:ext cx="2123496" cy="346795"/>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5896816" y="1483100"/>
            <a:ext cx="1523238" cy="1139818"/>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6636975" y="1966812"/>
            <a:ext cx="59327" cy="1152759"/>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129283" y="1649715"/>
            <a:ext cx="1074819" cy="806626"/>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5994078" y="1624142"/>
            <a:ext cx="1176825" cy="858341"/>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6"/>
          <p:cNvGrpSpPr/>
          <p:nvPr/>
        </p:nvGrpSpPr>
        <p:grpSpPr>
          <a:xfrm>
            <a:off x="2096848" y="1890145"/>
            <a:ext cx="428013" cy="371572"/>
            <a:chOff x="1190625" y="238125"/>
            <a:chExt cx="5226050" cy="5226050"/>
          </a:xfrm>
        </p:grpSpPr>
        <p:sp>
          <p:nvSpPr>
            <p:cNvPr id="796" name="Google Shape;796;p36"/>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6"/>
          <p:cNvSpPr/>
          <p:nvPr/>
        </p:nvSpPr>
        <p:spPr>
          <a:xfrm>
            <a:off x="6449249" y="1853229"/>
            <a:ext cx="470186" cy="399471"/>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3" name="Google Shape;803;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37"/>
          <p:cNvSpPr/>
          <p:nvPr/>
        </p:nvSpPr>
        <p:spPr>
          <a:xfrm>
            <a:off x="942975" y="1990725"/>
            <a:ext cx="1562100" cy="1562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3502013" y="2786850"/>
            <a:ext cx="2009700" cy="2009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6496050" y="2209800"/>
            <a:ext cx="1419300" cy="1419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37"/>
          <p:cNvCxnSpPr/>
          <p:nvPr/>
        </p:nvCxnSpPr>
        <p:spPr>
          <a:xfrm>
            <a:off x="2266950" y="3124200"/>
            <a:ext cx="1600200" cy="504900"/>
          </a:xfrm>
          <a:prstGeom prst="straightConnector1">
            <a:avLst/>
          </a:prstGeom>
          <a:noFill/>
          <a:ln w="28575" cap="flat" cmpd="sng">
            <a:solidFill>
              <a:srgbClr val="FFFFFF"/>
            </a:solidFill>
            <a:prstDash val="solid"/>
            <a:round/>
            <a:headEnd type="none" w="med" len="med"/>
            <a:tailEnd type="none" w="med" len="med"/>
          </a:ln>
        </p:spPr>
      </p:cxnSp>
      <p:cxnSp>
        <p:nvCxnSpPr>
          <p:cNvPr id="812" name="Google Shape;812;p37"/>
          <p:cNvCxnSpPr/>
          <p:nvPr/>
        </p:nvCxnSpPr>
        <p:spPr>
          <a:xfrm rot="10800000" flipH="1">
            <a:off x="4943475" y="2786850"/>
            <a:ext cx="1790700" cy="1080300"/>
          </a:xfrm>
          <a:prstGeom prst="straightConnector1">
            <a:avLst/>
          </a:prstGeom>
          <a:noFill/>
          <a:ln w="28575" cap="flat" cmpd="sng">
            <a:solidFill>
              <a:srgbClr val="FFFFFF"/>
            </a:solidFill>
            <a:prstDash val="solid"/>
            <a:round/>
            <a:headEnd type="none" w="med" len="med"/>
            <a:tailEnd type="none" w="med" len="med"/>
          </a:ln>
        </p:spPr>
      </p:cxnSp>
      <p:cxnSp>
        <p:nvCxnSpPr>
          <p:cNvPr id="813" name="Google Shape;813;p37"/>
          <p:cNvCxnSpPr/>
          <p:nvPr/>
        </p:nvCxnSpPr>
        <p:spPr>
          <a:xfrm flipH="1">
            <a:off x="-676425" y="2695575"/>
            <a:ext cx="1886100" cy="714300"/>
          </a:xfrm>
          <a:prstGeom prst="straightConnector1">
            <a:avLst/>
          </a:prstGeom>
          <a:noFill/>
          <a:ln w="28575" cap="flat" cmpd="sng">
            <a:solidFill>
              <a:srgbClr val="FFFFFF"/>
            </a:solidFill>
            <a:prstDash val="solid"/>
            <a:round/>
            <a:headEnd type="none" w="med" len="med"/>
            <a:tailEnd type="none" w="med" len="med"/>
          </a:ln>
        </p:spPr>
      </p:cxnSp>
      <p:cxnSp>
        <p:nvCxnSpPr>
          <p:cNvPr id="814" name="Google Shape;814;p37"/>
          <p:cNvCxnSpPr/>
          <p:nvPr/>
        </p:nvCxnSpPr>
        <p:spPr>
          <a:xfrm rot="10800000">
            <a:off x="7562400" y="2867025"/>
            <a:ext cx="1734000" cy="1181100"/>
          </a:xfrm>
          <a:prstGeom prst="straightConnector1">
            <a:avLst/>
          </a:prstGeom>
          <a:noFill/>
          <a:ln w="28575" cap="flat" cmpd="sng">
            <a:solidFill>
              <a:srgbClr val="FFFFFF"/>
            </a:solidFill>
            <a:prstDash val="solid"/>
            <a:round/>
            <a:headEnd type="none" w="med" len="med"/>
            <a:tailEnd type="none" w="med" len="med"/>
          </a:ln>
        </p:spPr>
      </p:cxnSp>
      <p:grpSp>
        <p:nvGrpSpPr>
          <p:cNvPr id="815" name="Google Shape;815;p37"/>
          <p:cNvGrpSpPr/>
          <p:nvPr/>
        </p:nvGrpSpPr>
        <p:grpSpPr>
          <a:xfrm>
            <a:off x="4129704" y="3127933"/>
            <a:ext cx="754327" cy="497437"/>
            <a:chOff x="2504975" y="1971250"/>
            <a:chExt cx="2053150" cy="1626675"/>
          </a:xfrm>
        </p:grpSpPr>
        <p:sp>
          <p:nvSpPr>
            <p:cNvPr id="816" name="Google Shape;816;p37"/>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2524025" y="1983600"/>
              <a:ext cx="2034100" cy="1095300"/>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7"/>
          <p:cNvSpPr/>
          <p:nvPr/>
        </p:nvSpPr>
        <p:spPr>
          <a:xfrm>
            <a:off x="1406350" y="2314048"/>
            <a:ext cx="535680" cy="504966"/>
          </a:xfrm>
          <a:custGeom>
            <a:avLst/>
            <a:gdLst/>
            <a:ahLst/>
            <a:cxnLst/>
            <a:rect l="l" t="t" r="r" b="b"/>
            <a:pathLst>
              <a:path w="54731" h="66421" extrusionOk="0">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37"/>
          <p:cNvGrpSpPr/>
          <p:nvPr/>
        </p:nvGrpSpPr>
        <p:grpSpPr>
          <a:xfrm>
            <a:off x="6909290" y="2369551"/>
            <a:ext cx="579334" cy="649968"/>
            <a:chOff x="4987050" y="879605"/>
            <a:chExt cx="2324774" cy="2608220"/>
          </a:xfrm>
        </p:grpSpPr>
        <p:sp>
          <p:nvSpPr>
            <p:cNvPr id="833" name="Google Shape;833;p37"/>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5162302" y="879605"/>
              <a:ext cx="2149522" cy="1996268"/>
            </a:xfrm>
            <a:custGeom>
              <a:avLst/>
              <a:gdLst/>
              <a:ahLst/>
              <a:cxnLst/>
              <a:rect l="l" t="t" r="r" b="b"/>
              <a:pathLst>
                <a:path w="81137" h="65025" extrusionOk="0">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37"/>
          <p:cNvSpPr txBox="1">
            <a:spLocks noGrp="1"/>
          </p:cNvSpPr>
          <p:nvPr>
            <p:ph type="ctrTitle" idx="4294967295"/>
          </p:nvPr>
        </p:nvSpPr>
        <p:spPr>
          <a:xfrm>
            <a:off x="686025" y="2925963"/>
            <a:ext cx="2076000" cy="4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RF001</a:t>
            </a:r>
            <a:endParaRPr sz="1400">
              <a:solidFill>
                <a:srgbClr val="0E2A47"/>
              </a:solidFill>
            </a:endParaRPr>
          </a:p>
        </p:txBody>
      </p:sp>
      <p:sp>
        <p:nvSpPr>
          <p:cNvPr id="839" name="Google Shape;839;p37"/>
          <p:cNvSpPr txBox="1">
            <a:spLocks noGrp="1"/>
          </p:cNvSpPr>
          <p:nvPr>
            <p:ph type="ctrTitle" idx="4294967295"/>
          </p:nvPr>
        </p:nvSpPr>
        <p:spPr>
          <a:xfrm>
            <a:off x="6251713" y="3059313"/>
            <a:ext cx="2076000" cy="4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RF003</a:t>
            </a:r>
            <a:endParaRPr sz="1400">
              <a:solidFill>
                <a:srgbClr val="0E2A47"/>
              </a:solidFill>
            </a:endParaRPr>
          </a:p>
        </p:txBody>
      </p:sp>
      <p:sp>
        <p:nvSpPr>
          <p:cNvPr id="840" name="Google Shape;840;p37"/>
          <p:cNvSpPr txBox="1">
            <a:spLocks noGrp="1"/>
          </p:cNvSpPr>
          <p:nvPr>
            <p:ph type="ctrTitle"/>
          </p:nvPr>
        </p:nvSpPr>
        <p:spPr>
          <a:xfrm>
            <a:off x="660000" y="554775"/>
            <a:ext cx="4428600"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Requisitos Funcionales</a:t>
            </a:r>
            <a:endParaRPr/>
          </a:p>
        </p:txBody>
      </p:sp>
      <p:sp>
        <p:nvSpPr>
          <p:cNvPr id="841" name="Google Shape;841;p37"/>
          <p:cNvSpPr/>
          <p:nvPr/>
        </p:nvSpPr>
        <p:spPr>
          <a:xfrm>
            <a:off x="1019175" y="1838325"/>
            <a:ext cx="1562100" cy="15621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3578213" y="2634450"/>
            <a:ext cx="2009700" cy="20097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6572250" y="2057400"/>
            <a:ext cx="1419300" cy="1419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4" name="Google Shape;844;p37"/>
          <p:cNvCxnSpPr/>
          <p:nvPr/>
        </p:nvCxnSpPr>
        <p:spPr>
          <a:xfrm>
            <a:off x="2343150" y="2971800"/>
            <a:ext cx="1600200" cy="504900"/>
          </a:xfrm>
          <a:prstGeom prst="straightConnector1">
            <a:avLst/>
          </a:prstGeom>
          <a:noFill/>
          <a:ln w="28575" cap="flat" cmpd="sng">
            <a:solidFill>
              <a:srgbClr val="48FFD5"/>
            </a:solidFill>
            <a:prstDash val="solid"/>
            <a:round/>
            <a:headEnd type="none" w="med" len="med"/>
            <a:tailEnd type="none" w="med" len="med"/>
          </a:ln>
        </p:spPr>
      </p:cxnSp>
      <p:cxnSp>
        <p:nvCxnSpPr>
          <p:cNvPr id="845" name="Google Shape;845;p37"/>
          <p:cNvCxnSpPr/>
          <p:nvPr/>
        </p:nvCxnSpPr>
        <p:spPr>
          <a:xfrm rot="10800000" flipH="1">
            <a:off x="5019675" y="2634450"/>
            <a:ext cx="1790700" cy="1080300"/>
          </a:xfrm>
          <a:prstGeom prst="straightConnector1">
            <a:avLst/>
          </a:prstGeom>
          <a:noFill/>
          <a:ln w="28575" cap="flat" cmpd="sng">
            <a:solidFill>
              <a:srgbClr val="48FFD5"/>
            </a:solidFill>
            <a:prstDash val="solid"/>
            <a:round/>
            <a:headEnd type="none" w="med" len="med"/>
            <a:tailEnd type="none" w="med" len="med"/>
          </a:ln>
        </p:spPr>
      </p:cxnSp>
      <p:cxnSp>
        <p:nvCxnSpPr>
          <p:cNvPr id="846" name="Google Shape;846;p37"/>
          <p:cNvCxnSpPr/>
          <p:nvPr/>
        </p:nvCxnSpPr>
        <p:spPr>
          <a:xfrm flipH="1">
            <a:off x="-600225" y="2543175"/>
            <a:ext cx="1886100" cy="714300"/>
          </a:xfrm>
          <a:prstGeom prst="straightConnector1">
            <a:avLst/>
          </a:prstGeom>
          <a:noFill/>
          <a:ln w="28575" cap="flat" cmpd="sng">
            <a:solidFill>
              <a:srgbClr val="48FFD5"/>
            </a:solidFill>
            <a:prstDash val="solid"/>
            <a:round/>
            <a:headEnd type="none" w="med" len="med"/>
            <a:tailEnd type="none" w="med" len="med"/>
          </a:ln>
        </p:spPr>
      </p:cxnSp>
      <p:cxnSp>
        <p:nvCxnSpPr>
          <p:cNvPr id="847" name="Google Shape;847;p37"/>
          <p:cNvCxnSpPr/>
          <p:nvPr/>
        </p:nvCxnSpPr>
        <p:spPr>
          <a:xfrm rot="10800000">
            <a:off x="7638600" y="2714625"/>
            <a:ext cx="1734000" cy="1181100"/>
          </a:xfrm>
          <a:prstGeom prst="straightConnector1">
            <a:avLst/>
          </a:prstGeom>
          <a:noFill/>
          <a:ln w="28575" cap="flat" cmpd="sng">
            <a:solidFill>
              <a:srgbClr val="48FFD5"/>
            </a:solidFill>
            <a:prstDash val="solid"/>
            <a:round/>
            <a:headEnd type="none" w="med" len="med"/>
            <a:tailEnd type="none" w="med" len="med"/>
          </a:ln>
        </p:spPr>
      </p:cxnSp>
      <p:grpSp>
        <p:nvGrpSpPr>
          <p:cNvPr id="848" name="Google Shape;848;p37"/>
          <p:cNvGrpSpPr/>
          <p:nvPr/>
        </p:nvGrpSpPr>
        <p:grpSpPr>
          <a:xfrm>
            <a:off x="4205904" y="2975533"/>
            <a:ext cx="754327" cy="497437"/>
            <a:chOff x="2504975" y="1971250"/>
            <a:chExt cx="2053150" cy="1626675"/>
          </a:xfrm>
        </p:grpSpPr>
        <p:sp>
          <p:nvSpPr>
            <p:cNvPr id="849" name="Google Shape;849;p37"/>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2524025" y="1983600"/>
              <a:ext cx="2034100" cy="1095300"/>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37"/>
          <p:cNvSpPr/>
          <p:nvPr/>
        </p:nvSpPr>
        <p:spPr>
          <a:xfrm>
            <a:off x="1482550" y="2161648"/>
            <a:ext cx="535680" cy="504966"/>
          </a:xfrm>
          <a:custGeom>
            <a:avLst/>
            <a:gdLst/>
            <a:ahLst/>
            <a:cxnLst/>
            <a:rect l="l" t="t" r="r" b="b"/>
            <a:pathLst>
              <a:path w="54731" h="66421" extrusionOk="0">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37"/>
          <p:cNvGrpSpPr/>
          <p:nvPr/>
        </p:nvGrpSpPr>
        <p:grpSpPr>
          <a:xfrm>
            <a:off x="6985490" y="2217151"/>
            <a:ext cx="579334" cy="649968"/>
            <a:chOff x="4987050" y="879605"/>
            <a:chExt cx="2324774" cy="2608220"/>
          </a:xfrm>
        </p:grpSpPr>
        <p:sp>
          <p:nvSpPr>
            <p:cNvPr id="866" name="Google Shape;866;p37"/>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5162302" y="879605"/>
              <a:ext cx="2149522" cy="1996268"/>
            </a:xfrm>
            <a:custGeom>
              <a:avLst/>
              <a:gdLst/>
              <a:ahLst/>
              <a:cxnLst/>
              <a:rect l="l" t="t" r="r" b="b"/>
              <a:pathLst>
                <a:path w="81137" h="65025" extrusionOk="0">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37"/>
          <p:cNvSpPr txBox="1">
            <a:spLocks noGrp="1"/>
          </p:cNvSpPr>
          <p:nvPr>
            <p:ph type="ctrTitle" idx="4294967295"/>
          </p:nvPr>
        </p:nvSpPr>
        <p:spPr>
          <a:xfrm>
            <a:off x="3545075" y="3797638"/>
            <a:ext cx="2076000" cy="4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RF002</a:t>
            </a:r>
            <a:endParaRPr sz="1400">
              <a:solidFill>
                <a:srgbClr val="0E2A47"/>
              </a:solidFill>
            </a:endParaRPr>
          </a:p>
        </p:txBody>
      </p:sp>
      <p:sp>
        <p:nvSpPr>
          <p:cNvPr id="872" name="Google Shape;872;p37"/>
          <p:cNvSpPr txBox="1">
            <a:spLocks noGrp="1"/>
          </p:cNvSpPr>
          <p:nvPr>
            <p:ph type="ctrTitle" idx="4294967295"/>
          </p:nvPr>
        </p:nvSpPr>
        <p:spPr>
          <a:xfrm>
            <a:off x="762225" y="2773563"/>
            <a:ext cx="2076000" cy="4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RF001</a:t>
            </a:r>
            <a:endParaRPr sz="1400">
              <a:solidFill>
                <a:srgbClr val="0E2A47"/>
              </a:solidFill>
            </a:endParaRPr>
          </a:p>
        </p:txBody>
      </p:sp>
      <p:sp>
        <p:nvSpPr>
          <p:cNvPr id="873" name="Google Shape;873;p37"/>
          <p:cNvSpPr txBox="1">
            <a:spLocks noGrp="1"/>
          </p:cNvSpPr>
          <p:nvPr>
            <p:ph type="ctrTitle" idx="4294967295"/>
          </p:nvPr>
        </p:nvSpPr>
        <p:spPr>
          <a:xfrm>
            <a:off x="6327913" y="2906913"/>
            <a:ext cx="2076000" cy="4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RF003</a:t>
            </a:r>
            <a:endParaRPr sz="1400">
              <a:solidFill>
                <a:srgbClr val="0E2A4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1EFFC1"/>
                </a:solidFill>
              </a:rPr>
              <a:t>Requisito Funcional “RF001”</a:t>
            </a:r>
            <a:endParaRPr>
              <a:solidFill>
                <a:srgbClr val="1EFFC1"/>
              </a:solidFill>
            </a:endParaRPr>
          </a:p>
        </p:txBody>
      </p:sp>
      <p:grpSp>
        <p:nvGrpSpPr>
          <p:cNvPr id="879" name="Google Shape;879;p38"/>
          <p:cNvGrpSpPr/>
          <p:nvPr/>
        </p:nvGrpSpPr>
        <p:grpSpPr>
          <a:xfrm>
            <a:off x="5774702" y="2894140"/>
            <a:ext cx="1465052" cy="1514866"/>
            <a:chOff x="-44528075" y="1982825"/>
            <a:chExt cx="300900" cy="301700"/>
          </a:xfrm>
        </p:grpSpPr>
        <p:sp>
          <p:nvSpPr>
            <p:cNvPr id="880" name="Google Shape;880;p38"/>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38"/>
          <p:cNvGrpSpPr/>
          <p:nvPr/>
        </p:nvGrpSpPr>
        <p:grpSpPr>
          <a:xfrm>
            <a:off x="1844527" y="1455490"/>
            <a:ext cx="2571542" cy="1514866"/>
            <a:chOff x="-44825432" y="1982825"/>
            <a:chExt cx="528157" cy="301700"/>
          </a:xfrm>
        </p:grpSpPr>
        <p:sp>
          <p:nvSpPr>
            <p:cNvPr id="888" name="Google Shape;888;p38"/>
            <p:cNvSpPr/>
            <p:nvPr/>
          </p:nvSpPr>
          <p:spPr>
            <a:xfrm>
              <a:off x="-44825432"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3" name="Google Shape;893;p38"/>
          <p:cNvPicPr preferRelativeResize="0"/>
          <p:nvPr/>
        </p:nvPicPr>
        <p:blipFill rotWithShape="1">
          <a:blip r:embed="rId3">
            <a:alphaModFix/>
          </a:blip>
          <a:srcRect l="25972" t="32668" r="31643" b="40234"/>
          <a:stretch/>
        </p:blipFill>
        <p:spPr>
          <a:xfrm>
            <a:off x="2197750" y="1769500"/>
            <a:ext cx="4748499" cy="2333824"/>
          </a:xfrm>
          <a:prstGeom prst="rect">
            <a:avLst/>
          </a:prstGeom>
          <a:noFill/>
          <a:ln>
            <a:noFill/>
          </a:ln>
        </p:spPr>
      </p:pic>
      <p:pic>
        <p:nvPicPr>
          <p:cNvPr id="894" name="Google Shape;894;p38"/>
          <p:cNvPicPr preferRelativeResize="0"/>
          <p:nvPr/>
        </p:nvPicPr>
        <p:blipFill rotWithShape="1">
          <a:blip r:embed="rId4">
            <a:alphaModFix/>
          </a:blip>
          <a:srcRect l="4159" t="1771" r="3606" b="3504"/>
          <a:stretch/>
        </p:blipFill>
        <p:spPr>
          <a:xfrm>
            <a:off x="230496" y="172550"/>
            <a:ext cx="1043379" cy="1157550"/>
          </a:xfrm>
          <a:prstGeom prst="rect">
            <a:avLst/>
          </a:prstGeom>
          <a:noFill/>
          <a:ln>
            <a:noFill/>
          </a:ln>
        </p:spPr>
      </p:pic>
      <p:grpSp>
        <p:nvGrpSpPr>
          <p:cNvPr id="895" name="Google Shape;895;p38"/>
          <p:cNvGrpSpPr/>
          <p:nvPr/>
        </p:nvGrpSpPr>
        <p:grpSpPr>
          <a:xfrm>
            <a:off x="8489556" y="4453140"/>
            <a:ext cx="434329" cy="482379"/>
            <a:chOff x="3860250" y="1427025"/>
            <a:chExt cx="487900" cy="483200"/>
          </a:xfrm>
        </p:grpSpPr>
        <p:sp>
          <p:nvSpPr>
            <p:cNvPr id="896" name="Google Shape;896;p38"/>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7" name="Google Shape;897;p38"/>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8" name="Google Shape;898;p38"/>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TABLA DE CONTENIDO</a:t>
            </a:r>
            <a:endParaRPr/>
          </a:p>
        </p:txBody>
      </p:sp>
      <p:sp>
        <p:nvSpPr>
          <p:cNvPr id="214" name="Google Shape;214;p21"/>
          <p:cNvSpPr txBox="1">
            <a:spLocks noGrp="1"/>
          </p:cNvSpPr>
          <p:nvPr>
            <p:ph type="subTitle" idx="7"/>
          </p:nvPr>
        </p:nvSpPr>
        <p:spPr>
          <a:xfrm>
            <a:off x="1476400" y="1663425"/>
            <a:ext cx="2752200" cy="3087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600"/>
              <a:t>INTRODUCCIÓN-1</a:t>
            </a:r>
            <a:endParaRPr sz="1600"/>
          </a:p>
          <a:p>
            <a:pPr marL="0" lvl="0" indent="0" algn="r" rtl="0">
              <a:spcBef>
                <a:spcPts val="0"/>
              </a:spcBef>
              <a:spcAft>
                <a:spcPts val="0"/>
              </a:spcAft>
              <a:buNone/>
            </a:pPr>
            <a:r>
              <a:rPr lang="es" sz="1600"/>
              <a:t>OBJETIVOS-2</a:t>
            </a:r>
            <a:endParaRPr sz="1600"/>
          </a:p>
          <a:p>
            <a:pPr marL="0" lvl="0" indent="0" algn="r" rtl="0">
              <a:spcBef>
                <a:spcPts val="0"/>
              </a:spcBef>
              <a:spcAft>
                <a:spcPts val="0"/>
              </a:spcAft>
              <a:buNone/>
            </a:pPr>
            <a:r>
              <a:rPr lang="es" sz="1600">
                <a:solidFill>
                  <a:srgbClr val="FFFFFF"/>
                </a:solidFill>
              </a:rPr>
              <a:t>OBJETIVOS GENERALES-2.1</a:t>
            </a:r>
            <a:endParaRPr sz="1600">
              <a:solidFill>
                <a:srgbClr val="FFFFFF"/>
              </a:solidFill>
            </a:endParaRPr>
          </a:p>
          <a:p>
            <a:pPr marL="0" lvl="0" indent="0" algn="r" rtl="0">
              <a:spcBef>
                <a:spcPts val="0"/>
              </a:spcBef>
              <a:spcAft>
                <a:spcPts val="0"/>
              </a:spcAft>
              <a:buNone/>
            </a:pPr>
            <a:r>
              <a:rPr lang="es" sz="1600">
                <a:solidFill>
                  <a:srgbClr val="FFFFFF"/>
                </a:solidFill>
              </a:rPr>
              <a:t>OBJETIVOS ESPECÍFICOS-2.2</a:t>
            </a:r>
            <a:endParaRPr sz="1600">
              <a:solidFill>
                <a:srgbClr val="FFFFFF"/>
              </a:solidFill>
            </a:endParaRPr>
          </a:p>
          <a:p>
            <a:pPr marL="0" lvl="0" indent="0" algn="r" rtl="0">
              <a:spcBef>
                <a:spcPts val="0"/>
              </a:spcBef>
              <a:spcAft>
                <a:spcPts val="0"/>
              </a:spcAft>
              <a:buNone/>
            </a:pPr>
            <a:r>
              <a:rPr lang="es" sz="1600"/>
              <a:t>PLANTEAMIENTO DEL-3 PROBLEMA </a:t>
            </a:r>
            <a:endParaRPr sz="1600"/>
          </a:p>
          <a:p>
            <a:pPr marL="0" lvl="0" indent="0" algn="r" rtl="0">
              <a:spcBef>
                <a:spcPts val="0"/>
              </a:spcBef>
              <a:spcAft>
                <a:spcPts val="0"/>
              </a:spcAft>
              <a:buNone/>
            </a:pPr>
            <a:r>
              <a:rPr lang="es" sz="1600">
                <a:solidFill>
                  <a:srgbClr val="FFFFFF"/>
                </a:solidFill>
              </a:rPr>
              <a:t>ALCANCE DEL PROYECTO-4 </a:t>
            </a:r>
            <a:endParaRPr sz="1600">
              <a:solidFill>
                <a:srgbClr val="FFFFFF"/>
              </a:solidFill>
            </a:endParaRPr>
          </a:p>
          <a:p>
            <a:pPr marL="0" lvl="0" indent="0" algn="r" rtl="0">
              <a:spcBef>
                <a:spcPts val="0"/>
              </a:spcBef>
              <a:spcAft>
                <a:spcPts val="0"/>
              </a:spcAft>
              <a:buNone/>
            </a:pPr>
            <a:r>
              <a:rPr lang="es" sz="1600">
                <a:solidFill>
                  <a:srgbClr val="FFFFFF"/>
                </a:solidFill>
              </a:rPr>
              <a:t>JUSTIFICACIÓN-5</a:t>
            </a:r>
            <a:endParaRPr sz="1600">
              <a:solidFill>
                <a:srgbClr val="FFFFFF"/>
              </a:solidFill>
            </a:endParaRPr>
          </a:p>
          <a:p>
            <a:pPr marL="0" lvl="0" indent="0" algn="r" rtl="0">
              <a:spcBef>
                <a:spcPts val="0"/>
              </a:spcBef>
              <a:spcAft>
                <a:spcPts val="0"/>
              </a:spcAft>
              <a:buNone/>
            </a:pPr>
            <a:r>
              <a:rPr lang="es" sz="1600"/>
              <a:t>LEVANTAMIENTO DE-6 INFORMACIÓN-7 </a:t>
            </a:r>
            <a:endParaRPr sz="1600"/>
          </a:p>
          <a:p>
            <a:pPr marL="0" lvl="0" indent="0" algn="r" rtl="0">
              <a:spcBef>
                <a:spcPts val="0"/>
              </a:spcBef>
              <a:spcAft>
                <a:spcPts val="0"/>
              </a:spcAft>
              <a:buNone/>
            </a:pPr>
            <a:r>
              <a:rPr lang="es" sz="1600"/>
              <a:t>BPMN</a:t>
            </a:r>
            <a:endParaRPr sz="1600"/>
          </a:p>
          <a:p>
            <a:pPr marL="0" lvl="0" indent="0" algn="r" rtl="0">
              <a:spcBef>
                <a:spcPts val="0"/>
              </a:spcBef>
              <a:spcAft>
                <a:spcPts val="0"/>
              </a:spcAft>
              <a:buNone/>
            </a:pPr>
            <a:endParaRPr/>
          </a:p>
        </p:txBody>
      </p:sp>
      <p:sp>
        <p:nvSpPr>
          <p:cNvPr id="215" name="Google Shape;215;p21"/>
          <p:cNvSpPr/>
          <p:nvPr/>
        </p:nvSpPr>
        <p:spPr>
          <a:xfrm>
            <a:off x="3284755" y="1182607"/>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21"/>
          <p:cNvGrpSpPr/>
          <p:nvPr/>
        </p:nvGrpSpPr>
        <p:grpSpPr>
          <a:xfrm>
            <a:off x="1925431" y="1195550"/>
            <a:ext cx="428915" cy="426116"/>
            <a:chOff x="6226275" y="3911538"/>
            <a:chExt cx="900325" cy="894450"/>
          </a:xfrm>
        </p:grpSpPr>
        <p:sp>
          <p:nvSpPr>
            <p:cNvPr id="217" name="Google Shape;217;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1"/>
          <p:cNvSpPr/>
          <p:nvPr/>
        </p:nvSpPr>
        <p:spPr>
          <a:xfrm>
            <a:off x="5003381" y="119413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1"/>
          <p:cNvGrpSpPr/>
          <p:nvPr/>
        </p:nvGrpSpPr>
        <p:grpSpPr>
          <a:xfrm>
            <a:off x="8399332" y="1192814"/>
            <a:ext cx="432964" cy="431586"/>
            <a:chOff x="5812000" y="2553488"/>
            <a:chExt cx="769850" cy="767400"/>
          </a:xfrm>
        </p:grpSpPr>
        <p:sp>
          <p:nvSpPr>
            <p:cNvPr id="227" name="Google Shape;227;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425355" y="119169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6644600" y="118259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35" name="Google Shape;235;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36" name="Google Shape;236;p21"/>
          <p:cNvSpPr txBox="1">
            <a:spLocks noGrp="1"/>
          </p:cNvSpPr>
          <p:nvPr>
            <p:ph type="subTitle" idx="7"/>
          </p:nvPr>
        </p:nvSpPr>
        <p:spPr>
          <a:xfrm>
            <a:off x="4325275" y="1667775"/>
            <a:ext cx="3155100" cy="254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a:p>
            <a:pPr marL="0" lvl="0" indent="0" algn="l" rtl="0">
              <a:spcBef>
                <a:spcPts val="0"/>
              </a:spcBef>
              <a:spcAft>
                <a:spcPts val="0"/>
              </a:spcAft>
              <a:buNone/>
            </a:pPr>
            <a:r>
              <a:rPr lang="es" sz="1600">
                <a:solidFill>
                  <a:srgbClr val="FFFFFF"/>
                </a:solidFill>
              </a:rPr>
              <a:t>8-REQUERIMIENTOS</a:t>
            </a:r>
            <a:endParaRPr sz="1600">
              <a:solidFill>
                <a:srgbClr val="FFFFFF"/>
              </a:solidFill>
            </a:endParaRPr>
          </a:p>
          <a:p>
            <a:pPr marL="0" lvl="0" indent="0" algn="l" rtl="0">
              <a:spcBef>
                <a:spcPts val="0"/>
              </a:spcBef>
              <a:spcAft>
                <a:spcPts val="0"/>
              </a:spcAft>
              <a:buNone/>
            </a:pPr>
            <a:r>
              <a:rPr lang="es" sz="1600">
                <a:solidFill>
                  <a:srgbClr val="FFFFFF"/>
                </a:solidFill>
              </a:rPr>
              <a:t>8.1-FUNCIONALES</a:t>
            </a:r>
            <a:endParaRPr sz="1600">
              <a:solidFill>
                <a:srgbClr val="FFFFFF"/>
              </a:solidFill>
            </a:endParaRPr>
          </a:p>
          <a:p>
            <a:pPr marL="0" lvl="0" indent="0" algn="l" rtl="0">
              <a:spcBef>
                <a:spcPts val="0"/>
              </a:spcBef>
              <a:spcAft>
                <a:spcPts val="0"/>
              </a:spcAft>
              <a:buNone/>
            </a:pPr>
            <a:r>
              <a:rPr lang="es" sz="1600"/>
              <a:t>8.2-NO FUNCIONALES</a:t>
            </a:r>
            <a:endParaRPr sz="1600"/>
          </a:p>
          <a:p>
            <a:pPr marL="0" lvl="0" indent="0" algn="l" rtl="0">
              <a:spcBef>
                <a:spcPts val="0"/>
              </a:spcBef>
              <a:spcAft>
                <a:spcPts val="0"/>
              </a:spcAft>
              <a:buNone/>
            </a:pPr>
            <a:r>
              <a:rPr lang="es" sz="1600"/>
              <a:t>9-IEEE830 SRS </a:t>
            </a:r>
            <a:endParaRPr sz="1600"/>
          </a:p>
          <a:p>
            <a:pPr marL="0" lvl="0" indent="0" algn="l" rtl="0">
              <a:spcBef>
                <a:spcPts val="0"/>
              </a:spcBef>
              <a:spcAft>
                <a:spcPts val="0"/>
              </a:spcAft>
              <a:buNone/>
            </a:pPr>
            <a:r>
              <a:rPr lang="es" sz="1600">
                <a:solidFill>
                  <a:srgbClr val="FFFFFF"/>
                </a:solidFill>
              </a:rPr>
              <a:t>10-DIAGRAMAS DE CASOS DE USO</a:t>
            </a:r>
            <a:endParaRPr sz="1600">
              <a:solidFill>
                <a:srgbClr val="FFFFFF"/>
              </a:solidFill>
            </a:endParaRPr>
          </a:p>
          <a:p>
            <a:pPr marL="0" lvl="0" indent="0" algn="l" rtl="0">
              <a:spcBef>
                <a:spcPts val="0"/>
              </a:spcBef>
              <a:spcAft>
                <a:spcPts val="0"/>
              </a:spcAft>
              <a:buNone/>
            </a:pPr>
            <a:r>
              <a:rPr lang="es" sz="1600">
                <a:solidFill>
                  <a:srgbClr val="FFFFFF"/>
                </a:solidFill>
              </a:rPr>
              <a:t>10.1-EXTENDIDO </a:t>
            </a:r>
            <a:endParaRPr sz="1600">
              <a:solidFill>
                <a:srgbClr val="FFFFFF"/>
              </a:solidFill>
            </a:endParaRPr>
          </a:p>
          <a:p>
            <a:pPr marL="0" lvl="0" indent="0" algn="l" rtl="0">
              <a:spcBef>
                <a:spcPts val="0"/>
              </a:spcBef>
              <a:spcAft>
                <a:spcPts val="0"/>
              </a:spcAft>
              <a:buNone/>
            </a:pPr>
            <a:r>
              <a:rPr lang="es" sz="1600"/>
              <a:t>11-USO DE SISTEMA DE CONTROL DE VERSIONES</a:t>
            </a:r>
            <a:endParaRPr sz="1600"/>
          </a:p>
          <a:p>
            <a:pPr marL="0" lvl="0" indent="0" algn="l" rtl="0">
              <a:spcBef>
                <a:spcPts val="0"/>
              </a:spcBef>
              <a:spcAft>
                <a:spcPts val="0"/>
              </a:spcAft>
              <a:buNone/>
            </a:pPr>
            <a:r>
              <a:rPr lang="es" sz="1600"/>
              <a:t>12-REFERENCIAS </a:t>
            </a:r>
            <a:endParaRPr sz="1600"/>
          </a:p>
          <a:p>
            <a:pPr marL="0" lvl="0" indent="0" algn="l" rtl="0">
              <a:spcBef>
                <a:spcPts val="0"/>
              </a:spcBef>
              <a:spcAft>
                <a:spcPts val="0"/>
              </a:spcAft>
              <a:buNone/>
            </a:pPr>
            <a:r>
              <a:rPr lang="es" sz="1600">
                <a:solidFill>
                  <a:srgbClr val="FFFFFF"/>
                </a:solidFill>
              </a:rPr>
              <a:t>13-GLOSARIO </a:t>
            </a:r>
            <a:endParaRPr sz="1600">
              <a:solidFill>
                <a:srgbClr val="FFFFFF"/>
              </a:solidFill>
            </a:endParaRPr>
          </a:p>
          <a:p>
            <a:pPr marL="0" lvl="0" indent="0" algn="r" rtl="0">
              <a:spcBef>
                <a:spcPts val="0"/>
              </a:spcBef>
              <a:spcAft>
                <a:spcPts val="0"/>
              </a:spcAft>
              <a:buNone/>
            </a:pPr>
            <a:endParaRPr/>
          </a:p>
        </p:txBody>
      </p:sp>
      <p:grpSp>
        <p:nvGrpSpPr>
          <p:cNvPr id="237" name="Google Shape;237;p21"/>
          <p:cNvGrpSpPr/>
          <p:nvPr/>
        </p:nvGrpSpPr>
        <p:grpSpPr>
          <a:xfrm>
            <a:off x="1050932" y="4752070"/>
            <a:ext cx="318904" cy="302528"/>
            <a:chOff x="-6696925" y="3272575"/>
            <a:chExt cx="307200" cy="291425"/>
          </a:xfrm>
        </p:grpSpPr>
        <p:sp>
          <p:nvSpPr>
            <p:cNvPr id="238" name="Google Shape;238;p21"/>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1"/>
          <p:cNvSpPr/>
          <p:nvPr/>
        </p:nvSpPr>
        <p:spPr>
          <a:xfrm>
            <a:off x="2997487" y="4752028"/>
            <a:ext cx="313350" cy="302243"/>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1"/>
          <p:cNvGrpSpPr/>
          <p:nvPr/>
        </p:nvGrpSpPr>
        <p:grpSpPr>
          <a:xfrm>
            <a:off x="4951620" y="4770053"/>
            <a:ext cx="310729" cy="266558"/>
            <a:chOff x="-3037625" y="3254850"/>
            <a:chExt cx="299325" cy="256775"/>
          </a:xfrm>
        </p:grpSpPr>
        <p:sp>
          <p:nvSpPr>
            <p:cNvPr id="242" name="Google Shape;242;p21"/>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1"/>
          <p:cNvGrpSpPr/>
          <p:nvPr/>
        </p:nvGrpSpPr>
        <p:grpSpPr>
          <a:xfrm>
            <a:off x="6905015" y="4796200"/>
            <a:ext cx="304189" cy="214264"/>
            <a:chOff x="-1199300" y="3279250"/>
            <a:chExt cx="293025" cy="206400"/>
          </a:xfrm>
        </p:grpSpPr>
        <p:sp>
          <p:nvSpPr>
            <p:cNvPr id="247" name="Google Shape;247;p21"/>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1"/>
          <p:cNvGrpSpPr/>
          <p:nvPr/>
        </p:nvGrpSpPr>
        <p:grpSpPr>
          <a:xfrm>
            <a:off x="1437057" y="4751733"/>
            <a:ext cx="320539" cy="303203"/>
            <a:chOff x="-6338550" y="3272950"/>
            <a:chExt cx="308775" cy="292075"/>
          </a:xfrm>
        </p:grpSpPr>
        <p:sp>
          <p:nvSpPr>
            <p:cNvPr id="252" name="Google Shape;252;p21"/>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1"/>
          <p:cNvGrpSpPr/>
          <p:nvPr/>
        </p:nvGrpSpPr>
        <p:grpSpPr>
          <a:xfrm>
            <a:off x="3391219" y="4750836"/>
            <a:ext cx="305020" cy="304994"/>
            <a:chOff x="-4478975" y="3251700"/>
            <a:chExt cx="293825" cy="293800"/>
          </a:xfrm>
        </p:grpSpPr>
        <p:sp>
          <p:nvSpPr>
            <p:cNvPr id="256" name="Google Shape;256;p21"/>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1"/>
          <p:cNvGrpSpPr/>
          <p:nvPr/>
        </p:nvGrpSpPr>
        <p:grpSpPr>
          <a:xfrm>
            <a:off x="5347096" y="4752055"/>
            <a:ext cx="299284" cy="302554"/>
            <a:chOff x="-2668225" y="3239075"/>
            <a:chExt cx="288300" cy="291450"/>
          </a:xfrm>
        </p:grpSpPr>
        <p:sp>
          <p:nvSpPr>
            <p:cNvPr id="260" name="Google Shape;260;p21"/>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1"/>
          <p:cNvGrpSpPr/>
          <p:nvPr/>
        </p:nvGrpSpPr>
        <p:grpSpPr>
          <a:xfrm>
            <a:off x="1835385" y="4752473"/>
            <a:ext cx="303385" cy="301724"/>
            <a:chOff x="-5971525" y="3273750"/>
            <a:chExt cx="292250" cy="290650"/>
          </a:xfrm>
        </p:grpSpPr>
        <p:sp>
          <p:nvSpPr>
            <p:cNvPr id="266" name="Google Shape;266;p21"/>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1"/>
          <p:cNvGrpSpPr/>
          <p:nvPr/>
        </p:nvGrpSpPr>
        <p:grpSpPr>
          <a:xfrm>
            <a:off x="3780211" y="4752471"/>
            <a:ext cx="303359" cy="301724"/>
            <a:chOff x="-4118225" y="3253275"/>
            <a:chExt cx="292225" cy="290650"/>
          </a:xfrm>
        </p:grpSpPr>
        <p:sp>
          <p:nvSpPr>
            <p:cNvPr id="269" name="Google Shape;269;p21"/>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1"/>
          <p:cNvGrpSpPr/>
          <p:nvPr/>
        </p:nvGrpSpPr>
        <p:grpSpPr>
          <a:xfrm>
            <a:off x="5743043" y="4751238"/>
            <a:ext cx="284569" cy="304189"/>
            <a:chOff x="-2312225" y="3238300"/>
            <a:chExt cx="274125" cy="293025"/>
          </a:xfrm>
        </p:grpSpPr>
        <p:sp>
          <p:nvSpPr>
            <p:cNvPr id="272" name="Google Shape;272;p21"/>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1"/>
          <p:cNvGrpSpPr/>
          <p:nvPr/>
        </p:nvGrpSpPr>
        <p:grpSpPr>
          <a:xfrm>
            <a:off x="2223145" y="4752057"/>
            <a:ext cx="305824" cy="302554"/>
            <a:chOff x="-5611575" y="3272950"/>
            <a:chExt cx="294600" cy="291450"/>
          </a:xfrm>
        </p:grpSpPr>
        <p:sp>
          <p:nvSpPr>
            <p:cNvPr id="275" name="Google Shape;275;p21"/>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1"/>
          <p:cNvGrpSpPr/>
          <p:nvPr/>
        </p:nvGrpSpPr>
        <p:grpSpPr>
          <a:xfrm>
            <a:off x="4157740" y="4752212"/>
            <a:ext cx="313350" cy="302243"/>
            <a:chOff x="-3768700" y="3253275"/>
            <a:chExt cx="301850" cy="291150"/>
          </a:xfrm>
        </p:grpSpPr>
        <p:sp>
          <p:nvSpPr>
            <p:cNvPr id="281" name="Google Shape;281;p21"/>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1"/>
          <p:cNvGrpSpPr/>
          <p:nvPr/>
        </p:nvGrpSpPr>
        <p:grpSpPr>
          <a:xfrm>
            <a:off x="6126473" y="4787701"/>
            <a:ext cx="302995" cy="231263"/>
            <a:chOff x="-1951475" y="3273100"/>
            <a:chExt cx="291875" cy="222775"/>
          </a:xfrm>
        </p:grpSpPr>
        <p:sp>
          <p:nvSpPr>
            <p:cNvPr id="285" name="Google Shape;285;p21"/>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1"/>
          <p:cNvGrpSpPr/>
          <p:nvPr/>
        </p:nvGrpSpPr>
        <p:grpSpPr>
          <a:xfrm>
            <a:off x="7305679" y="4751652"/>
            <a:ext cx="303359" cy="303359"/>
            <a:chOff x="-804700" y="3226500"/>
            <a:chExt cx="292225" cy="292225"/>
          </a:xfrm>
        </p:grpSpPr>
        <p:sp>
          <p:nvSpPr>
            <p:cNvPr id="289" name="Google Shape;289;p21"/>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1"/>
          <p:cNvGrpSpPr/>
          <p:nvPr/>
        </p:nvGrpSpPr>
        <p:grpSpPr>
          <a:xfrm>
            <a:off x="2618216" y="4751642"/>
            <a:ext cx="303359" cy="303385"/>
            <a:chOff x="-5251625" y="3272950"/>
            <a:chExt cx="292225" cy="292250"/>
          </a:xfrm>
        </p:grpSpPr>
        <p:sp>
          <p:nvSpPr>
            <p:cNvPr id="297" name="Google Shape;297;p21"/>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1"/>
          <p:cNvGrpSpPr/>
          <p:nvPr/>
        </p:nvGrpSpPr>
        <p:grpSpPr>
          <a:xfrm>
            <a:off x="4603028" y="4752069"/>
            <a:ext cx="230614" cy="302528"/>
            <a:chOff x="-3365275" y="3253275"/>
            <a:chExt cx="222150" cy="291425"/>
          </a:xfrm>
        </p:grpSpPr>
        <p:sp>
          <p:nvSpPr>
            <p:cNvPr id="301" name="Google Shape;301;p21"/>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a:off x="6535188" y="4751238"/>
            <a:ext cx="268193" cy="304189"/>
            <a:chOff x="-1575775" y="3238300"/>
            <a:chExt cx="258350" cy="293025"/>
          </a:xfrm>
        </p:grpSpPr>
        <p:sp>
          <p:nvSpPr>
            <p:cNvPr id="304" name="Google Shape;304;p21"/>
            <p:cNvSpPr/>
            <p:nvPr/>
          </p:nvSpPr>
          <p:spPr>
            <a:xfrm>
              <a:off x="-1489150" y="3306825"/>
              <a:ext cx="85875" cy="33100"/>
            </a:xfrm>
            <a:custGeom>
              <a:avLst/>
              <a:gdLst/>
              <a:ahLst/>
              <a:cxnLst/>
              <a:rect l="l" t="t" r="r" b="b"/>
              <a:pathLst>
                <a:path w="3435" h="1324" extrusionOk="0">
                  <a:moveTo>
                    <a:pt x="1" y="0"/>
                  </a:moveTo>
                  <a:lnTo>
                    <a:pt x="1702" y="1324"/>
                  </a:lnTo>
                  <a:lnTo>
                    <a:pt x="343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1506475" y="3316275"/>
              <a:ext cx="46500" cy="67750"/>
            </a:xfrm>
            <a:custGeom>
              <a:avLst/>
              <a:gdLst/>
              <a:ahLst/>
              <a:cxnLst/>
              <a:rect l="l" t="t" r="r" b="b"/>
              <a:pathLst>
                <a:path w="1860" h="2710" extrusionOk="0">
                  <a:moveTo>
                    <a:pt x="1" y="1"/>
                  </a:moveTo>
                  <a:lnTo>
                    <a:pt x="1" y="2710"/>
                  </a:lnTo>
                  <a:lnTo>
                    <a:pt x="1859" y="1324"/>
                  </a:lnTo>
                  <a:lnTo>
                    <a:pt x="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1575775" y="3238300"/>
              <a:ext cx="258350" cy="293025"/>
            </a:xfrm>
            <a:custGeom>
              <a:avLst/>
              <a:gdLst/>
              <a:ahLst/>
              <a:cxnLst/>
              <a:rect l="l" t="t" r="r" b="b"/>
              <a:pathLst>
                <a:path w="10334" h="11721" extrusionOk="0">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489150" y="3360375"/>
              <a:ext cx="85875" cy="32325"/>
            </a:xfrm>
            <a:custGeom>
              <a:avLst/>
              <a:gdLst/>
              <a:ahLst/>
              <a:cxnLst/>
              <a:rect l="l" t="t" r="r" b="b"/>
              <a:pathLst>
                <a:path w="3435" h="1293" extrusionOk="0">
                  <a:moveTo>
                    <a:pt x="1702" y="1"/>
                  </a:moveTo>
                  <a:lnTo>
                    <a:pt x="1" y="1293"/>
                  </a:lnTo>
                  <a:lnTo>
                    <a:pt x="3435" y="1293"/>
                  </a:lnTo>
                  <a:lnTo>
                    <a:pt x="170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431650" y="3316275"/>
              <a:ext cx="44925" cy="67750"/>
            </a:xfrm>
            <a:custGeom>
              <a:avLst/>
              <a:gdLst/>
              <a:ahLst/>
              <a:cxnLst/>
              <a:rect l="l" t="t" r="r" b="b"/>
              <a:pathLst>
                <a:path w="1797" h="2710" extrusionOk="0">
                  <a:moveTo>
                    <a:pt x="1796" y="1"/>
                  </a:moveTo>
                  <a:lnTo>
                    <a:pt x="0" y="1324"/>
                  </a:lnTo>
                  <a:lnTo>
                    <a:pt x="1796" y="2710"/>
                  </a:lnTo>
                  <a:lnTo>
                    <a:pt x="179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1EFFC1"/>
                </a:solidFill>
              </a:rPr>
              <a:t>Requisito Funcional “RF002”</a:t>
            </a:r>
            <a:endParaRPr>
              <a:solidFill>
                <a:srgbClr val="1EFFC1"/>
              </a:solidFill>
            </a:endParaRPr>
          </a:p>
        </p:txBody>
      </p:sp>
      <p:grpSp>
        <p:nvGrpSpPr>
          <p:cNvPr id="904" name="Google Shape;904;p39"/>
          <p:cNvGrpSpPr/>
          <p:nvPr/>
        </p:nvGrpSpPr>
        <p:grpSpPr>
          <a:xfrm>
            <a:off x="5774702" y="2894140"/>
            <a:ext cx="1465052" cy="1514866"/>
            <a:chOff x="-44528075" y="1982825"/>
            <a:chExt cx="300900" cy="301700"/>
          </a:xfrm>
        </p:grpSpPr>
        <p:sp>
          <p:nvSpPr>
            <p:cNvPr id="905" name="Google Shape;905;p39"/>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39"/>
          <p:cNvSpPr/>
          <p:nvPr/>
        </p:nvSpPr>
        <p:spPr>
          <a:xfrm>
            <a:off x="1844527" y="1455490"/>
            <a:ext cx="1465052" cy="1514866"/>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3" name="Google Shape;913;p39"/>
          <p:cNvPicPr preferRelativeResize="0"/>
          <p:nvPr/>
        </p:nvPicPr>
        <p:blipFill rotWithShape="1">
          <a:blip r:embed="rId3">
            <a:alphaModFix/>
          </a:blip>
          <a:srcRect l="4159" t="1771" r="3606" b="3504"/>
          <a:stretch/>
        </p:blipFill>
        <p:spPr>
          <a:xfrm>
            <a:off x="230496" y="172550"/>
            <a:ext cx="1043379" cy="1157550"/>
          </a:xfrm>
          <a:prstGeom prst="rect">
            <a:avLst/>
          </a:prstGeom>
          <a:noFill/>
          <a:ln>
            <a:noFill/>
          </a:ln>
        </p:spPr>
      </p:pic>
      <p:pic>
        <p:nvPicPr>
          <p:cNvPr id="914" name="Google Shape;914;p39"/>
          <p:cNvPicPr preferRelativeResize="0"/>
          <p:nvPr/>
        </p:nvPicPr>
        <p:blipFill rotWithShape="1">
          <a:blip r:embed="rId4">
            <a:alphaModFix/>
          </a:blip>
          <a:srcRect l="25947" t="42700" r="31530" b="29143"/>
          <a:stretch/>
        </p:blipFill>
        <p:spPr>
          <a:xfrm>
            <a:off x="2185550" y="1798200"/>
            <a:ext cx="4701149" cy="2276425"/>
          </a:xfrm>
          <a:prstGeom prst="rect">
            <a:avLst/>
          </a:prstGeom>
          <a:noFill/>
          <a:ln>
            <a:noFill/>
          </a:ln>
        </p:spPr>
      </p:pic>
      <p:grpSp>
        <p:nvGrpSpPr>
          <p:cNvPr id="915" name="Google Shape;915;p39"/>
          <p:cNvGrpSpPr/>
          <p:nvPr/>
        </p:nvGrpSpPr>
        <p:grpSpPr>
          <a:xfrm>
            <a:off x="8489556" y="4453140"/>
            <a:ext cx="434329" cy="482379"/>
            <a:chOff x="3860250" y="1427025"/>
            <a:chExt cx="487900" cy="483200"/>
          </a:xfrm>
        </p:grpSpPr>
        <p:sp>
          <p:nvSpPr>
            <p:cNvPr id="916" name="Google Shape;916;p39"/>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7" name="Google Shape;917;p39"/>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8" name="Google Shape;918;p39"/>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1EFFC1"/>
                </a:solidFill>
              </a:rPr>
              <a:t>Requisito Funcional “RF003”</a:t>
            </a:r>
            <a:endParaRPr>
              <a:solidFill>
                <a:srgbClr val="1EFFC1"/>
              </a:solidFill>
            </a:endParaRPr>
          </a:p>
        </p:txBody>
      </p:sp>
      <p:grpSp>
        <p:nvGrpSpPr>
          <p:cNvPr id="924" name="Google Shape;924;p40"/>
          <p:cNvGrpSpPr/>
          <p:nvPr/>
        </p:nvGrpSpPr>
        <p:grpSpPr>
          <a:xfrm>
            <a:off x="5774702" y="2894140"/>
            <a:ext cx="1465052" cy="1514866"/>
            <a:chOff x="-44528075" y="1982825"/>
            <a:chExt cx="300900" cy="301700"/>
          </a:xfrm>
        </p:grpSpPr>
        <p:sp>
          <p:nvSpPr>
            <p:cNvPr id="925" name="Google Shape;925;p40"/>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40"/>
          <p:cNvSpPr/>
          <p:nvPr/>
        </p:nvSpPr>
        <p:spPr>
          <a:xfrm>
            <a:off x="1844527" y="1455490"/>
            <a:ext cx="1465052" cy="1514866"/>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3" name="Google Shape;933;p40"/>
          <p:cNvPicPr preferRelativeResize="0"/>
          <p:nvPr/>
        </p:nvPicPr>
        <p:blipFill rotWithShape="1">
          <a:blip r:embed="rId3">
            <a:alphaModFix/>
          </a:blip>
          <a:srcRect l="4159" t="1771" r="3606" b="3504"/>
          <a:stretch/>
        </p:blipFill>
        <p:spPr>
          <a:xfrm>
            <a:off x="230496" y="172550"/>
            <a:ext cx="1043379" cy="1157550"/>
          </a:xfrm>
          <a:prstGeom prst="rect">
            <a:avLst/>
          </a:prstGeom>
          <a:noFill/>
          <a:ln>
            <a:noFill/>
          </a:ln>
        </p:spPr>
      </p:pic>
      <p:pic>
        <p:nvPicPr>
          <p:cNvPr id="934" name="Google Shape;934;p40"/>
          <p:cNvPicPr preferRelativeResize="0"/>
          <p:nvPr/>
        </p:nvPicPr>
        <p:blipFill rotWithShape="1">
          <a:blip r:embed="rId4">
            <a:alphaModFix/>
          </a:blip>
          <a:srcRect l="25981" t="41783" r="31515" b="31926"/>
          <a:stretch/>
        </p:blipFill>
        <p:spPr>
          <a:xfrm>
            <a:off x="2161650" y="1806750"/>
            <a:ext cx="4767875" cy="2248750"/>
          </a:xfrm>
          <a:prstGeom prst="rect">
            <a:avLst/>
          </a:prstGeom>
          <a:noFill/>
          <a:ln>
            <a:noFill/>
          </a:ln>
        </p:spPr>
      </p:pic>
      <p:grpSp>
        <p:nvGrpSpPr>
          <p:cNvPr id="935" name="Google Shape;935;p40"/>
          <p:cNvGrpSpPr/>
          <p:nvPr/>
        </p:nvGrpSpPr>
        <p:grpSpPr>
          <a:xfrm>
            <a:off x="8489556" y="4453140"/>
            <a:ext cx="434329" cy="482379"/>
            <a:chOff x="3860250" y="1427025"/>
            <a:chExt cx="487900" cy="483200"/>
          </a:xfrm>
        </p:grpSpPr>
        <p:sp>
          <p:nvSpPr>
            <p:cNvPr id="936" name="Google Shape;936;p4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7" name="Google Shape;937;p4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8" name="Google Shape;938;p4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1EFFC1"/>
                </a:solidFill>
              </a:rPr>
              <a:t>Requisito No-Funcional “RNF001”</a:t>
            </a:r>
            <a:endParaRPr>
              <a:solidFill>
                <a:srgbClr val="1EFFC1"/>
              </a:solidFill>
            </a:endParaRPr>
          </a:p>
        </p:txBody>
      </p:sp>
      <p:grpSp>
        <p:nvGrpSpPr>
          <p:cNvPr id="944" name="Google Shape;944;p41"/>
          <p:cNvGrpSpPr/>
          <p:nvPr/>
        </p:nvGrpSpPr>
        <p:grpSpPr>
          <a:xfrm>
            <a:off x="5774702" y="2894140"/>
            <a:ext cx="1465052" cy="1514866"/>
            <a:chOff x="-44528075" y="1982825"/>
            <a:chExt cx="300900" cy="301700"/>
          </a:xfrm>
        </p:grpSpPr>
        <p:sp>
          <p:nvSpPr>
            <p:cNvPr id="945" name="Google Shape;945;p41"/>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1"/>
          <p:cNvSpPr/>
          <p:nvPr/>
        </p:nvSpPr>
        <p:spPr>
          <a:xfrm>
            <a:off x="1844527" y="1455490"/>
            <a:ext cx="1465052" cy="1514866"/>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3" name="Google Shape;953;p41"/>
          <p:cNvPicPr preferRelativeResize="0"/>
          <p:nvPr/>
        </p:nvPicPr>
        <p:blipFill rotWithShape="1">
          <a:blip r:embed="rId3">
            <a:alphaModFix/>
          </a:blip>
          <a:srcRect l="4159" t="1771" r="3606" b="3504"/>
          <a:stretch/>
        </p:blipFill>
        <p:spPr>
          <a:xfrm>
            <a:off x="230496" y="172550"/>
            <a:ext cx="1043379" cy="1157550"/>
          </a:xfrm>
          <a:prstGeom prst="rect">
            <a:avLst/>
          </a:prstGeom>
          <a:noFill/>
          <a:ln>
            <a:noFill/>
          </a:ln>
        </p:spPr>
      </p:pic>
      <p:grpSp>
        <p:nvGrpSpPr>
          <p:cNvPr id="954" name="Google Shape;954;p41"/>
          <p:cNvGrpSpPr/>
          <p:nvPr/>
        </p:nvGrpSpPr>
        <p:grpSpPr>
          <a:xfrm>
            <a:off x="8489556" y="4453140"/>
            <a:ext cx="434329" cy="482379"/>
            <a:chOff x="3860250" y="1427025"/>
            <a:chExt cx="487900" cy="483200"/>
          </a:xfrm>
        </p:grpSpPr>
        <p:sp>
          <p:nvSpPr>
            <p:cNvPr id="955" name="Google Shape;955;p41"/>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6" name="Google Shape;956;p41"/>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7" name="Google Shape;957;p41"/>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58" name="Google Shape;958;p41"/>
          <p:cNvPicPr preferRelativeResize="0"/>
          <p:nvPr/>
        </p:nvPicPr>
        <p:blipFill rotWithShape="1">
          <a:blip r:embed="rId4">
            <a:alphaModFix/>
          </a:blip>
          <a:srcRect l="26167" t="45658" r="31640" b="31359"/>
          <a:stretch/>
        </p:blipFill>
        <p:spPr>
          <a:xfrm>
            <a:off x="2218400" y="1777725"/>
            <a:ext cx="4682976" cy="2332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1EFFC1"/>
                </a:solidFill>
              </a:rPr>
              <a:t>Requisito No-Funcional “RNF002”</a:t>
            </a:r>
            <a:endParaRPr>
              <a:solidFill>
                <a:srgbClr val="1EFFC1"/>
              </a:solidFill>
            </a:endParaRPr>
          </a:p>
        </p:txBody>
      </p:sp>
      <p:grpSp>
        <p:nvGrpSpPr>
          <p:cNvPr id="964" name="Google Shape;964;p42"/>
          <p:cNvGrpSpPr/>
          <p:nvPr/>
        </p:nvGrpSpPr>
        <p:grpSpPr>
          <a:xfrm>
            <a:off x="5774702" y="2894140"/>
            <a:ext cx="1465052" cy="1514866"/>
            <a:chOff x="-44528075" y="1982825"/>
            <a:chExt cx="300900" cy="301700"/>
          </a:xfrm>
        </p:grpSpPr>
        <p:sp>
          <p:nvSpPr>
            <p:cNvPr id="965" name="Google Shape;965;p42"/>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 name="Google Shape;972;p42"/>
          <p:cNvSpPr/>
          <p:nvPr/>
        </p:nvSpPr>
        <p:spPr>
          <a:xfrm>
            <a:off x="1844527" y="1455490"/>
            <a:ext cx="1465052" cy="1514866"/>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3" name="Google Shape;973;p42"/>
          <p:cNvPicPr preferRelativeResize="0"/>
          <p:nvPr/>
        </p:nvPicPr>
        <p:blipFill rotWithShape="1">
          <a:blip r:embed="rId3">
            <a:alphaModFix/>
          </a:blip>
          <a:srcRect l="4159" t="1771" r="3606" b="3504"/>
          <a:stretch/>
        </p:blipFill>
        <p:spPr>
          <a:xfrm>
            <a:off x="230496" y="172550"/>
            <a:ext cx="1043379" cy="1157550"/>
          </a:xfrm>
          <a:prstGeom prst="rect">
            <a:avLst/>
          </a:prstGeom>
          <a:noFill/>
          <a:ln>
            <a:noFill/>
          </a:ln>
        </p:spPr>
      </p:pic>
      <p:grpSp>
        <p:nvGrpSpPr>
          <p:cNvPr id="974" name="Google Shape;974;p42"/>
          <p:cNvGrpSpPr/>
          <p:nvPr/>
        </p:nvGrpSpPr>
        <p:grpSpPr>
          <a:xfrm>
            <a:off x="8489556" y="4453140"/>
            <a:ext cx="434329" cy="482379"/>
            <a:chOff x="3860250" y="1427025"/>
            <a:chExt cx="487900" cy="483200"/>
          </a:xfrm>
        </p:grpSpPr>
        <p:sp>
          <p:nvSpPr>
            <p:cNvPr id="975" name="Google Shape;975;p42"/>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6" name="Google Shape;976;p42"/>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7" name="Google Shape;977;p42"/>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78" name="Google Shape;978;p42"/>
          <p:cNvPicPr preferRelativeResize="0"/>
          <p:nvPr/>
        </p:nvPicPr>
        <p:blipFill rotWithShape="1">
          <a:blip r:embed="rId4">
            <a:alphaModFix/>
          </a:blip>
          <a:srcRect l="28403" t="43565" r="33301" b="36073"/>
          <a:stretch/>
        </p:blipFill>
        <p:spPr>
          <a:xfrm>
            <a:off x="2199350" y="1824225"/>
            <a:ext cx="4714874" cy="2247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1EFFC1"/>
                </a:solidFill>
              </a:rPr>
              <a:t>Requisito No-Funcional “RNF003”</a:t>
            </a:r>
            <a:endParaRPr>
              <a:solidFill>
                <a:srgbClr val="1EFFC1"/>
              </a:solidFill>
            </a:endParaRPr>
          </a:p>
        </p:txBody>
      </p:sp>
      <p:grpSp>
        <p:nvGrpSpPr>
          <p:cNvPr id="984" name="Google Shape;984;p43"/>
          <p:cNvGrpSpPr/>
          <p:nvPr/>
        </p:nvGrpSpPr>
        <p:grpSpPr>
          <a:xfrm>
            <a:off x="5774702" y="2894140"/>
            <a:ext cx="1465052" cy="1514866"/>
            <a:chOff x="-44528075" y="1982825"/>
            <a:chExt cx="300900" cy="301700"/>
          </a:xfrm>
        </p:grpSpPr>
        <p:sp>
          <p:nvSpPr>
            <p:cNvPr id="985" name="Google Shape;985;p43"/>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43"/>
          <p:cNvSpPr/>
          <p:nvPr/>
        </p:nvSpPr>
        <p:spPr>
          <a:xfrm>
            <a:off x="1844527" y="1455490"/>
            <a:ext cx="1465052" cy="1514866"/>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3" name="Google Shape;993;p43"/>
          <p:cNvPicPr preferRelativeResize="0"/>
          <p:nvPr/>
        </p:nvPicPr>
        <p:blipFill rotWithShape="1">
          <a:blip r:embed="rId3">
            <a:alphaModFix/>
          </a:blip>
          <a:srcRect l="4159" t="1771" r="3606" b="3504"/>
          <a:stretch/>
        </p:blipFill>
        <p:spPr>
          <a:xfrm>
            <a:off x="230496" y="172550"/>
            <a:ext cx="1043379" cy="1157550"/>
          </a:xfrm>
          <a:prstGeom prst="rect">
            <a:avLst/>
          </a:prstGeom>
          <a:noFill/>
          <a:ln>
            <a:noFill/>
          </a:ln>
        </p:spPr>
      </p:pic>
      <p:grpSp>
        <p:nvGrpSpPr>
          <p:cNvPr id="994" name="Google Shape;994;p43"/>
          <p:cNvGrpSpPr/>
          <p:nvPr/>
        </p:nvGrpSpPr>
        <p:grpSpPr>
          <a:xfrm>
            <a:off x="8489556" y="4453140"/>
            <a:ext cx="434329" cy="482379"/>
            <a:chOff x="3860250" y="1427025"/>
            <a:chExt cx="487900" cy="483200"/>
          </a:xfrm>
        </p:grpSpPr>
        <p:sp>
          <p:nvSpPr>
            <p:cNvPr id="995" name="Google Shape;995;p43"/>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6" name="Google Shape;996;p43"/>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7" name="Google Shape;997;p43"/>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98" name="Google Shape;998;p43"/>
          <p:cNvPicPr preferRelativeResize="0"/>
          <p:nvPr/>
        </p:nvPicPr>
        <p:blipFill rotWithShape="1">
          <a:blip r:embed="rId4">
            <a:alphaModFix/>
          </a:blip>
          <a:srcRect l="20911" t="41383" r="22079" b="29037"/>
          <a:stretch/>
        </p:blipFill>
        <p:spPr>
          <a:xfrm>
            <a:off x="2208875" y="1824225"/>
            <a:ext cx="4680774" cy="2228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4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IEEE830 SRS</a:t>
            </a:r>
            <a:endParaRPr/>
          </a:p>
        </p:txBody>
      </p:sp>
      <p:pic>
        <p:nvPicPr>
          <p:cNvPr id="1004" name="Google Shape;1004;p44" title="Gráfico">
            <a:hlinkClick r:id="rId3"/>
          </p:cNvPr>
          <p:cNvPicPr preferRelativeResize="0"/>
          <p:nvPr/>
        </p:nvPicPr>
        <p:blipFill>
          <a:blip r:embed="rId4">
            <a:alphaModFix/>
          </a:blip>
          <a:stretch>
            <a:fillRect/>
          </a:stretch>
        </p:blipFill>
        <p:spPr>
          <a:xfrm>
            <a:off x="508525" y="1841700"/>
            <a:ext cx="3383499" cy="2092125"/>
          </a:xfrm>
          <a:prstGeom prst="rect">
            <a:avLst/>
          </a:prstGeom>
          <a:noFill/>
          <a:ln>
            <a:noFill/>
          </a:ln>
        </p:spPr>
      </p:pic>
      <p:cxnSp>
        <p:nvCxnSpPr>
          <p:cNvPr id="1005" name="Google Shape;1005;p4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006" name="Google Shape;1006;p44"/>
          <p:cNvSpPr txBox="1"/>
          <p:nvPr/>
        </p:nvSpPr>
        <p:spPr>
          <a:xfrm>
            <a:off x="4037675" y="4343400"/>
            <a:ext cx="4952700" cy="74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u="sng">
                <a:solidFill>
                  <a:schemeClr val="hlink"/>
                </a:solidFill>
                <a:hlinkClick r:id="rId5"/>
              </a:rPr>
              <a:t>https://docs.google.com/document/d/1ieNyfzRX8yN1l42BcPfzHza-0D8v6CdSEtI2jYD_EUc/edit?usp=sharing</a:t>
            </a:r>
            <a:endParaRPr u="sng">
              <a:solidFill>
                <a:srgbClr val="48FFD5"/>
              </a:solidFill>
            </a:endParaRPr>
          </a:p>
        </p:txBody>
      </p:sp>
      <p:sp>
        <p:nvSpPr>
          <p:cNvPr id="1007" name="Google Shape;1007;p44"/>
          <p:cNvSpPr txBox="1">
            <a:spLocks noGrp="1"/>
          </p:cNvSpPr>
          <p:nvPr>
            <p:ph type="title" idx="4294967295"/>
          </p:nvPr>
        </p:nvSpPr>
        <p:spPr>
          <a:xfrm>
            <a:off x="311700" y="4290150"/>
            <a:ext cx="32715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Documento SRS</a:t>
            </a:r>
            <a:endParaRPr/>
          </a:p>
        </p:txBody>
      </p:sp>
      <p:sp>
        <p:nvSpPr>
          <p:cNvPr id="1008" name="Google Shape;1008;p44"/>
          <p:cNvSpPr/>
          <p:nvPr/>
        </p:nvSpPr>
        <p:spPr>
          <a:xfrm>
            <a:off x="3218525" y="4443600"/>
            <a:ext cx="409500" cy="352500"/>
          </a:xfrm>
          <a:prstGeom prst="rightArrow">
            <a:avLst>
              <a:gd name="adj1" fmla="val 50000"/>
              <a:gd name="adj2" fmla="val 50000"/>
            </a:avLst>
          </a:prstGeom>
          <a:solidFill>
            <a:schemeClr val="lt2"/>
          </a:solidFill>
          <a:ln w="19050"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txBox="1"/>
          <p:nvPr/>
        </p:nvSpPr>
        <p:spPr>
          <a:xfrm>
            <a:off x="4418675" y="1841700"/>
            <a:ext cx="4057500" cy="199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a:solidFill>
                  <a:srgbClr val="FFFFFF"/>
                </a:solidFill>
                <a:latin typeface="Roboto Light"/>
                <a:ea typeface="Roboto Light"/>
                <a:cs typeface="Roboto Light"/>
                <a:sym typeface="Roboto Light"/>
              </a:rPr>
              <a:t>EL documento escogido para realizar las especificaciones del producto son realizadas bajo el estándar IEEE830 el cual nos permite profundizar y especificar más a fondo los procesos y manejos que el sistema deberá realizar.</a:t>
            </a:r>
            <a:endParaRPr sz="1600">
              <a:solidFill>
                <a:srgbClr val="FFFFFF"/>
              </a:solidFill>
              <a:latin typeface="Roboto Light"/>
              <a:ea typeface="Roboto Light"/>
              <a:cs typeface="Roboto Light"/>
              <a:sym typeface="Robo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5"/>
          <p:cNvSpPr txBox="1">
            <a:spLocks noGrp="1"/>
          </p:cNvSpPr>
          <p:nvPr>
            <p:ph type="ctrTitle" idx="6"/>
          </p:nvPr>
        </p:nvSpPr>
        <p:spPr>
          <a:xfrm>
            <a:off x="311700" y="4393075"/>
            <a:ext cx="8520600" cy="71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u="sng">
                <a:solidFill>
                  <a:schemeClr val="hlink"/>
                </a:solidFill>
                <a:hlinkClick r:id="rId3"/>
              </a:rPr>
              <a:t>https://drive.google.com/file/d/1NAESLxquDiPlY0y5zKqdDVzV5gBhw9Ez/view?usp=sharing</a:t>
            </a:r>
            <a:endParaRPr sz="1600" u="sng">
              <a:solidFill>
                <a:srgbClr val="48FFD5"/>
              </a:solidFill>
            </a:endParaRPr>
          </a:p>
        </p:txBody>
      </p:sp>
      <p:cxnSp>
        <p:nvCxnSpPr>
          <p:cNvPr id="1015" name="Google Shape;1015;p45"/>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1016" name="Google Shape;1016;p45"/>
          <p:cNvPicPr preferRelativeResize="0"/>
          <p:nvPr/>
        </p:nvPicPr>
        <p:blipFill>
          <a:blip r:embed="rId4">
            <a:alphaModFix/>
          </a:blip>
          <a:stretch>
            <a:fillRect/>
          </a:stretch>
        </p:blipFill>
        <p:spPr>
          <a:xfrm>
            <a:off x="152400" y="152400"/>
            <a:ext cx="8732648" cy="4088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2"/>
          <p:cNvSpPr txBox="1">
            <a:spLocks noGrp="1"/>
          </p:cNvSpPr>
          <p:nvPr>
            <p:ph type="ctrTitle"/>
          </p:nvPr>
        </p:nvSpPr>
        <p:spPr>
          <a:xfrm>
            <a:off x="4946300" y="5097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INTRODUCCIÓN</a:t>
            </a:r>
            <a:endParaRPr sz="3000"/>
          </a:p>
        </p:txBody>
      </p:sp>
      <p:cxnSp>
        <p:nvCxnSpPr>
          <p:cNvPr id="314" name="Google Shape;314;p22"/>
          <p:cNvCxnSpPr/>
          <p:nvPr/>
        </p:nvCxnSpPr>
        <p:spPr>
          <a:xfrm>
            <a:off x="5001375" y="111630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315" name="Google Shape;315;p22"/>
          <p:cNvGrpSpPr/>
          <p:nvPr/>
        </p:nvGrpSpPr>
        <p:grpSpPr>
          <a:xfrm>
            <a:off x="6273873" y="3478977"/>
            <a:ext cx="2422063" cy="1664528"/>
            <a:chOff x="160325" y="221250"/>
            <a:chExt cx="7199950" cy="5116900"/>
          </a:xfrm>
        </p:grpSpPr>
        <p:sp>
          <p:nvSpPr>
            <p:cNvPr id="316" name="Google Shape;316;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2"/>
          <p:cNvSpPr txBox="1"/>
          <p:nvPr/>
        </p:nvSpPr>
        <p:spPr>
          <a:xfrm>
            <a:off x="965500" y="2062963"/>
            <a:ext cx="4769100" cy="2023500"/>
          </a:xfrm>
          <a:prstGeom prst="rect">
            <a:avLst/>
          </a:prstGeom>
          <a:noFill/>
          <a:ln>
            <a:noFill/>
          </a:ln>
        </p:spPr>
        <p:txBody>
          <a:bodyPr spcFirstLastPara="1" wrap="square" lIns="91425" tIns="91425" rIns="91425" bIns="91425" anchor="t" anchorCtr="0">
            <a:noAutofit/>
          </a:bodyPr>
          <a:lstStyle/>
          <a:p>
            <a:pPr marL="190500" lvl="0" indent="0" algn="l" rtl="0">
              <a:spcBef>
                <a:spcPts val="0"/>
              </a:spcBef>
              <a:spcAft>
                <a:spcPts val="0"/>
              </a:spcAft>
              <a:buClr>
                <a:schemeClr val="dk1"/>
              </a:buClr>
              <a:buSzPts val="1100"/>
              <a:buFont typeface="Arial"/>
              <a:buNone/>
            </a:pPr>
            <a:r>
              <a:rPr lang="es" sz="1600">
                <a:solidFill>
                  <a:srgbClr val="48FFD5"/>
                </a:solidFill>
                <a:latin typeface="Roboto"/>
                <a:ea typeface="Roboto"/>
                <a:cs typeface="Roboto"/>
                <a:sym typeface="Roboto"/>
              </a:rPr>
              <a:t>Security Innovation plantea crear un sistema de acceso, que sea eficiente y competitivo de modo que este permita generar nuevas oportunidades en cuanto al control y desarrollo de estos. Brindando instrumentos que permitan mantener y proporcionar un estándar reduciendo notoriamente falencias que encontramos diariamente en la mayoría de ingresos a una institución.</a:t>
            </a:r>
            <a:endParaRPr sz="1600">
              <a:solidFill>
                <a:srgbClr val="48FFD5"/>
              </a:solidFill>
              <a:latin typeface="Roboto"/>
              <a:ea typeface="Roboto"/>
              <a:cs typeface="Roboto"/>
              <a:sym typeface="Roboto"/>
            </a:endParaRPr>
          </a:p>
          <a:p>
            <a:pPr marL="0" lvl="0" indent="0" algn="l" rtl="0">
              <a:spcBef>
                <a:spcPts val="0"/>
              </a:spcBef>
              <a:spcAft>
                <a:spcPts val="0"/>
              </a:spcAft>
              <a:buNone/>
            </a:pPr>
            <a:endParaRPr>
              <a:solidFill>
                <a:srgbClr val="48FFD5"/>
              </a:solidFill>
              <a:latin typeface="Roboto Light"/>
              <a:ea typeface="Roboto Light"/>
              <a:cs typeface="Roboto Light"/>
              <a:sym typeface="Roboto Light"/>
            </a:endParaRPr>
          </a:p>
        </p:txBody>
      </p:sp>
      <p:pic>
        <p:nvPicPr>
          <p:cNvPr id="321" name="Google Shape;321;p22"/>
          <p:cNvPicPr preferRelativeResize="0"/>
          <p:nvPr/>
        </p:nvPicPr>
        <p:blipFill rotWithShape="1">
          <a:blip r:embed="rId3">
            <a:alphaModFix/>
          </a:blip>
          <a:srcRect l="4159" t="1771" r="3606" b="3504"/>
          <a:stretch/>
        </p:blipFill>
        <p:spPr>
          <a:xfrm>
            <a:off x="230496" y="172550"/>
            <a:ext cx="1043379" cy="115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OBJETIVOS</a:t>
            </a:r>
            <a:endParaRPr/>
          </a:p>
        </p:txBody>
      </p:sp>
      <p:cxnSp>
        <p:nvCxnSpPr>
          <p:cNvPr id="327" name="Google Shape;32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328" name="Google Shape;328;p23"/>
          <p:cNvGrpSpPr/>
          <p:nvPr/>
        </p:nvGrpSpPr>
        <p:grpSpPr>
          <a:xfrm>
            <a:off x="8683894" y="4745719"/>
            <a:ext cx="329934" cy="329934"/>
            <a:chOff x="5775900" y="2308125"/>
            <a:chExt cx="295375" cy="295375"/>
          </a:xfrm>
        </p:grpSpPr>
        <p:sp>
          <p:nvSpPr>
            <p:cNvPr id="329" name="Google Shape;329;p23"/>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3"/>
          <p:cNvGrpSpPr/>
          <p:nvPr/>
        </p:nvGrpSpPr>
        <p:grpSpPr>
          <a:xfrm>
            <a:off x="100860" y="4745288"/>
            <a:ext cx="333480" cy="330800"/>
            <a:chOff x="946175" y="3253275"/>
            <a:chExt cx="298550" cy="296150"/>
          </a:xfrm>
        </p:grpSpPr>
        <p:sp>
          <p:nvSpPr>
            <p:cNvPr id="335" name="Google Shape;335;p23"/>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3"/>
          <p:cNvGrpSpPr/>
          <p:nvPr/>
        </p:nvGrpSpPr>
        <p:grpSpPr>
          <a:xfrm>
            <a:off x="7837320" y="174806"/>
            <a:ext cx="994973" cy="830447"/>
            <a:chOff x="6377570" y="3238881"/>
            <a:chExt cx="994973" cy="830447"/>
          </a:xfrm>
        </p:grpSpPr>
        <p:sp>
          <p:nvSpPr>
            <p:cNvPr id="341" name="Google Shape;341;p23"/>
            <p:cNvSpPr/>
            <p:nvPr/>
          </p:nvSpPr>
          <p:spPr>
            <a:xfrm>
              <a:off x="6377570" y="3238881"/>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3"/>
            <p:cNvGrpSpPr/>
            <p:nvPr/>
          </p:nvGrpSpPr>
          <p:grpSpPr>
            <a:xfrm>
              <a:off x="6709202" y="3429673"/>
              <a:ext cx="331721" cy="328203"/>
              <a:chOff x="946175" y="3619500"/>
              <a:chExt cx="296975" cy="293825"/>
            </a:xfrm>
          </p:grpSpPr>
          <p:sp>
            <p:nvSpPr>
              <p:cNvPr id="343" name="Google Shape;343;p23"/>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9" name="Google Shape;349;p23"/>
          <p:cNvGrpSpPr/>
          <p:nvPr/>
        </p:nvGrpSpPr>
        <p:grpSpPr>
          <a:xfrm>
            <a:off x="311695" y="174793"/>
            <a:ext cx="994973" cy="830447"/>
            <a:chOff x="382995" y="1346568"/>
            <a:chExt cx="994973" cy="830447"/>
          </a:xfrm>
        </p:grpSpPr>
        <p:grpSp>
          <p:nvGrpSpPr>
            <p:cNvPr id="350" name="Google Shape;350;p23"/>
            <p:cNvGrpSpPr/>
            <p:nvPr/>
          </p:nvGrpSpPr>
          <p:grpSpPr>
            <a:xfrm>
              <a:off x="713738" y="1561980"/>
              <a:ext cx="333452" cy="329962"/>
              <a:chOff x="1049375" y="2318350"/>
              <a:chExt cx="298525" cy="295400"/>
            </a:xfrm>
          </p:grpSpPr>
          <p:sp>
            <p:nvSpPr>
              <p:cNvPr id="351" name="Google Shape;351;p23"/>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3"/>
            <p:cNvSpPr/>
            <p:nvPr/>
          </p:nvSpPr>
          <p:spPr>
            <a:xfrm>
              <a:off x="382995" y="1346568"/>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3"/>
          <p:cNvSpPr txBox="1"/>
          <p:nvPr/>
        </p:nvSpPr>
        <p:spPr>
          <a:xfrm>
            <a:off x="282025" y="1410100"/>
            <a:ext cx="8520600" cy="29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latin typeface="Roboto Light"/>
                <a:ea typeface="Roboto Light"/>
                <a:cs typeface="Roboto Light"/>
                <a:sym typeface="Roboto Light"/>
              </a:rPr>
              <a:t>Mejorar la seguridad de las instituciones que requieran un método de seguridad, implementando nuevas tecnologías en el ingreso y salida de las instituciones y así prevenir el ingreso de terceros no deseados en las instituciones.</a:t>
            </a: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457200" lvl="0" indent="-317500" algn="l" rtl="0">
              <a:spcBef>
                <a:spcPts val="0"/>
              </a:spcBef>
              <a:spcAft>
                <a:spcPts val="0"/>
              </a:spcAft>
              <a:buClr>
                <a:srgbClr val="FFFFFF"/>
              </a:buClr>
              <a:buSzPts val="1400"/>
              <a:buFont typeface="Roboto Light"/>
              <a:buAutoNum type="arabicParenR"/>
            </a:pPr>
            <a:r>
              <a:rPr lang="es">
                <a:solidFill>
                  <a:srgbClr val="FFFFFF"/>
                </a:solidFill>
                <a:latin typeface="Roboto Light"/>
                <a:ea typeface="Roboto Light"/>
                <a:cs typeface="Roboto Light"/>
                <a:sym typeface="Roboto Light"/>
              </a:rPr>
              <a:t>Implementar torniquetes de seguridad nos ayudará a controlar el ingreso a la institución aparte de tener una base de datos completa, de las personas que ingresan a la institución.</a:t>
            </a:r>
            <a:endParaRPr>
              <a:solidFill>
                <a:srgbClr val="FFFFFF"/>
              </a:solidFill>
              <a:latin typeface="Roboto Light"/>
              <a:ea typeface="Roboto Light"/>
              <a:cs typeface="Roboto Light"/>
              <a:sym typeface="Roboto Light"/>
            </a:endParaRPr>
          </a:p>
          <a:p>
            <a:pPr marL="457200" lvl="0" indent="-317500" algn="l" rtl="0">
              <a:spcBef>
                <a:spcPts val="0"/>
              </a:spcBef>
              <a:spcAft>
                <a:spcPts val="0"/>
              </a:spcAft>
              <a:buClr>
                <a:srgbClr val="FFFFFF"/>
              </a:buClr>
              <a:buSzPts val="1400"/>
              <a:buFont typeface="Roboto Light"/>
              <a:buAutoNum type="arabicParenR"/>
            </a:pPr>
            <a:r>
              <a:rPr lang="es">
                <a:solidFill>
                  <a:srgbClr val="FFFFFF"/>
                </a:solidFill>
                <a:latin typeface="Roboto Light"/>
                <a:ea typeface="Roboto Light"/>
                <a:cs typeface="Roboto Light"/>
                <a:sym typeface="Roboto Light"/>
              </a:rPr>
              <a:t>Incluir carnets con chip, los cuales sólo portarán personas de la institución como una medida mas de seguridad par el ingreso.</a:t>
            </a:r>
            <a:endParaRPr>
              <a:solidFill>
                <a:srgbClr val="FFFFFF"/>
              </a:solidFill>
              <a:latin typeface="Roboto Light"/>
              <a:ea typeface="Roboto Light"/>
              <a:cs typeface="Roboto Light"/>
              <a:sym typeface="Roboto Light"/>
            </a:endParaRPr>
          </a:p>
          <a:p>
            <a:pPr marL="457200" lvl="0" indent="-317500" algn="l" rtl="0">
              <a:spcBef>
                <a:spcPts val="0"/>
              </a:spcBef>
              <a:spcAft>
                <a:spcPts val="0"/>
              </a:spcAft>
              <a:buClr>
                <a:srgbClr val="FFFFFF"/>
              </a:buClr>
              <a:buSzPts val="1400"/>
              <a:buFont typeface="Roboto Light"/>
              <a:buAutoNum type="arabicParenR"/>
            </a:pPr>
            <a:r>
              <a:rPr lang="es">
                <a:solidFill>
                  <a:srgbClr val="FFFFFF"/>
                </a:solidFill>
                <a:latin typeface="Roboto Light"/>
                <a:ea typeface="Roboto Light"/>
                <a:cs typeface="Roboto Light"/>
                <a:sym typeface="Roboto Light"/>
              </a:rPr>
              <a:t>Insertar un dispositivo para el reconocimiento de huella dactilar al ingreso como una de las forma más segura ya que se basará en una base de datos creada y estructurada con solo el personal inscrito en la institución con el fin de que las personas que no estén en la base de datos no puedan ingresar. </a:t>
            </a:r>
            <a:endParaRPr>
              <a:solidFill>
                <a:srgbClr val="FFFFFF"/>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PLANTEAMIENTO </a:t>
            </a:r>
            <a:endParaRPr/>
          </a:p>
          <a:p>
            <a:pPr marL="0" lvl="0" indent="0" algn="ctr" rtl="0">
              <a:spcBef>
                <a:spcPts val="0"/>
              </a:spcBef>
              <a:spcAft>
                <a:spcPts val="0"/>
              </a:spcAft>
              <a:buNone/>
            </a:pPr>
            <a:r>
              <a:rPr lang="es"/>
              <a:t>DEL PROBLEMA</a:t>
            </a:r>
            <a:endParaRPr/>
          </a:p>
        </p:txBody>
      </p:sp>
      <p:sp>
        <p:nvSpPr>
          <p:cNvPr id="362" name="Google Shape;362;p24"/>
          <p:cNvSpPr/>
          <p:nvPr/>
        </p:nvSpPr>
        <p:spPr>
          <a:xfrm>
            <a:off x="382970" y="138055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3" name="Google Shape;363;p2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364" name="Google Shape;364;p24"/>
          <p:cNvGrpSpPr/>
          <p:nvPr/>
        </p:nvGrpSpPr>
        <p:grpSpPr>
          <a:xfrm>
            <a:off x="713738" y="1561980"/>
            <a:ext cx="333452" cy="329962"/>
            <a:chOff x="1049375" y="2318350"/>
            <a:chExt cx="298525" cy="295400"/>
          </a:xfrm>
        </p:grpSpPr>
        <p:sp>
          <p:nvSpPr>
            <p:cNvPr id="365" name="Google Shape;365;p24"/>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24"/>
          <p:cNvGrpSpPr/>
          <p:nvPr/>
        </p:nvGrpSpPr>
        <p:grpSpPr>
          <a:xfrm>
            <a:off x="8502369" y="861769"/>
            <a:ext cx="329934" cy="329934"/>
            <a:chOff x="5775900" y="2308125"/>
            <a:chExt cx="295375" cy="295375"/>
          </a:xfrm>
        </p:grpSpPr>
        <p:sp>
          <p:nvSpPr>
            <p:cNvPr id="370" name="Google Shape;370;p24"/>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4"/>
          <p:cNvGrpSpPr/>
          <p:nvPr/>
        </p:nvGrpSpPr>
        <p:grpSpPr>
          <a:xfrm>
            <a:off x="8500598" y="4236088"/>
            <a:ext cx="333480" cy="330800"/>
            <a:chOff x="946175" y="3253275"/>
            <a:chExt cx="298550" cy="296150"/>
          </a:xfrm>
        </p:grpSpPr>
        <p:sp>
          <p:nvSpPr>
            <p:cNvPr id="376" name="Google Shape;376;p2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4"/>
          <p:cNvGrpSpPr/>
          <p:nvPr/>
        </p:nvGrpSpPr>
        <p:grpSpPr>
          <a:xfrm>
            <a:off x="382965" y="4237385"/>
            <a:ext cx="331721" cy="328203"/>
            <a:chOff x="946175" y="3619500"/>
            <a:chExt cx="296975" cy="293825"/>
          </a:xfrm>
        </p:grpSpPr>
        <p:sp>
          <p:nvSpPr>
            <p:cNvPr id="382" name="Google Shape;382;p2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24"/>
          <p:cNvSpPr txBox="1"/>
          <p:nvPr/>
        </p:nvSpPr>
        <p:spPr>
          <a:xfrm>
            <a:off x="2075575" y="1520800"/>
            <a:ext cx="4844400" cy="27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500">
                <a:solidFill>
                  <a:srgbClr val="FFFFFF"/>
                </a:solidFill>
                <a:latin typeface="Roboto Light"/>
                <a:ea typeface="Roboto Light"/>
                <a:cs typeface="Roboto Light"/>
                <a:sym typeface="Roboto Light"/>
              </a:rPr>
              <a:t>A partir del levantamiento de información realizado  en el colegio  Misael Pastrana Borrero, encontramos que no presenta un sistema de ingreso adecuado, por lo cual, a la hora del ingreso están presentes docentes y vigilantes de la institución, en la entrada que no piden requisito alguno  a los estudiantes y trabajadores del mismo para su identificación y registro, esto conlleva a un mal gestionamiento de ingreso de la comunidad institucional y de miembros externos a ella que pueden causar problemas dentro de ella. </a:t>
            </a:r>
            <a:endParaRPr sz="15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5"/>
          <p:cNvSpPr txBox="1">
            <a:spLocks noGrp="1"/>
          </p:cNvSpPr>
          <p:nvPr>
            <p:ph type="ctrTitle"/>
          </p:nvPr>
        </p:nvSpPr>
        <p:spPr>
          <a:xfrm>
            <a:off x="188850" y="357875"/>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Justificación</a:t>
            </a:r>
            <a:endParaRPr/>
          </a:p>
        </p:txBody>
      </p:sp>
      <p:sp>
        <p:nvSpPr>
          <p:cNvPr id="394" name="Google Shape;394;p25"/>
          <p:cNvSpPr txBox="1">
            <a:spLocks noGrp="1"/>
          </p:cNvSpPr>
          <p:nvPr>
            <p:ph type="subTitle" idx="1"/>
          </p:nvPr>
        </p:nvSpPr>
        <p:spPr>
          <a:xfrm>
            <a:off x="188850" y="1267725"/>
            <a:ext cx="5074800" cy="25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700"/>
              <a:t>A partir de información recolectada por nuestros investigadores podemos ver la problemática que hay en cuanto a la seguridad en las instituciones, lo que hace que nuestra plataforma de seguridad sea pertinente para evitar el ingreso de personas ajenas a esta y la protección del personal interno, así solucionando el problema de la inseguridad que tienen la mayoría de instituciones.</a:t>
            </a:r>
            <a:endParaRPr sz="1700"/>
          </a:p>
        </p:txBody>
      </p:sp>
      <p:cxnSp>
        <p:nvCxnSpPr>
          <p:cNvPr id="395" name="Google Shape;395;p25"/>
          <p:cNvCxnSpPr/>
          <p:nvPr/>
        </p:nvCxnSpPr>
        <p:spPr>
          <a:xfrm>
            <a:off x="0" y="964475"/>
            <a:ext cx="4448400" cy="0"/>
          </a:xfrm>
          <a:prstGeom prst="straightConnector1">
            <a:avLst/>
          </a:prstGeom>
          <a:noFill/>
          <a:ln w="9525" cap="flat" cmpd="sng">
            <a:solidFill>
              <a:srgbClr val="48FFD5"/>
            </a:solidFill>
            <a:prstDash val="solid"/>
            <a:round/>
            <a:headEnd type="none" w="med" len="med"/>
            <a:tailEnd type="none" w="med" len="med"/>
          </a:ln>
        </p:spPr>
      </p:cxnSp>
      <p:sp>
        <p:nvSpPr>
          <p:cNvPr id="396" name="Google Shape;396;p25"/>
          <p:cNvSpPr/>
          <p:nvPr/>
        </p:nvSpPr>
        <p:spPr>
          <a:xfrm rot="-2137402">
            <a:off x="8864024" y="-886853"/>
            <a:ext cx="256501" cy="2295258"/>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rot="-2137402">
            <a:off x="8656999" y="-536153"/>
            <a:ext cx="256501" cy="2295258"/>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rot="-2137402">
            <a:off x="8397175" y="-299477"/>
            <a:ext cx="256501" cy="2454355"/>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532925" y="4077625"/>
            <a:ext cx="1264200" cy="1065900"/>
          </a:xfrm>
          <a:prstGeom prst="donut">
            <a:avLst>
              <a:gd name="adj" fmla="val 25000"/>
            </a:avLst>
          </a:prstGeom>
          <a:solidFill>
            <a:srgbClr val="42FFB7"/>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rot="1911657">
            <a:off x="8355106" y="4292493"/>
            <a:ext cx="706438" cy="718681"/>
          </a:xfrm>
          <a:prstGeom prst="star5">
            <a:avLst>
              <a:gd name="adj" fmla="val 19098"/>
              <a:gd name="hf" fmla="val 105146"/>
              <a:gd name="vf" fmla="val 110557"/>
            </a:avLst>
          </a:prstGeom>
          <a:solidFill>
            <a:srgbClr val="42FFB7"/>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1" name="Google Shape;401;p25"/>
          <p:cNvPicPr preferRelativeResize="0"/>
          <p:nvPr/>
        </p:nvPicPr>
        <p:blipFill>
          <a:blip r:embed="rId3">
            <a:alphaModFix/>
          </a:blip>
          <a:stretch>
            <a:fillRect/>
          </a:stretch>
        </p:blipFill>
        <p:spPr>
          <a:xfrm>
            <a:off x="5416050" y="2151700"/>
            <a:ext cx="3495451" cy="232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6"/>
          <p:cNvSpPr txBox="1">
            <a:spLocks noGrp="1"/>
          </p:cNvSpPr>
          <p:nvPr>
            <p:ph type="ctrTitle"/>
          </p:nvPr>
        </p:nvSpPr>
        <p:spPr>
          <a:xfrm>
            <a:off x="326125" y="508300"/>
            <a:ext cx="4107000" cy="11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ALCANCE DEL PROYECTO </a:t>
            </a:r>
            <a:endParaRPr>
              <a:solidFill>
                <a:srgbClr val="FFFFFF"/>
              </a:solidFill>
            </a:endParaRPr>
          </a:p>
        </p:txBody>
      </p:sp>
      <p:cxnSp>
        <p:nvCxnSpPr>
          <p:cNvPr id="407" name="Google Shape;407;p26"/>
          <p:cNvCxnSpPr/>
          <p:nvPr/>
        </p:nvCxnSpPr>
        <p:spPr>
          <a:xfrm>
            <a:off x="0" y="1633900"/>
            <a:ext cx="4448400" cy="0"/>
          </a:xfrm>
          <a:prstGeom prst="straightConnector1">
            <a:avLst/>
          </a:prstGeom>
          <a:noFill/>
          <a:ln w="9525" cap="flat" cmpd="sng">
            <a:solidFill>
              <a:srgbClr val="48FFD5"/>
            </a:solidFill>
            <a:prstDash val="solid"/>
            <a:round/>
            <a:headEnd type="none" w="med" len="med"/>
            <a:tailEnd type="none" w="med" len="med"/>
          </a:ln>
        </p:spPr>
      </p:cxnSp>
      <p:sp>
        <p:nvSpPr>
          <p:cNvPr id="408" name="Google Shape;408;p26"/>
          <p:cNvSpPr/>
          <p:nvPr/>
        </p:nvSpPr>
        <p:spPr>
          <a:xfrm>
            <a:off x="341996" y="3085992"/>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45279" y="3248098"/>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784532" y="4917037"/>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780435" y="3149613"/>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640214" y="4537424"/>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14765" y="4640019"/>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715452" y="470021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799585" y="4730310"/>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1236663" y="4700218"/>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1266756" y="4337693"/>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1266756" y="4280244"/>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1359095" y="4280244"/>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1732551" y="4280244"/>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1761957" y="4363001"/>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1761957" y="4681741"/>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1554" y="3333605"/>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125162" y="3333605"/>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192880" y="3333605"/>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222300" y="3425257"/>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222973" y="3921142"/>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311904" y="3951248"/>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1022564" y="3951248"/>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997256" y="3904054"/>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6" y="4895151"/>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112858" y="4865733"/>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142951" y="4494327"/>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142951" y="4435503"/>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229132" y="4435503"/>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1128583" y="4435503"/>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1158675" y="4545631"/>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1087547" y="4540160"/>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914498" y="4263830"/>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914498" y="3804869"/>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915185" y="3748093"/>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1003414" y="3748093"/>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1937742" y="3718001"/>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1967848" y="3606512"/>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1967848" y="3553847"/>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861832" y="4263142"/>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1199724" y="2896529"/>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1199724" y="2984085"/>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1170305" y="356067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684672" y="3590098"/>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25848" y="359009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25848" y="3674918"/>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25848" y="4113354"/>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54720" y="409351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1815866" y="3204027"/>
            <a:ext cx="273879" cy="29196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6"/>
          <p:cNvGrpSpPr/>
          <p:nvPr/>
        </p:nvGrpSpPr>
        <p:grpSpPr>
          <a:xfrm>
            <a:off x="1635309" y="4761471"/>
            <a:ext cx="242934" cy="238836"/>
            <a:chOff x="1412450" y="1954475"/>
            <a:chExt cx="297750" cy="296175"/>
          </a:xfrm>
        </p:grpSpPr>
        <p:sp>
          <p:nvSpPr>
            <p:cNvPr id="457" name="Google Shape;457;p26"/>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6"/>
          <p:cNvGrpSpPr/>
          <p:nvPr/>
        </p:nvGrpSpPr>
        <p:grpSpPr>
          <a:xfrm>
            <a:off x="1033443" y="2488380"/>
            <a:ext cx="332587" cy="329040"/>
            <a:chOff x="581525" y="3254850"/>
            <a:chExt cx="297750" cy="294575"/>
          </a:xfrm>
        </p:grpSpPr>
        <p:sp>
          <p:nvSpPr>
            <p:cNvPr id="460" name="Google Shape;460;p26"/>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63" name="Google Shape;463;p26"/>
          <p:cNvGraphicFramePr/>
          <p:nvPr/>
        </p:nvGraphicFramePr>
        <p:xfrm>
          <a:off x="2183775" y="1680700"/>
          <a:ext cx="3000000" cy="3000000"/>
        </p:xfrm>
        <a:graphic>
          <a:graphicData uri="http://schemas.openxmlformats.org/drawingml/2006/table">
            <a:tbl>
              <a:tblPr>
                <a:noFill/>
                <a:tableStyleId>{F03AD55F-A1B1-4D46-A457-C466CCDFCDFD}</a:tableStyleId>
              </a:tblPr>
              <a:tblGrid>
                <a:gridCol w="3347525">
                  <a:extLst>
                    <a:ext uri="{9D8B030D-6E8A-4147-A177-3AD203B41FA5}">
                      <a16:colId xmlns:a16="http://schemas.microsoft.com/office/drawing/2014/main" val="20000"/>
                    </a:ext>
                  </a:extLst>
                </a:gridCol>
                <a:gridCol w="3441550">
                  <a:extLst>
                    <a:ext uri="{9D8B030D-6E8A-4147-A177-3AD203B41FA5}">
                      <a16:colId xmlns:a16="http://schemas.microsoft.com/office/drawing/2014/main" val="20001"/>
                    </a:ext>
                  </a:extLst>
                </a:gridCol>
              </a:tblGrid>
              <a:tr h="1791525">
                <a:tc>
                  <a:txBody>
                    <a:bodyPr/>
                    <a:lstStyle/>
                    <a:p>
                      <a:pPr marL="0" lvl="0" indent="0" algn="l" rtl="0">
                        <a:spcBef>
                          <a:spcPts val="0"/>
                        </a:spcBef>
                        <a:spcAft>
                          <a:spcPts val="0"/>
                        </a:spcAft>
                        <a:buNone/>
                      </a:pPr>
                      <a:r>
                        <a:rPr lang="es">
                          <a:solidFill>
                            <a:srgbClr val="FFFFFF"/>
                          </a:solidFill>
                        </a:rPr>
                        <a:t>inicialmente será ejecutado en el Colegio Misael Pastrana Borrero. Pero siempre viéndonos a futuro y implementandolo en todas las instituciones que lo requieran o empresas.</a:t>
                      </a:r>
                      <a:endParaRPr>
                        <a:solidFill>
                          <a:srgbClr val="FFFFFF"/>
                        </a:solidFill>
                      </a:endParaRPr>
                    </a:p>
                  </a:txBody>
                  <a:tcPr marL="91425" marR="91425" marT="91425" marB="91425">
                    <a:solidFill>
                      <a:srgbClr val="0000FF"/>
                    </a:solidFill>
                  </a:tcPr>
                </a:tc>
                <a:tc>
                  <a:txBody>
                    <a:bodyPr/>
                    <a:lstStyle/>
                    <a:p>
                      <a:pPr marL="0" lvl="0" indent="0" algn="l" rtl="0">
                        <a:spcBef>
                          <a:spcPts val="0"/>
                        </a:spcBef>
                        <a:spcAft>
                          <a:spcPts val="0"/>
                        </a:spcAft>
                        <a:buNone/>
                      </a:pPr>
                      <a:r>
                        <a:rPr lang="es">
                          <a:solidFill>
                            <a:srgbClr val="FFFFFF"/>
                          </a:solidFill>
                        </a:rPr>
                        <a:t>nuestro tiempo límite consiste en aproximadamente 6 meses los cuales son 2 meses para la recoleccion de informacion y 4 meses para la implementación.  </a:t>
                      </a:r>
                      <a:endParaRPr>
                        <a:solidFill>
                          <a:srgbClr val="FFFFFF"/>
                        </a:solidFill>
                      </a:endParaRPr>
                    </a:p>
                  </a:txBody>
                  <a:tcPr marL="91425" marR="91425" marT="91425" marB="91425">
                    <a:solidFill>
                      <a:srgbClr val="FF00FF"/>
                    </a:solidFill>
                  </a:tcPr>
                </a:tc>
                <a:extLst>
                  <a:ext uri="{0D108BD9-81ED-4DB2-BD59-A6C34878D82A}">
                    <a16:rowId xmlns:a16="http://schemas.microsoft.com/office/drawing/2014/main" val="10000"/>
                  </a:ext>
                </a:extLst>
              </a:tr>
              <a:tr h="1528075">
                <a:tc>
                  <a:txBody>
                    <a:bodyPr/>
                    <a:lstStyle/>
                    <a:p>
                      <a:pPr marL="0" lvl="0" indent="0" algn="l" rtl="0">
                        <a:spcBef>
                          <a:spcPts val="0"/>
                        </a:spcBef>
                        <a:spcAft>
                          <a:spcPts val="0"/>
                        </a:spcAft>
                        <a:buNone/>
                      </a:pPr>
                      <a:r>
                        <a:rPr lang="es">
                          <a:solidFill>
                            <a:srgbClr val="FFFFFF"/>
                          </a:solidFill>
                        </a:rPr>
                        <a:t>el sistema de información se levantara a través de la entidad de seguridad que maneje la institución, estudiantes, rector, coordinadores y docentes. </a:t>
                      </a:r>
                      <a:endParaRPr>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es">
                          <a:solidFill>
                            <a:srgbClr val="FFFFFF"/>
                          </a:solidFill>
                        </a:rPr>
                        <a:t>el software básicamente identificara a las personas que hacen parte y no hacen parte de la institución alertando por medio de una aplicación a las personas correspondientes.</a:t>
                      </a:r>
                      <a:endParaRPr/>
                    </a:p>
                  </a:txBody>
                  <a:tcPr marL="91425" marR="91425" marT="91425" marB="91425">
                    <a:solidFill>
                      <a:srgbClr val="FF9900"/>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LEVANTAMIENTO DE INFORMACIÓN</a:t>
            </a:r>
            <a:endParaRPr/>
          </a:p>
        </p:txBody>
      </p:sp>
      <p:sp>
        <p:nvSpPr>
          <p:cNvPr id="469" name="Google Shape;469;p27"/>
          <p:cNvSpPr/>
          <p:nvPr/>
        </p:nvSpPr>
        <p:spPr>
          <a:xfrm>
            <a:off x="2440338" y="4435521"/>
            <a:ext cx="158525" cy="127117"/>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2482042" y="4465706"/>
            <a:ext cx="75123" cy="66748"/>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2519438" y="4454215"/>
            <a:ext cx="15" cy="44865"/>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2519438" y="4454215"/>
            <a:ext cx="15" cy="44865"/>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473" name="Google Shape;473;p27"/>
          <p:cNvSpPr/>
          <p:nvPr/>
        </p:nvSpPr>
        <p:spPr>
          <a:xfrm>
            <a:off x="1537074" y="3625707"/>
            <a:ext cx="982611" cy="795148"/>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394509" y="3241401"/>
            <a:ext cx="1404779" cy="957077"/>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2034857" y="3348086"/>
            <a:ext cx="1428384" cy="658109"/>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215442" y="2995782"/>
            <a:ext cx="613178" cy="394711"/>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2519746" y="4072367"/>
            <a:ext cx="1207044" cy="211997"/>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912207" y="4190255"/>
            <a:ext cx="18418" cy="16432"/>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2489252" y="4190255"/>
            <a:ext cx="18404" cy="16432"/>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2510410" y="4284878"/>
            <a:ext cx="18404" cy="16432"/>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2489252" y="3997972"/>
            <a:ext cx="18404" cy="16432"/>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769180" y="3997972"/>
            <a:ext cx="18404" cy="16432"/>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046654" y="3816356"/>
            <a:ext cx="18418" cy="16419"/>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527564" y="3617497"/>
            <a:ext cx="18726" cy="16432"/>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819464" y="2987847"/>
            <a:ext cx="18404" cy="16432"/>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206254" y="3224995"/>
            <a:ext cx="18404" cy="16419"/>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790178" y="3233205"/>
            <a:ext cx="18404" cy="16419"/>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3454134" y="3341249"/>
            <a:ext cx="18418" cy="16419"/>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3717362" y="4070732"/>
            <a:ext cx="18404" cy="16419"/>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3310030" y="4275056"/>
            <a:ext cx="18418" cy="16419"/>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3317548" y="3143763"/>
            <a:ext cx="166482" cy="14825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317841" y="2994959"/>
            <a:ext cx="166496" cy="148543"/>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484335" y="2995233"/>
            <a:ext cx="166789" cy="148817"/>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484335" y="3144038"/>
            <a:ext cx="166189" cy="148530"/>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1839701" y="2626524"/>
            <a:ext cx="413904" cy="102593"/>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232335" y="2715110"/>
            <a:ext cx="39225" cy="35047"/>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062443" y="2851907"/>
            <a:ext cx="413904" cy="102593"/>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3048109" y="2946735"/>
            <a:ext cx="39488" cy="35113"/>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732377" y="2773681"/>
            <a:ext cx="192549" cy="171786"/>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1738825" y="2788453"/>
            <a:ext cx="179669" cy="142281"/>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828652" y="2802950"/>
            <a:ext cx="34360" cy="74683"/>
          </a:xfrm>
          <a:custGeom>
            <a:avLst/>
            <a:gdLst/>
            <a:ahLst/>
            <a:cxnLst/>
            <a:rect l="l" t="t" r="r" b="b"/>
            <a:pathLst>
              <a:path w="2345" h="5713" fill="none" extrusionOk="0">
                <a:moveTo>
                  <a:pt x="1" y="0"/>
                </a:moveTo>
                <a:lnTo>
                  <a:pt x="1" y="4332"/>
                </a:lnTo>
                <a:lnTo>
                  <a:pt x="2344" y="5713"/>
                </a:lnTo>
              </a:path>
            </a:pathLst>
          </a:custGeom>
          <a:solidFill>
            <a:srgbClr val="48FFD5"/>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556233" y="2845893"/>
            <a:ext cx="172929" cy="114894"/>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251467" y="3868868"/>
            <a:ext cx="172621" cy="114894"/>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932297" y="3581665"/>
            <a:ext cx="247114" cy="191486"/>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3639473" y="3926308"/>
            <a:ext cx="169559" cy="100122"/>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3639473" y="3926308"/>
            <a:ext cx="169866" cy="80984"/>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123153" y="3107108"/>
            <a:ext cx="202673" cy="73311"/>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123153" y="3090702"/>
            <a:ext cx="141660" cy="89717"/>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3655271" y="3489212"/>
            <a:ext cx="142569" cy="143954"/>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2629516" y="3514656"/>
            <a:ext cx="75123" cy="6702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2613881" y="3588777"/>
            <a:ext cx="106084" cy="94932"/>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2574331" y="3184784"/>
            <a:ext cx="6139" cy="8223"/>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2575855" y="3171385"/>
            <a:ext cx="5846" cy="7948"/>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2577085" y="3157986"/>
            <a:ext cx="5539" cy="7674"/>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2565128" y="3224891"/>
            <a:ext cx="7370" cy="8327"/>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2569114" y="3211322"/>
            <a:ext cx="6755" cy="8759"/>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2572176" y="3198197"/>
            <a:ext cx="6462" cy="821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2549800" y="3263010"/>
            <a:ext cx="8293" cy="8497"/>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2555618" y="3250435"/>
            <a:ext cx="7678" cy="8497"/>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2560527" y="3237035"/>
            <a:ext cx="7678" cy="9033"/>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2528333" y="3298842"/>
            <a:ext cx="8909" cy="9046"/>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2536612" y="3287600"/>
            <a:ext cx="8601" cy="9072"/>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2543353" y="3275325"/>
            <a:ext cx="8601" cy="9033"/>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2501971" y="3332491"/>
            <a:ext cx="9202" cy="8497"/>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2511159" y="3321549"/>
            <a:ext cx="9524" cy="8772"/>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2520361" y="3310856"/>
            <a:ext cx="8909" cy="8523"/>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2470085" y="3361760"/>
            <a:ext cx="9817" cy="8759"/>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2481427" y="3352975"/>
            <a:ext cx="9509" cy="8523"/>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2491538" y="3342609"/>
            <a:ext cx="9832" cy="8772"/>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2434213" y="3387473"/>
            <a:ext cx="9509" cy="7935"/>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2446478" y="3378989"/>
            <a:ext cx="9817" cy="8497"/>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2458435" y="3371054"/>
            <a:ext cx="9509" cy="8223"/>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2394648" y="3407984"/>
            <a:ext cx="10140" cy="7674"/>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2408144" y="3401422"/>
            <a:ext cx="9832" cy="7948"/>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2421640" y="3394585"/>
            <a:ext cx="9817" cy="7935"/>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2352651" y="3423305"/>
            <a:ext cx="9817" cy="6850"/>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2366747" y="3419148"/>
            <a:ext cx="9524" cy="6902"/>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2380859" y="3413723"/>
            <a:ext cx="9524" cy="7399"/>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2308191" y="3433698"/>
            <a:ext cx="9216" cy="5752"/>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2322904" y="3430417"/>
            <a:ext cx="9832" cy="6301"/>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2337938" y="3427410"/>
            <a:ext cx="9202" cy="6575"/>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2262809" y="3438077"/>
            <a:ext cx="8909" cy="4379"/>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2278137" y="3436979"/>
            <a:ext cx="8909" cy="5203"/>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2293171" y="3435606"/>
            <a:ext cx="9202" cy="5490"/>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2217134" y="3435606"/>
            <a:ext cx="8894" cy="5490"/>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2232154" y="3436979"/>
            <a:ext cx="9216" cy="5203"/>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2247482" y="3437803"/>
            <a:ext cx="8909" cy="4654"/>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2171752" y="3427410"/>
            <a:ext cx="9216" cy="6575"/>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2186772" y="3430966"/>
            <a:ext cx="9832" cy="6026"/>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2201806" y="3433698"/>
            <a:ext cx="9202" cy="5752"/>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2128523" y="3413448"/>
            <a:ext cx="9817" cy="712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2142928" y="3418926"/>
            <a:ext cx="9524" cy="6850"/>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2157347" y="3423305"/>
            <a:ext cx="10125" cy="6850"/>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2088050" y="3394585"/>
            <a:ext cx="9817" cy="7935"/>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2101238" y="3401971"/>
            <a:ext cx="9817" cy="7660"/>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2114720" y="3407984"/>
            <a:ext cx="10140" cy="7674"/>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2050947" y="3370780"/>
            <a:ext cx="9524" cy="8223"/>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2062904" y="3379264"/>
            <a:ext cx="9832" cy="8497"/>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2074862" y="3387199"/>
            <a:ext cx="9832" cy="7948"/>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2017830" y="3342609"/>
            <a:ext cx="9832" cy="8772"/>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2028263" y="3352727"/>
            <a:ext cx="9509" cy="8497"/>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2039298" y="3361760"/>
            <a:ext cx="9832" cy="8759"/>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1989929" y="3310607"/>
            <a:ext cx="8997" cy="8497"/>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1998824" y="3321549"/>
            <a:ext cx="9524" cy="8772"/>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2008334" y="3332216"/>
            <a:ext cx="9202" cy="8497"/>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1967246" y="3275325"/>
            <a:ext cx="8601" cy="9033"/>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974294" y="3287364"/>
            <a:ext cx="8909" cy="8759"/>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1981958" y="3299391"/>
            <a:ext cx="8909" cy="8772"/>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950995" y="3237846"/>
            <a:ext cx="7678" cy="8772"/>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1955596" y="3250435"/>
            <a:ext cx="7986" cy="8497"/>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1961413" y="3263010"/>
            <a:ext cx="8293" cy="8497"/>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1940576" y="3198197"/>
            <a:ext cx="6755" cy="821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1943639" y="3211322"/>
            <a:ext cx="6755" cy="8759"/>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1946701" y="3224721"/>
            <a:ext cx="7370" cy="8223"/>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1937191" y="3157711"/>
            <a:ext cx="5231" cy="7948"/>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1937499" y="3171385"/>
            <a:ext cx="5846" cy="7948"/>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1938730" y="3184784"/>
            <a:ext cx="6154" cy="7948"/>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1938730" y="2868862"/>
            <a:ext cx="641384" cy="286131"/>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1924017" y="3147593"/>
            <a:ext cx="31591" cy="27910"/>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2247174" y="3425763"/>
            <a:ext cx="31283" cy="28184"/>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2562989" y="3147593"/>
            <a:ext cx="31283" cy="27910"/>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1993007" y="2920838"/>
            <a:ext cx="539593" cy="48168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2696970" y="3065081"/>
            <a:ext cx="202043" cy="17872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2706774" y="3073094"/>
            <a:ext cx="114685" cy="92396"/>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1434982" y="3479922"/>
            <a:ext cx="209707" cy="116528"/>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1453065" y="3495505"/>
            <a:ext cx="62859" cy="21360"/>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1453065" y="3527780"/>
            <a:ext cx="62859" cy="5281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1531256" y="3498524"/>
            <a:ext cx="98421" cy="13"/>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1531256" y="3510002"/>
            <a:ext cx="98421" cy="13"/>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1531256" y="3521218"/>
            <a:ext cx="98421" cy="13"/>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1531256" y="3532434"/>
            <a:ext cx="98421" cy="13"/>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1531256" y="3543650"/>
            <a:ext cx="98421" cy="13"/>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1531256" y="3554867"/>
            <a:ext cx="98421" cy="13"/>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1531256" y="3566357"/>
            <a:ext cx="98421" cy="13"/>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1531256" y="3577574"/>
            <a:ext cx="98421" cy="13"/>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1538920" y="3431776"/>
            <a:ext cx="3077" cy="4667"/>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1538920" y="3439711"/>
            <a:ext cx="3077" cy="4667"/>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1538920" y="3447372"/>
            <a:ext cx="3077" cy="4392"/>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1538920" y="3409082"/>
            <a:ext cx="3077" cy="4379"/>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1538920" y="3416468"/>
            <a:ext cx="3077" cy="4379"/>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1538920" y="3424116"/>
            <a:ext cx="3077" cy="4392"/>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1538920" y="3385826"/>
            <a:ext cx="3077" cy="4392"/>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1538920" y="3393212"/>
            <a:ext cx="3077" cy="4392"/>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1538920" y="3401147"/>
            <a:ext cx="3077" cy="4392"/>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1538920" y="3362583"/>
            <a:ext cx="3077" cy="4379"/>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1538920" y="3370231"/>
            <a:ext cx="3077" cy="4667"/>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1538920" y="3377891"/>
            <a:ext cx="3077" cy="4392"/>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1538920" y="3339327"/>
            <a:ext cx="3077" cy="4392"/>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1538920" y="3347262"/>
            <a:ext cx="3077" cy="4392"/>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1538920" y="3354648"/>
            <a:ext cx="3077" cy="4392"/>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1538920" y="3316359"/>
            <a:ext cx="3077" cy="4379"/>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538920" y="3324007"/>
            <a:ext cx="3077" cy="4392"/>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1538920" y="3331667"/>
            <a:ext cx="3077" cy="4392"/>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1537997" y="3293103"/>
            <a:ext cx="3385" cy="4392"/>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1538920" y="3301038"/>
            <a:ext cx="2462" cy="4118"/>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1538920" y="3308424"/>
            <a:ext cx="3077" cy="4654"/>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1535843" y="3269860"/>
            <a:ext cx="3399" cy="4928"/>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1537074" y="3277782"/>
            <a:ext cx="3385" cy="4392"/>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1537689" y="3285168"/>
            <a:ext cx="3077" cy="4667"/>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1529718" y="3247428"/>
            <a:ext cx="4000" cy="4654"/>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1531857" y="3254814"/>
            <a:ext cx="4000" cy="4928"/>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1534319" y="3262474"/>
            <a:ext cx="3385" cy="4379"/>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1520823" y="3225544"/>
            <a:ext cx="4616" cy="4667"/>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1523886" y="3232656"/>
            <a:ext cx="4616" cy="4667"/>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1526963" y="3239767"/>
            <a:ext cx="4308" cy="4941"/>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1508558" y="3205034"/>
            <a:ext cx="4923" cy="4654"/>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1512851" y="3211871"/>
            <a:ext cx="4923" cy="4654"/>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1517145" y="3218159"/>
            <a:ext cx="4616" cy="5203"/>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1493538" y="3185883"/>
            <a:ext cx="5539" cy="4667"/>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1499062" y="3191896"/>
            <a:ext cx="4909" cy="4941"/>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1503957" y="3198197"/>
            <a:ext cx="4923" cy="4928"/>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1476364" y="3168378"/>
            <a:ext cx="5539" cy="4667"/>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1482504" y="3174117"/>
            <a:ext cx="5216" cy="4941"/>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1488321" y="3179595"/>
            <a:ext cx="5231" cy="5203"/>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1456743" y="3153332"/>
            <a:ext cx="5539" cy="4667"/>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1463483" y="3157986"/>
            <a:ext cx="5539" cy="4928"/>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1469931" y="3163176"/>
            <a:ext cx="5832" cy="4941"/>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1435275" y="3140756"/>
            <a:ext cx="5539" cy="4379"/>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1442646" y="3144848"/>
            <a:ext cx="5832" cy="4118"/>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1450002" y="3148953"/>
            <a:ext cx="5216" cy="4392"/>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1411976" y="3130351"/>
            <a:ext cx="5846" cy="4118"/>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1419948" y="3133370"/>
            <a:ext cx="5539" cy="410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1427611" y="3136926"/>
            <a:ext cx="5846" cy="410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1387446" y="3122978"/>
            <a:ext cx="5539" cy="3569"/>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1396033" y="3124886"/>
            <a:ext cx="5231" cy="4118"/>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1404004" y="3127618"/>
            <a:ext cx="5231" cy="3843"/>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1362315" y="3118324"/>
            <a:ext cx="5216" cy="3294"/>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1370902" y="3119422"/>
            <a:ext cx="5216" cy="3569"/>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1379167" y="3121056"/>
            <a:ext cx="5231" cy="3569"/>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1336554" y="3116677"/>
            <a:ext cx="4923" cy="2758"/>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1345449" y="3116951"/>
            <a:ext cx="4923" cy="2745"/>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1353420" y="3117775"/>
            <a:ext cx="5231" cy="2745"/>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5349" y="3174070"/>
            <a:ext cx="26745" cy="23894"/>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439703" y="3124798"/>
            <a:ext cx="98036" cy="17512"/>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3461082" y="3151048"/>
            <a:ext cx="55279" cy="10371"/>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3461082" y="3151048"/>
            <a:ext cx="55279" cy="10371"/>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3416535" y="3097788"/>
            <a:ext cx="142583" cy="25452"/>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439703" y="3124798"/>
            <a:ext cx="98036" cy="17512"/>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725021" y="3679866"/>
            <a:ext cx="3077" cy="4392"/>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3725021" y="3671656"/>
            <a:ext cx="3077" cy="4392"/>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725021" y="3663460"/>
            <a:ext cx="3077" cy="4379"/>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725021" y="3704481"/>
            <a:ext cx="3077" cy="4392"/>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725021" y="3696272"/>
            <a:ext cx="3077" cy="4392"/>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725021" y="3688075"/>
            <a:ext cx="3077" cy="4379"/>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725021" y="3729371"/>
            <a:ext cx="3077" cy="4392"/>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725021" y="3721162"/>
            <a:ext cx="3077" cy="4392"/>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725021" y="3712965"/>
            <a:ext cx="3077" cy="4392"/>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725021" y="3753987"/>
            <a:ext cx="3077" cy="4392"/>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725021" y="3745790"/>
            <a:ext cx="3077" cy="4379"/>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3725021" y="3737581"/>
            <a:ext cx="3077" cy="4392"/>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3725021" y="3778602"/>
            <a:ext cx="3077" cy="4392"/>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3725021" y="3770406"/>
            <a:ext cx="3077" cy="4379"/>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725021" y="3762196"/>
            <a:ext cx="3077" cy="4392"/>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725021" y="3803231"/>
            <a:ext cx="3077" cy="4379"/>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725021" y="3795021"/>
            <a:ext cx="3077" cy="4392"/>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3725021" y="3786812"/>
            <a:ext cx="3077" cy="4392"/>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3725021" y="3828121"/>
            <a:ext cx="3077" cy="4654"/>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3725021" y="3819911"/>
            <a:ext cx="3077" cy="4392"/>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3725021" y="3811702"/>
            <a:ext cx="3077" cy="4392"/>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3725021" y="3852736"/>
            <a:ext cx="3077" cy="4392"/>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3725021" y="3844527"/>
            <a:ext cx="3077" cy="4392"/>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3725021" y="3836317"/>
            <a:ext cx="3077" cy="4667"/>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3725021" y="3877352"/>
            <a:ext cx="3077" cy="4667"/>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3725021" y="3869142"/>
            <a:ext cx="3077" cy="4667"/>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3725021" y="3860933"/>
            <a:ext cx="3077" cy="4392"/>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3000516" y="3988128"/>
            <a:ext cx="87080" cy="298432"/>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2871433" y="3493596"/>
            <a:ext cx="344920" cy="452701"/>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2894424" y="3514107"/>
            <a:ext cx="298926" cy="411666"/>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2937037" y="3630002"/>
            <a:ext cx="206043" cy="3294"/>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2937037" y="3596163"/>
            <a:ext cx="206043" cy="3294"/>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2937037" y="3662278"/>
            <a:ext cx="206043" cy="3569"/>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2937037" y="3728929"/>
            <a:ext cx="206043" cy="3569"/>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2937037" y="3763569"/>
            <a:ext cx="206043" cy="3569"/>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2937037" y="3796158"/>
            <a:ext cx="206043" cy="3569"/>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3307114" y="4164280"/>
            <a:ext cx="66845" cy="89455"/>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3319379" y="4217616"/>
            <a:ext cx="41408" cy="36119"/>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3292402" y="4153887"/>
            <a:ext cx="18096" cy="15870"/>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3337169" y="4137743"/>
            <a:ext cx="6139" cy="20524"/>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3369670" y="4153887"/>
            <a:ext cx="18404" cy="15870"/>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2404773" y="4530022"/>
            <a:ext cx="300464" cy="462322"/>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2540598" y="4933152"/>
            <a:ext cx="195010" cy="7660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2525270" y="4882548"/>
            <a:ext cx="294032" cy="254116"/>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2540598" y="4933152"/>
            <a:ext cx="289739" cy="210350"/>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3592189" y="5044360"/>
            <a:ext cx="17495" cy="15609"/>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2201939" y="3130327"/>
            <a:ext cx="114679" cy="94065"/>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706" name="Google Shape;706;p27"/>
          <p:cNvSpPr txBox="1">
            <a:spLocks noGrp="1"/>
          </p:cNvSpPr>
          <p:nvPr>
            <p:ph type="ctrTitle" idx="4294967295"/>
          </p:nvPr>
        </p:nvSpPr>
        <p:spPr>
          <a:xfrm>
            <a:off x="4052398" y="2696237"/>
            <a:ext cx="641400" cy="1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707" name="Google Shape;707;p27"/>
          <p:cNvSpPr txBox="1">
            <a:spLocks noGrp="1"/>
          </p:cNvSpPr>
          <p:nvPr>
            <p:ph type="ctrTitle" idx="4294967295"/>
          </p:nvPr>
        </p:nvSpPr>
        <p:spPr>
          <a:xfrm>
            <a:off x="0" y="4317537"/>
            <a:ext cx="414000" cy="12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708" name="Google Shape;708;p27"/>
          <p:cNvSpPr txBox="1">
            <a:spLocks noGrp="1"/>
          </p:cNvSpPr>
          <p:nvPr>
            <p:ph type="ctrTitle" idx="4294967295"/>
          </p:nvPr>
        </p:nvSpPr>
        <p:spPr>
          <a:xfrm>
            <a:off x="4516062" y="4530025"/>
            <a:ext cx="463800" cy="1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709" name="Google Shape;709;p27"/>
          <p:cNvCxnSpPr/>
          <p:nvPr/>
        </p:nvCxnSpPr>
        <p:spPr>
          <a:xfrm flipH="1">
            <a:off x="465832" y="4227514"/>
            <a:ext cx="1472400" cy="1821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710" name="Google Shape;710;p27"/>
          <p:cNvCxnSpPr/>
          <p:nvPr/>
        </p:nvCxnSpPr>
        <p:spPr>
          <a:xfrm flipH="1">
            <a:off x="3466000" y="2803618"/>
            <a:ext cx="621600" cy="5439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711" name="Google Shape;711;p27"/>
          <p:cNvCxnSpPr/>
          <p:nvPr/>
        </p:nvCxnSpPr>
        <p:spPr>
          <a:xfrm>
            <a:off x="3306900" y="4317535"/>
            <a:ext cx="1209300" cy="2745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712" name="Google Shape;712;p2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13" name="Google Shape;713;p27"/>
          <p:cNvSpPr txBox="1"/>
          <p:nvPr/>
        </p:nvSpPr>
        <p:spPr>
          <a:xfrm>
            <a:off x="5143500" y="1970350"/>
            <a:ext cx="3238500" cy="23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a:solidFill>
                  <a:srgbClr val="FBFBFB"/>
                </a:solidFill>
                <a:latin typeface="Roboto Light"/>
                <a:ea typeface="Roboto Light"/>
                <a:cs typeface="Roboto Light"/>
                <a:sym typeface="Roboto Light"/>
              </a:rPr>
              <a:t>Se realizó un levantamiento de información mediante encuestas al personal de la institución educativa para tener una visión amplia de acuerdo al tipo de persona que se realiza  y así tener resultados concretos en general de la institución</a:t>
            </a:r>
            <a:endParaRPr sz="1600">
              <a:solidFill>
                <a:srgbClr val="FBFBFB"/>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8"/>
          <p:cNvSpPr txBox="1">
            <a:spLocks noGrp="1"/>
          </p:cNvSpPr>
          <p:nvPr>
            <p:ph type="ctrTitle" idx="4"/>
          </p:nvPr>
        </p:nvSpPr>
        <p:spPr>
          <a:xfrm>
            <a:off x="984175" y="42522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Encuestas</a:t>
            </a:r>
            <a:endParaRPr/>
          </a:p>
        </p:txBody>
      </p:sp>
      <p:sp>
        <p:nvSpPr>
          <p:cNvPr id="719" name="Google Shape;719;p28"/>
          <p:cNvSpPr txBox="1">
            <a:spLocks noGrp="1"/>
          </p:cNvSpPr>
          <p:nvPr>
            <p:ph type="ctrTitle"/>
          </p:nvPr>
        </p:nvSpPr>
        <p:spPr>
          <a:xfrm>
            <a:off x="389625" y="4369700"/>
            <a:ext cx="5136300" cy="65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Administrativos y docentes</a:t>
            </a:r>
            <a:endParaRPr/>
          </a:p>
          <a:p>
            <a:pPr marL="0" lvl="0" indent="0" algn="l" rtl="0">
              <a:spcBef>
                <a:spcPts val="0"/>
              </a:spcBef>
              <a:spcAft>
                <a:spcPts val="0"/>
              </a:spcAft>
              <a:buNone/>
            </a:pPr>
            <a:r>
              <a:rPr lang="es" u="sng">
                <a:solidFill>
                  <a:schemeClr val="hlink"/>
                </a:solidFill>
                <a:hlinkClick r:id="rId3"/>
              </a:rPr>
              <a:t>https://docs.google.com/forms/d/e/1FAIpQLScoYEu_qgJW0SBekHpVK6_fBNCjL4yrguDURMPADeMh-fUmPA/viewform</a:t>
            </a:r>
            <a:r>
              <a:rPr lang="es"/>
              <a:t>  </a:t>
            </a:r>
            <a:endParaRPr/>
          </a:p>
        </p:txBody>
      </p:sp>
      <p:sp>
        <p:nvSpPr>
          <p:cNvPr id="720" name="Google Shape;720;p28"/>
          <p:cNvSpPr txBox="1"/>
          <p:nvPr/>
        </p:nvSpPr>
        <p:spPr>
          <a:xfrm>
            <a:off x="1019000" y="1031825"/>
            <a:ext cx="5452200" cy="10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latin typeface="Roboto Light"/>
                <a:ea typeface="Roboto Light"/>
                <a:cs typeface="Roboto Light"/>
                <a:sym typeface="Roboto Light"/>
              </a:rPr>
              <a:t>Esta encuesta nos ayuda a saber que sistema de seguridad se maneja actualmente en  la institución según el punto de vista de la docencia, la hora de llegada de estos y la hora de salida y el control que se tiene a la hora de ingresar</a:t>
            </a:r>
            <a:endParaRPr>
              <a:solidFill>
                <a:srgbClr val="FFFFFF"/>
              </a:solidFill>
              <a:latin typeface="Roboto Light"/>
              <a:ea typeface="Roboto Light"/>
              <a:cs typeface="Roboto Light"/>
              <a:sym typeface="Roboto Light"/>
            </a:endParaRPr>
          </a:p>
        </p:txBody>
      </p:sp>
      <p:pic>
        <p:nvPicPr>
          <p:cNvPr id="721" name="Google Shape;721;p28"/>
          <p:cNvPicPr preferRelativeResize="0"/>
          <p:nvPr/>
        </p:nvPicPr>
        <p:blipFill>
          <a:blip r:embed="rId4">
            <a:alphaModFix/>
          </a:blip>
          <a:stretch>
            <a:fillRect/>
          </a:stretch>
        </p:blipFill>
        <p:spPr>
          <a:xfrm>
            <a:off x="2256925" y="2055725"/>
            <a:ext cx="2491525" cy="2189725"/>
          </a:xfrm>
          <a:prstGeom prst="rect">
            <a:avLst/>
          </a:prstGeom>
          <a:noFill/>
          <a:ln>
            <a:noFill/>
          </a:ln>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Presentación en pantalla (16:9)</PresentationFormat>
  <Paragraphs>99</Paragraphs>
  <Slides>26</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Roboto Light</vt:lpstr>
      <vt:lpstr>Roboto</vt:lpstr>
      <vt:lpstr>Arial</vt:lpstr>
      <vt:lpstr>Roboto Black</vt:lpstr>
      <vt:lpstr>Roboto Mono Regular</vt:lpstr>
      <vt:lpstr>Bree Serif</vt:lpstr>
      <vt:lpstr>WEB PROPOSAL</vt:lpstr>
      <vt:lpstr>Presentación de PowerPoint</vt:lpstr>
      <vt:lpstr>TABLA DE CONTENIDO</vt:lpstr>
      <vt:lpstr>INTRODUCCIÓN</vt:lpstr>
      <vt:lpstr>OBJETIVOS</vt:lpstr>
      <vt:lpstr>PLANTEAMIENTO  DEL PROBLEMA</vt:lpstr>
      <vt:lpstr>Justificación</vt:lpstr>
      <vt:lpstr>ALCANCE DEL PROYECTO </vt:lpstr>
      <vt:lpstr>LEVANTAMIENTO DE INFORMACIÓN</vt:lpstr>
      <vt:lpstr>Encuestas</vt:lpstr>
      <vt:lpstr>estudiantes grado 11. https://docs.google.com/forms/d/e/1FAIpQLSeZvsbPCy_dTJkyntyt9q5lqrvxNpBddQfSL7zM8cl5XPrwHQ/viewform </vt:lpstr>
      <vt:lpstr>Encuestas</vt:lpstr>
      <vt:lpstr>Rectores y coordinadores. https://docs.google.com/forms/d/18gqs-uagUBtlLqNr7xeqdqq3CCiH4lUvkU7f3WFebj0/prefill</vt:lpstr>
      <vt:lpstr>Personal de seguridad https://forms.gle/NqpckuySAuarYpzN7</vt:lpstr>
      <vt:lpstr>BPMN</vt:lpstr>
      <vt:lpstr>Presentación de PowerPoint</vt:lpstr>
      <vt:lpstr>Presentación de PowerPoint</vt:lpstr>
      <vt:lpstr>Requerimientos </vt:lpstr>
      <vt:lpstr>RF001</vt:lpstr>
      <vt:lpstr>Requisito Funcional “RF001”</vt:lpstr>
      <vt:lpstr>Requisito Funcional “RF002”</vt:lpstr>
      <vt:lpstr>Requisito Funcional “RF003”</vt:lpstr>
      <vt:lpstr>Requisito No-Funcional “RNF001”</vt:lpstr>
      <vt:lpstr>Requisito No-Funcional “RNF002”</vt:lpstr>
      <vt:lpstr>Requisito No-Funcional “RNF003”</vt:lpstr>
      <vt:lpstr>IEEE830 SRS</vt:lpstr>
      <vt:lpstr>https://drive.google.com/file/d/1NAESLxquDiPlY0y5zKqdDVzV5gBhw9Ez/view?usp=sharing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alejandro garcia</cp:lastModifiedBy>
  <cp:revision>1</cp:revision>
  <dcterms:modified xsi:type="dcterms:W3CDTF">2020-06-23T01:42:24Z</dcterms:modified>
</cp:coreProperties>
</file>