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94524" autoAdjust="0"/>
  </p:normalViewPr>
  <p:slideViewPr>
    <p:cSldViewPr>
      <p:cViewPr varScale="1">
        <p:scale>
          <a:sx n="71" d="100"/>
          <a:sy n="71" d="100"/>
        </p:scale>
        <p:origin x="-132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444BB7-B891-4E9C-B9D8-A39F635659D0}"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5ECC9-429A-4973-B4FC-FCD060179A31}" type="slidenum">
              <a:rPr lang="en-US" smtClean="0"/>
              <a:t>‹#›</a:t>
            </a:fld>
            <a:endParaRPr lang="en-US"/>
          </a:p>
        </p:txBody>
      </p:sp>
    </p:spTree>
    <p:extLst>
      <p:ext uri="{BB962C8B-B14F-4D97-AF65-F5344CB8AC3E}">
        <p14:creationId xmlns:p14="http://schemas.microsoft.com/office/powerpoint/2010/main" val="138601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44BB7-B891-4E9C-B9D8-A39F635659D0}"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5ECC9-429A-4973-B4FC-FCD060179A31}" type="slidenum">
              <a:rPr lang="en-US" smtClean="0"/>
              <a:t>‹#›</a:t>
            </a:fld>
            <a:endParaRPr lang="en-US"/>
          </a:p>
        </p:txBody>
      </p:sp>
    </p:spTree>
    <p:extLst>
      <p:ext uri="{BB962C8B-B14F-4D97-AF65-F5344CB8AC3E}">
        <p14:creationId xmlns:p14="http://schemas.microsoft.com/office/powerpoint/2010/main" val="272068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44BB7-B891-4E9C-B9D8-A39F635659D0}"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5ECC9-429A-4973-B4FC-FCD060179A31}" type="slidenum">
              <a:rPr lang="en-US" smtClean="0"/>
              <a:t>‹#›</a:t>
            </a:fld>
            <a:endParaRPr lang="en-US"/>
          </a:p>
        </p:txBody>
      </p:sp>
    </p:spTree>
    <p:extLst>
      <p:ext uri="{BB962C8B-B14F-4D97-AF65-F5344CB8AC3E}">
        <p14:creationId xmlns:p14="http://schemas.microsoft.com/office/powerpoint/2010/main" val="1117407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444BB7-B891-4E9C-B9D8-A39F635659D0}"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5ECC9-429A-4973-B4FC-FCD060179A31}" type="slidenum">
              <a:rPr lang="en-US" smtClean="0"/>
              <a:t>‹#›</a:t>
            </a:fld>
            <a:endParaRPr lang="en-US"/>
          </a:p>
        </p:txBody>
      </p:sp>
    </p:spTree>
    <p:extLst>
      <p:ext uri="{BB962C8B-B14F-4D97-AF65-F5344CB8AC3E}">
        <p14:creationId xmlns:p14="http://schemas.microsoft.com/office/powerpoint/2010/main" val="150904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444BB7-B891-4E9C-B9D8-A39F635659D0}" type="datetimeFigureOut">
              <a:rPr lang="en-US" smtClean="0"/>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05ECC9-429A-4973-B4FC-FCD060179A31}" type="slidenum">
              <a:rPr lang="en-US" smtClean="0"/>
              <a:t>‹#›</a:t>
            </a:fld>
            <a:endParaRPr lang="en-US"/>
          </a:p>
        </p:txBody>
      </p:sp>
    </p:spTree>
    <p:extLst>
      <p:ext uri="{BB962C8B-B14F-4D97-AF65-F5344CB8AC3E}">
        <p14:creationId xmlns:p14="http://schemas.microsoft.com/office/powerpoint/2010/main" val="215329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444BB7-B891-4E9C-B9D8-A39F635659D0}"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5ECC9-429A-4973-B4FC-FCD060179A31}" type="slidenum">
              <a:rPr lang="en-US" smtClean="0"/>
              <a:t>‹#›</a:t>
            </a:fld>
            <a:endParaRPr lang="en-US"/>
          </a:p>
        </p:txBody>
      </p:sp>
    </p:spTree>
    <p:extLst>
      <p:ext uri="{BB962C8B-B14F-4D97-AF65-F5344CB8AC3E}">
        <p14:creationId xmlns:p14="http://schemas.microsoft.com/office/powerpoint/2010/main" val="331707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444BB7-B891-4E9C-B9D8-A39F635659D0}" type="datetimeFigureOut">
              <a:rPr lang="en-US" smtClean="0"/>
              <a:t>5/27/2021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05ECC9-429A-4973-B4FC-FCD060179A31}" type="slidenum">
              <a:rPr lang="en-US" smtClean="0"/>
              <a:t>‹#›</a:t>
            </a:fld>
            <a:endParaRPr lang="en-US"/>
          </a:p>
        </p:txBody>
      </p:sp>
    </p:spTree>
    <p:extLst>
      <p:ext uri="{BB962C8B-B14F-4D97-AF65-F5344CB8AC3E}">
        <p14:creationId xmlns:p14="http://schemas.microsoft.com/office/powerpoint/2010/main" val="3934628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444BB7-B891-4E9C-B9D8-A39F635659D0}" type="datetimeFigureOut">
              <a:rPr lang="en-US" smtClean="0"/>
              <a:t>5/27/2021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05ECC9-429A-4973-B4FC-FCD060179A31}" type="slidenum">
              <a:rPr lang="en-US" smtClean="0"/>
              <a:t>‹#›</a:t>
            </a:fld>
            <a:endParaRPr lang="en-US"/>
          </a:p>
        </p:txBody>
      </p:sp>
    </p:spTree>
    <p:extLst>
      <p:ext uri="{BB962C8B-B14F-4D97-AF65-F5344CB8AC3E}">
        <p14:creationId xmlns:p14="http://schemas.microsoft.com/office/powerpoint/2010/main" val="270626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44BB7-B891-4E9C-B9D8-A39F635659D0}" type="datetimeFigureOut">
              <a:rPr lang="en-US" smtClean="0"/>
              <a:t>5/27/2021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05ECC9-429A-4973-B4FC-FCD060179A31}" type="slidenum">
              <a:rPr lang="en-US" smtClean="0"/>
              <a:t>‹#›</a:t>
            </a:fld>
            <a:endParaRPr lang="en-US"/>
          </a:p>
        </p:txBody>
      </p:sp>
    </p:spTree>
    <p:extLst>
      <p:ext uri="{BB962C8B-B14F-4D97-AF65-F5344CB8AC3E}">
        <p14:creationId xmlns:p14="http://schemas.microsoft.com/office/powerpoint/2010/main" val="192283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444BB7-B891-4E9C-B9D8-A39F635659D0}"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5ECC9-429A-4973-B4FC-FCD060179A31}" type="slidenum">
              <a:rPr lang="en-US" smtClean="0"/>
              <a:t>‹#›</a:t>
            </a:fld>
            <a:endParaRPr lang="en-US"/>
          </a:p>
        </p:txBody>
      </p:sp>
    </p:spTree>
    <p:extLst>
      <p:ext uri="{BB962C8B-B14F-4D97-AF65-F5344CB8AC3E}">
        <p14:creationId xmlns:p14="http://schemas.microsoft.com/office/powerpoint/2010/main" val="35617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444BB7-B891-4E9C-B9D8-A39F635659D0}" type="datetimeFigureOut">
              <a:rPr lang="en-US" smtClean="0"/>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05ECC9-429A-4973-B4FC-FCD060179A31}" type="slidenum">
              <a:rPr lang="en-US" smtClean="0"/>
              <a:t>‹#›</a:t>
            </a:fld>
            <a:endParaRPr lang="en-US"/>
          </a:p>
        </p:txBody>
      </p:sp>
    </p:spTree>
    <p:extLst>
      <p:ext uri="{BB962C8B-B14F-4D97-AF65-F5344CB8AC3E}">
        <p14:creationId xmlns:p14="http://schemas.microsoft.com/office/powerpoint/2010/main" val="178436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44BB7-B891-4E9C-B9D8-A39F635659D0}" type="datetimeFigureOut">
              <a:rPr lang="en-US" smtClean="0"/>
              <a:t>5/27/2021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5ECC9-429A-4973-B4FC-FCD060179A31}" type="slidenum">
              <a:rPr lang="en-US" smtClean="0"/>
              <a:t>‹#›</a:t>
            </a:fld>
            <a:endParaRPr lang="en-US"/>
          </a:p>
        </p:txBody>
      </p:sp>
    </p:spTree>
    <p:extLst>
      <p:ext uri="{BB962C8B-B14F-4D97-AF65-F5344CB8AC3E}">
        <p14:creationId xmlns:p14="http://schemas.microsoft.com/office/powerpoint/2010/main" val="2173001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uciml/pima-indians-diabetes-databas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0800"/>
            <a:ext cx="7772400" cy="1470025"/>
          </a:xfrm>
        </p:spPr>
        <p:txBody>
          <a:bodyPr>
            <a:noAutofit/>
          </a:bodyPr>
          <a:lstStyle/>
          <a:p>
            <a:r>
              <a:rPr lang="en-US" sz="8000" b="1" dirty="0" smtClean="0">
                <a:solidFill>
                  <a:schemeClr val="bg1"/>
                </a:solidFill>
              </a:rPr>
              <a:t>Diabetes Prediction Model</a:t>
            </a:r>
            <a:endParaRPr lang="en-US" sz="8000" b="1" dirty="0">
              <a:solidFill>
                <a:schemeClr val="bg1"/>
              </a:solidFill>
            </a:endParaRPr>
          </a:p>
        </p:txBody>
      </p:sp>
    </p:spTree>
    <p:extLst>
      <p:ext uri="{BB962C8B-B14F-4D97-AF65-F5344CB8AC3E}">
        <p14:creationId xmlns:p14="http://schemas.microsoft.com/office/powerpoint/2010/main" val="38328299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47700" y="962378"/>
            <a:ext cx="8001000" cy="4283865"/>
          </a:xfrm>
          <a:prstGeom prst="rect">
            <a:avLst/>
          </a:prstGeom>
        </p:spPr>
        <p:txBody>
          <a:bodyPr wrap="square">
            <a:spAutoFit/>
          </a:bodyPr>
          <a:lstStyle/>
          <a:p>
            <a:pPr>
              <a:lnSpc>
                <a:spcPct val="115000"/>
              </a:lnSpc>
              <a:spcAft>
                <a:spcPts val="1000"/>
              </a:spcAft>
            </a:pPr>
            <a:r>
              <a:rPr lang="en-US" sz="2800" dirty="0">
                <a:ea typeface="Calibri"/>
                <a:cs typeface="Times New Roman"/>
              </a:rPr>
              <a:t>The ML model </a:t>
            </a:r>
            <a:r>
              <a:rPr lang="en-US" sz="2800" dirty="0" smtClean="0">
                <a:ea typeface="Calibri"/>
                <a:cs typeface="Times New Roman"/>
              </a:rPr>
              <a:t>is </a:t>
            </a:r>
            <a:r>
              <a:rPr lang="en-US" sz="2800" dirty="0">
                <a:ea typeface="Calibri"/>
                <a:cs typeface="Times New Roman"/>
              </a:rPr>
              <a:t>simply a function establishing the relationship between explanatory variables and target variable</a:t>
            </a:r>
          </a:p>
          <a:p>
            <a:pPr>
              <a:lnSpc>
                <a:spcPct val="115000"/>
              </a:lnSpc>
              <a:spcAft>
                <a:spcPts val="1000"/>
              </a:spcAft>
            </a:pPr>
            <a:r>
              <a:rPr lang="en-US" sz="2800" dirty="0">
                <a:ea typeface="Calibri"/>
                <a:cs typeface="Times New Roman"/>
              </a:rPr>
              <a:t>Three(3) models were constructed form 3 ML algorithms</a:t>
            </a:r>
          </a:p>
          <a:p>
            <a:pPr marL="342900" marR="0" lvl="0" indent="-342900">
              <a:lnSpc>
                <a:spcPct val="115000"/>
              </a:lnSpc>
              <a:spcBef>
                <a:spcPts val="0"/>
              </a:spcBef>
              <a:spcAft>
                <a:spcPts val="0"/>
              </a:spcAft>
              <a:buFont typeface="+mj-lt"/>
              <a:buAutoNum type="arabicPeriod"/>
            </a:pPr>
            <a:r>
              <a:rPr lang="en-US" sz="2800" dirty="0">
                <a:ea typeface="Calibri"/>
                <a:cs typeface="Times New Roman"/>
              </a:rPr>
              <a:t>Logistic Regression Model</a:t>
            </a:r>
          </a:p>
          <a:p>
            <a:pPr marL="342900" marR="0" lvl="0" indent="-342900">
              <a:lnSpc>
                <a:spcPct val="115000"/>
              </a:lnSpc>
              <a:spcBef>
                <a:spcPts val="0"/>
              </a:spcBef>
              <a:spcAft>
                <a:spcPts val="0"/>
              </a:spcAft>
              <a:buFont typeface="+mj-lt"/>
              <a:buAutoNum type="arabicPeriod"/>
            </a:pPr>
            <a:r>
              <a:rPr lang="en-US" sz="2800" dirty="0">
                <a:ea typeface="Calibri"/>
                <a:cs typeface="Times New Roman"/>
              </a:rPr>
              <a:t>Decision Tree model</a:t>
            </a:r>
          </a:p>
          <a:p>
            <a:pPr marL="342900" marR="0" lvl="0" indent="-342900">
              <a:lnSpc>
                <a:spcPct val="115000"/>
              </a:lnSpc>
              <a:spcBef>
                <a:spcPts val="0"/>
              </a:spcBef>
              <a:spcAft>
                <a:spcPts val="1000"/>
              </a:spcAft>
              <a:buFont typeface="+mj-lt"/>
              <a:buAutoNum type="arabicPeriod"/>
            </a:pPr>
            <a:r>
              <a:rPr lang="en-US" sz="2800" dirty="0">
                <a:ea typeface="Calibri"/>
                <a:cs typeface="Times New Roman"/>
              </a:rPr>
              <a:t>Random Forest Tree Model</a:t>
            </a:r>
          </a:p>
        </p:txBody>
      </p:sp>
      <p:sp>
        <p:nvSpPr>
          <p:cNvPr id="6" name="Rectangle 5"/>
          <p:cNvSpPr/>
          <p:nvPr/>
        </p:nvSpPr>
        <p:spPr>
          <a:xfrm>
            <a:off x="609600" y="304800"/>
            <a:ext cx="8077200" cy="658642"/>
          </a:xfrm>
          <a:prstGeom prst="rect">
            <a:avLst/>
          </a:prstGeom>
        </p:spPr>
        <p:txBody>
          <a:bodyPr wrap="square">
            <a:spAutoFit/>
          </a:bodyPr>
          <a:lstStyle/>
          <a:p>
            <a:pPr lvl="0" algn="ctr">
              <a:lnSpc>
                <a:spcPct val="115000"/>
              </a:lnSpc>
              <a:spcAft>
                <a:spcPts val="1000"/>
              </a:spcAft>
            </a:pPr>
            <a:r>
              <a:rPr lang="en-US" sz="3200" b="1" dirty="0">
                <a:solidFill>
                  <a:srgbClr val="00B050"/>
                </a:solidFill>
                <a:ea typeface="Calibri"/>
                <a:cs typeface="Times New Roman"/>
              </a:rPr>
              <a:t>Phase7: </a:t>
            </a:r>
            <a:r>
              <a:rPr lang="en-US" sz="3200" b="1" dirty="0" smtClean="0">
                <a:solidFill>
                  <a:srgbClr val="00B050"/>
                </a:solidFill>
                <a:ea typeface="Calibri"/>
                <a:cs typeface="Times New Roman"/>
              </a:rPr>
              <a:t>Modeling Cont’d</a:t>
            </a:r>
            <a:endParaRPr lang="en-US" sz="3200" b="1" dirty="0">
              <a:solidFill>
                <a:srgbClr val="00B050"/>
              </a:solidFill>
              <a:ea typeface="Calibri"/>
              <a:cs typeface="Times New Roman"/>
            </a:endParaRPr>
          </a:p>
        </p:txBody>
      </p:sp>
    </p:spTree>
    <p:extLst>
      <p:ext uri="{BB962C8B-B14F-4D97-AF65-F5344CB8AC3E}">
        <p14:creationId xmlns:p14="http://schemas.microsoft.com/office/powerpoint/2010/main" val="3326891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9941" y="545068"/>
            <a:ext cx="7772400" cy="584775"/>
          </a:xfrm>
          <a:prstGeom prst="rect">
            <a:avLst/>
          </a:prstGeom>
          <a:noFill/>
        </p:spPr>
        <p:txBody>
          <a:bodyPr wrap="square" rtlCol="0">
            <a:spAutoFit/>
          </a:bodyPr>
          <a:lstStyle/>
          <a:p>
            <a:pPr algn="ctr"/>
            <a:r>
              <a:rPr lang="en-US" sz="3200" b="1" dirty="0" smtClean="0">
                <a:solidFill>
                  <a:srgbClr val="00B050"/>
                </a:solidFill>
              </a:rPr>
              <a:t>Summary table</a:t>
            </a:r>
            <a:endParaRPr lang="en-US" sz="3200" b="1" dirty="0">
              <a:solidFill>
                <a:srgbClr val="00B05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221" y="2971800"/>
            <a:ext cx="7171559" cy="2360712"/>
          </a:xfrm>
          <a:prstGeom prst="rect">
            <a:avLst/>
          </a:prstGeom>
        </p:spPr>
      </p:pic>
      <p:sp>
        <p:nvSpPr>
          <p:cNvPr id="6" name="TextBox 5"/>
          <p:cNvSpPr txBox="1"/>
          <p:nvPr/>
        </p:nvSpPr>
        <p:spPr>
          <a:xfrm>
            <a:off x="412063" y="1178302"/>
            <a:ext cx="8248155" cy="1477328"/>
          </a:xfrm>
          <a:prstGeom prst="rect">
            <a:avLst/>
          </a:prstGeom>
          <a:noFill/>
        </p:spPr>
        <p:txBody>
          <a:bodyPr wrap="none" rtlCol="0">
            <a:spAutoFit/>
          </a:bodyPr>
          <a:lstStyle/>
          <a:p>
            <a:r>
              <a:rPr lang="en-US" sz="3000" dirty="0" smtClean="0"/>
              <a:t>Here is a summary of the accuracies of our diabetes</a:t>
            </a:r>
          </a:p>
          <a:p>
            <a:r>
              <a:rPr lang="en-US" sz="3000" dirty="0" smtClean="0"/>
              <a:t>prediction model. Random Forest Classifier has the </a:t>
            </a:r>
          </a:p>
          <a:p>
            <a:r>
              <a:rPr lang="en-US" sz="3000" dirty="0" smtClean="0"/>
              <a:t>highest accuracy of the three.</a:t>
            </a:r>
            <a:endParaRPr lang="en-US" sz="3000" dirty="0"/>
          </a:p>
        </p:txBody>
      </p:sp>
    </p:spTree>
    <p:extLst>
      <p:ext uri="{BB962C8B-B14F-4D97-AF65-F5344CB8AC3E}">
        <p14:creationId xmlns:p14="http://schemas.microsoft.com/office/powerpoint/2010/main" val="406441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extBox 1"/>
          <p:cNvSpPr txBox="1"/>
          <p:nvPr/>
        </p:nvSpPr>
        <p:spPr>
          <a:xfrm>
            <a:off x="1981200" y="2743200"/>
            <a:ext cx="5181600" cy="1446550"/>
          </a:xfrm>
          <a:prstGeom prst="rect">
            <a:avLst/>
          </a:prstGeom>
          <a:noFill/>
        </p:spPr>
        <p:txBody>
          <a:bodyPr wrap="square" rtlCol="0">
            <a:spAutoFit/>
          </a:bodyPr>
          <a:lstStyle/>
          <a:p>
            <a:pPr algn="ctr"/>
            <a:r>
              <a:rPr lang="en-US" sz="8800" b="1" dirty="0" smtClean="0">
                <a:solidFill>
                  <a:schemeClr val="bg1"/>
                </a:solidFill>
              </a:rPr>
              <a:t>Thank You</a:t>
            </a:r>
            <a:endParaRPr lang="en-US" sz="8800" b="1" dirty="0">
              <a:solidFill>
                <a:schemeClr val="bg1"/>
              </a:solidFill>
            </a:endParaRPr>
          </a:p>
        </p:txBody>
      </p:sp>
    </p:spTree>
    <p:extLst>
      <p:ext uri="{BB962C8B-B14F-4D97-AF65-F5344CB8AC3E}">
        <p14:creationId xmlns:p14="http://schemas.microsoft.com/office/powerpoint/2010/main" val="1223388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sz="3600" b="1" dirty="0" smtClean="0">
                <a:solidFill>
                  <a:srgbClr val="00B050"/>
                </a:solidFill>
              </a:rPr>
              <a:t>What is Diabetes?</a:t>
            </a:r>
            <a:endParaRPr lang="en-US" sz="3600" b="1" dirty="0">
              <a:solidFill>
                <a:srgbClr val="00B050"/>
              </a:solidFill>
            </a:endParaRPr>
          </a:p>
        </p:txBody>
      </p:sp>
      <p:sp>
        <p:nvSpPr>
          <p:cNvPr id="4" name="Rectangle 3"/>
          <p:cNvSpPr/>
          <p:nvPr/>
        </p:nvSpPr>
        <p:spPr>
          <a:xfrm>
            <a:off x="342900" y="1471541"/>
            <a:ext cx="8458200" cy="4522905"/>
          </a:xfrm>
          <a:prstGeom prst="rect">
            <a:avLst/>
          </a:prstGeom>
        </p:spPr>
        <p:txBody>
          <a:bodyPr wrap="square">
            <a:spAutoFit/>
          </a:bodyPr>
          <a:lstStyle/>
          <a:p>
            <a:pPr>
              <a:lnSpc>
                <a:spcPct val="115000"/>
              </a:lnSpc>
              <a:spcAft>
                <a:spcPts val="1000"/>
              </a:spcAft>
            </a:pPr>
            <a:r>
              <a:rPr lang="en-US" sz="2800" dirty="0">
                <a:solidFill>
                  <a:srgbClr val="000000"/>
                </a:solidFill>
                <a:ea typeface="Calibri"/>
                <a:cs typeface="Times New Roman"/>
              </a:rPr>
              <a:t>Diabetes is a disease that occurs when a persons blood sugar is too high. Blood sugar is the body’s main source of energy and comes from the food we eat. </a:t>
            </a:r>
            <a:r>
              <a:rPr lang="en-US" sz="2800" dirty="0" smtClean="0">
                <a:solidFill>
                  <a:srgbClr val="000000"/>
                </a:solidFill>
                <a:ea typeface="Calibri"/>
                <a:cs typeface="Times New Roman"/>
              </a:rPr>
              <a:t>The hormone Insulin helps glucose </a:t>
            </a:r>
            <a:r>
              <a:rPr lang="en-US" sz="2800" dirty="0">
                <a:solidFill>
                  <a:srgbClr val="000000"/>
                </a:solidFill>
                <a:ea typeface="Calibri"/>
                <a:cs typeface="Times New Roman"/>
              </a:rPr>
              <a:t>get into </a:t>
            </a:r>
            <a:r>
              <a:rPr lang="en-US" sz="2800" dirty="0" smtClean="0">
                <a:solidFill>
                  <a:srgbClr val="000000"/>
                </a:solidFill>
                <a:ea typeface="Calibri"/>
                <a:cs typeface="Times New Roman"/>
              </a:rPr>
              <a:t>your </a:t>
            </a:r>
            <a:r>
              <a:rPr lang="en-US" sz="2800" dirty="0">
                <a:solidFill>
                  <a:srgbClr val="000000"/>
                </a:solidFill>
                <a:ea typeface="Calibri"/>
                <a:cs typeface="Times New Roman"/>
              </a:rPr>
              <a:t>cells to be used for energy. Sometimes your body does not make enough insulin or does not use insulin well. Glucose then stays in your blood and </a:t>
            </a:r>
            <a:r>
              <a:rPr lang="en-US" sz="2800" dirty="0" smtClean="0">
                <a:solidFill>
                  <a:srgbClr val="000000"/>
                </a:solidFill>
                <a:ea typeface="Calibri"/>
                <a:cs typeface="Times New Roman"/>
              </a:rPr>
              <a:t>does not </a:t>
            </a:r>
            <a:r>
              <a:rPr lang="en-US" sz="2800" dirty="0">
                <a:solidFill>
                  <a:srgbClr val="000000"/>
                </a:solidFill>
                <a:ea typeface="Calibri"/>
                <a:cs typeface="Times New Roman"/>
              </a:rPr>
              <a:t>reach your cells. Over time, having too much glucose in your blood can cause serious </a:t>
            </a:r>
            <a:r>
              <a:rPr lang="en-US" sz="2800" dirty="0" smtClean="0">
                <a:solidFill>
                  <a:srgbClr val="000000"/>
                </a:solidFill>
                <a:ea typeface="Calibri"/>
                <a:cs typeface="Times New Roman"/>
              </a:rPr>
              <a:t>health problems.</a:t>
            </a:r>
            <a:endParaRPr lang="en-US" sz="2800" dirty="0">
              <a:ea typeface="Calibri"/>
              <a:cs typeface="Times New Roman"/>
            </a:endParaRPr>
          </a:p>
        </p:txBody>
      </p:sp>
    </p:spTree>
    <p:extLst>
      <p:ext uri="{BB962C8B-B14F-4D97-AF65-F5344CB8AC3E}">
        <p14:creationId xmlns:p14="http://schemas.microsoft.com/office/powerpoint/2010/main" val="4189838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solidFill>
                  <a:srgbClr val="00B050"/>
                </a:solidFill>
              </a:rPr>
              <a:t>Objective</a:t>
            </a:r>
            <a:endParaRPr lang="en-US" sz="3200" b="1" dirty="0">
              <a:solidFill>
                <a:srgbClr val="00B050"/>
              </a:solidFill>
            </a:endParaRPr>
          </a:p>
        </p:txBody>
      </p:sp>
      <p:sp>
        <p:nvSpPr>
          <p:cNvPr id="3" name="Content Placeholder 2"/>
          <p:cNvSpPr>
            <a:spLocks noGrp="1"/>
          </p:cNvSpPr>
          <p:nvPr>
            <p:ph idx="1"/>
          </p:nvPr>
        </p:nvSpPr>
        <p:spPr>
          <a:xfrm>
            <a:off x="543658" y="838200"/>
            <a:ext cx="8229600" cy="1295400"/>
          </a:xfrm>
        </p:spPr>
        <p:txBody>
          <a:bodyPr>
            <a:normAutofit lnSpcReduction="10000"/>
          </a:bodyPr>
          <a:lstStyle/>
          <a:p>
            <a:pPr marL="0" indent="0">
              <a:buNone/>
            </a:pPr>
            <a:r>
              <a:rPr lang="en-US" sz="2800" dirty="0"/>
              <a:t>Building a Machine Learning Model to predict accurately whether or not patients in the dataset a have diabetes or not.</a:t>
            </a:r>
          </a:p>
          <a:p>
            <a:endParaRPr lang="en-US" dirty="0"/>
          </a:p>
        </p:txBody>
      </p:sp>
      <p:sp>
        <p:nvSpPr>
          <p:cNvPr id="5" name="TextBox 4"/>
          <p:cNvSpPr txBox="1"/>
          <p:nvPr/>
        </p:nvSpPr>
        <p:spPr>
          <a:xfrm>
            <a:off x="599342" y="2091074"/>
            <a:ext cx="8011258" cy="584775"/>
          </a:xfrm>
          <a:prstGeom prst="rect">
            <a:avLst/>
          </a:prstGeom>
          <a:noFill/>
        </p:spPr>
        <p:txBody>
          <a:bodyPr wrap="square" rtlCol="0">
            <a:spAutoFit/>
          </a:bodyPr>
          <a:lstStyle/>
          <a:p>
            <a:pPr algn="ctr"/>
            <a:r>
              <a:rPr lang="en-US" sz="3200" b="1" dirty="0">
                <a:solidFill>
                  <a:srgbClr val="00B050"/>
                </a:solidFill>
              </a:rPr>
              <a:t>About Dataset</a:t>
            </a:r>
          </a:p>
        </p:txBody>
      </p:sp>
      <p:sp>
        <p:nvSpPr>
          <p:cNvPr id="6" name="Rectangle 5"/>
          <p:cNvSpPr/>
          <p:nvPr/>
        </p:nvSpPr>
        <p:spPr>
          <a:xfrm>
            <a:off x="599342" y="2651098"/>
            <a:ext cx="8173916" cy="3970318"/>
          </a:xfrm>
          <a:prstGeom prst="rect">
            <a:avLst/>
          </a:prstGeom>
        </p:spPr>
        <p:txBody>
          <a:bodyPr wrap="square">
            <a:spAutoFit/>
          </a:bodyPr>
          <a:lstStyle/>
          <a:p>
            <a:r>
              <a:rPr lang="en-US" sz="2800" dirty="0"/>
              <a:t>This data set consists of predictor variables or explanatory variables that correspond to a target variable. There are eight(8) attributes in all namely, Pregnancies, Glucose, </a:t>
            </a:r>
            <a:r>
              <a:rPr lang="en-US" sz="2800" dirty="0" err="1"/>
              <a:t>BloodPressure</a:t>
            </a:r>
            <a:r>
              <a:rPr lang="en-US" sz="2800" dirty="0"/>
              <a:t>, </a:t>
            </a:r>
            <a:r>
              <a:rPr lang="en-US" sz="2800" dirty="0" err="1"/>
              <a:t>SkinThickness</a:t>
            </a:r>
            <a:r>
              <a:rPr lang="en-US" sz="2800" dirty="0"/>
              <a:t> , Insulin, BMI, </a:t>
            </a:r>
            <a:r>
              <a:rPr lang="en-US" sz="2800" dirty="0" err="1"/>
              <a:t>DiabetesPedigreeFunction</a:t>
            </a:r>
            <a:r>
              <a:rPr lang="en-US" sz="2800" dirty="0"/>
              <a:t> and Age. These variables take on continuous values. The target variable, Outcome takes categorical values which may be either zero(0) or one(1). The entire dataset consists of 768 records and 9 attributes</a:t>
            </a:r>
          </a:p>
        </p:txBody>
      </p:sp>
    </p:spTree>
    <p:extLst>
      <p:ext uri="{BB962C8B-B14F-4D97-AF65-F5344CB8AC3E}">
        <p14:creationId xmlns:p14="http://schemas.microsoft.com/office/powerpoint/2010/main" val="38748981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94519"/>
            <a:ext cx="8229600" cy="639762"/>
          </a:xfrm>
        </p:spPr>
        <p:txBody>
          <a:bodyPr>
            <a:normAutofit fontScale="90000"/>
          </a:bodyPr>
          <a:lstStyle/>
          <a:p>
            <a:r>
              <a:rPr lang="en-US" dirty="0"/>
              <a:t/>
            </a:r>
            <a:br>
              <a:rPr lang="en-US" dirty="0"/>
            </a:br>
            <a:endParaRPr lang="en-US" dirty="0"/>
          </a:p>
        </p:txBody>
      </p:sp>
      <p:sp>
        <p:nvSpPr>
          <p:cNvPr id="3" name="Content Placeholder 2"/>
          <p:cNvSpPr>
            <a:spLocks noGrp="1"/>
          </p:cNvSpPr>
          <p:nvPr>
            <p:ph idx="1"/>
          </p:nvPr>
        </p:nvSpPr>
        <p:spPr>
          <a:xfrm>
            <a:off x="457200" y="381000"/>
            <a:ext cx="8229600" cy="533399"/>
          </a:xfrm>
        </p:spPr>
        <p:txBody>
          <a:bodyPr>
            <a:normAutofit lnSpcReduction="10000"/>
          </a:bodyPr>
          <a:lstStyle/>
          <a:p>
            <a:pPr marL="0" indent="0" algn="ctr">
              <a:buNone/>
            </a:pPr>
            <a:r>
              <a:rPr lang="en-US" b="1" dirty="0">
                <a:solidFill>
                  <a:srgbClr val="00B050"/>
                </a:solidFill>
              </a:rPr>
              <a:t>Details of </a:t>
            </a:r>
            <a:r>
              <a:rPr lang="en-US" b="1" dirty="0" smtClean="0">
                <a:solidFill>
                  <a:srgbClr val="00B050"/>
                </a:solidFill>
              </a:rPr>
              <a:t>Attributes</a:t>
            </a:r>
            <a:endParaRPr lang="en-US" dirty="0">
              <a:solidFill>
                <a:srgbClr val="00B050"/>
              </a:solidFill>
            </a:endParaRPr>
          </a:p>
        </p:txBody>
      </p:sp>
      <p:sp>
        <p:nvSpPr>
          <p:cNvPr id="4" name="Content Placeholder 2"/>
          <p:cNvSpPr txBox="1">
            <a:spLocks/>
          </p:cNvSpPr>
          <p:nvPr/>
        </p:nvSpPr>
        <p:spPr>
          <a:xfrm>
            <a:off x="457200" y="914400"/>
            <a:ext cx="8229600" cy="56387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t>Pregnancies - Number of times pregnant</a:t>
            </a:r>
          </a:p>
          <a:p>
            <a:pPr lvl="0"/>
            <a:r>
              <a:rPr lang="en-US" dirty="0"/>
              <a:t>Glucose - Plasma glucose concentration a 2 hours in an oral glucose tolerance test</a:t>
            </a:r>
          </a:p>
          <a:p>
            <a:pPr lvl="0"/>
            <a:r>
              <a:rPr lang="en-US" dirty="0" err="1"/>
              <a:t>BloodPressure</a:t>
            </a:r>
            <a:r>
              <a:rPr lang="en-US" dirty="0"/>
              <a:t> - Diastolic blood pressure (mm Hg)</a:t>
            </a:r>
          </a:p>
          <a:p>
            <a:pPr lvl="0"/>
            <a:r>
              <a:rPr lang="en-US" dirty="0" err="1"/>
              <a:t>SkinThickness</a:t>
            </a:r>
            <a:r>
              <a:rPr lang="en-US" dirty="0"/>
              <a:t> - Triceps skin fold thickness (mm)</a:t>
            </a:r>
          </a:p>
          <a:p>
            <a:pPr lvl="0"/>
            <a:r>
              <a:rPr lang="en-US" dirty="0"/>
              <a:t>Insulin - 2-Hour serum insulin (mu U/ml)</a:t>
            </a:r>
          </a:p>
          <a:p>
            <a:pPr lvl="0"/>
            <a:r>
              <a:rPr lang="en-US" dirty="0"/>
              <a:t>BMI - Body mass index (weight in kg/(height in m)^2)</a:t>
            </a:r>
          </a:p>
          <a:p>
            <a:pPr lvl="0"/>
            <a:r>
              <a:rPr lang="en-US" dirty="0"/>
              <a:t>Diabetes Pedigree Function - Diabetes pedigree function</a:t>
            </a:r>
          </a:p>
          <a:p>
            <a:pPr lvl="0"/>
            <a:r>
              <a:rPr lang="en-US" dirty="0"/>
              <a:t>Age - Age (years)</a:t>
            </a:r>
          </a:p>
          <a:p>
            <a:pPr lvl="0"/>
            <a:r>
              <a:rPr lang="en-US" dirty="0"/>
              <a:t>Outcome - Class variable (0 or 1) 268 of 768 are 1, the others are 0</a:t>
            </a:r>
          </a:p>
          <a:p>
            <a:pPr marL="0" indent="0">
              <a:buFont typeface="Arial" pitchFamily="34" charset="0"/>
              <a:buNone/>
            </a:pPr>
            <a:endParaRPr lang="en-US" dirty="0">
              <a:solidFill>
                <a:srgbClr val="00B050"/>
              </a:solidFill>
            </a:endParaRPr>
          </a:p>
        </p:txBody>
      </p:sp>
    </p:spTree>
    <p:extLst>
      <p:ext uri="{BB962C8B-B14F-4D97-AF65-F5344CB8AC3E}">
        <p14:creationId xmlns:p14="http://schemas.microsoft.com/office/powerpoint/2010/main" val="24583592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 y="274638"/>
            <a:ext cx="8543109" cy="1143000"/>
          </a:xfrm>
        </p:spPr>
        <p:txBody>
          <a:bodyPr>
            <a:normAutofit/>
          </a:bodyPr>
          <a:lstStyle/>
          <a:p>
            <a:r>
              <a:rPr lang="en-US" sz="3600" b="1" dirty="0" smtClean="0">
                <a:solidFill>
                  <a:srgbClr val="00B050"/>
                </a:solidFill>
              </a:rPr>
              <a:t>Implementation</a:t>
            </a:r>
            <a:endParaRPr lang="en-US" sz="3600" dirty="0">
              <a:solidFill>
                <a:srgbClr val="00B050"/>
              </a:solidFill>
            </a:endParaRPr>
          </a:p>
        </p:txBody>
      </p:sp>
      <p:sp>
        <p:nvSpPr>
          <p:cNvPr id="3" name="Content Placeholder 2"/>
          <p:cNvSpPr>
            <a:spLocks noGrp="1"/>
          </p:cNvSpPr>
          <p:nvPr>
            <p:ph idx="1"/>
          </p:nvPr>
        </p:nvSpPr>
        <p:spPr>
          <a:xfrm>
            <a:off x="454269" y="2667000"/>
            <a:ext cx="8229600" cy="3413503"/>
          </a:xfrm>
        </p:spPr>
        <p:txBody>
          <a:bodyPr>
            <a:normAutofit fontScale="92500"/>
          </a:bodyPr>
          <a:lstStyle/>
          <a:p>
            <a:pPr marL="0" indent="0">
              <a:buNone/>
            </a:pPr>
            <a:r>
              <a:rPr lang="en-US" dirty="0" smtClean="0"/>
              <a:t>	</a:t>
            </a:r>
            <a:r>
              <a:rPr lang="en-US" b="1" dirty="0" smtClean="0">
                <a:solidFill>
                  <a:srgbClr val="00B050"/>
                </a:solidFill>
              </a:rPr>
              <a:t>Phase1</a:t>
            </a:r>
            <a:r>
              <a:rPr lang="en-US" b="1" dirty="0">
                <a:solidFill>
                  <a:srgbClr val="00B050"/>
                </a:solidFill>
              </a:rPr>
              <a:t>:  Loading Libraries and Datasets</a:t>
            </a:r>
          </a:p>
          <a:p>
            <a:r>
              <a:rPr lang="en-US" dirty="0"/>
              <a:t>Various python libraries were imported into the dataset to help with preprocessing, visualization and constructing our ML model for diabetes prediction. The diabetes.csv dataset was obtained from </a:t>
            </a:r>
            <a:r>
              <a:rPr lang="en-US" u="sng" dirty="0">
                <a:hlinkClick r:id="rId2"/>
              </a:rPr>
              <a:t>https://www.kaggle.com/uciml/pima-indians-diabetes-database</a:t>
            </a:r>
            <a:r>
              <a:rPr lang="en-US" dirty="0"/>
              <a:t> </a:t>
            </a:r>
          </a:p>
          <a:p>
            <a:endParaRPr lang="en-US" dirty="0"/>
          </a:p>
        </p:txBody>
      </p:sp>
      <p:sp>
        <p:nvSpPr>
          <p:cNvPr id="4" name="Rectangle 3"/>
          <p:cNvSpPr/>
          <p:nvPr/>
        </p:nvSpPr>
        <p:spPr>
          <a:xfrm>
            <a:off x="457200" y="1143000"/>
            <a:ext cx="8305800" cy="1015663"/>
          </a:xfrm>
          <a:prstGeom prst="rect">
            <a:avLst/>
          </a:prstGeom>
        </p:spPr>
        <p:txBody>
          <a:bodyPr wrap="square">
            <a:spAutoFit/>
          </a:bodyPr>
          <a:lstStyle/>
          <a:p>
            <a:pPr marL="342900" lvl="0" indent="-342900">
              <a:spcBef>
                <a:spcPct val="20000"/>
              </a:spcBef>
              <a:buFont typeface="Arial" pitchFamily="34" charset="0"/>
              <a:buChar char="•"/>
            </a:pPr>
            <a:r>
              <a:rPr lang="en-US" sz="3000" dirty="0">
                <a:solidFill>
                  <a:prstClr val="black"/>
                </a:solidFill>
              </a:rPr>
              <a:t>Python was used to implement each phase </a:t>
            </a:r>
            <a:r>
              <a:rPr lang="en-US" sz="3000">
                <a:solidFill>
                  <a:prstClr val="black"/>
                </a:solidFill>
              </a:rPr>
              <a:t>involved </a:t>
            </a:r>
            <a:r>
              <a:rPr lang="en-US" sz="3000" smtClean="0">
                <a:solidFill>
                  <a:prstClr val="black"/>
                </a:solidFill>
              </a:rPr>
              <a:t>in construction </a:t>
            </a:r>
            <a:r>
              <a:rPr lang="en-US" sz="3000" dirty="0">
                <a:solidFill>
                  <a:prstClr val="black"/>
                </a:solidFill>
              </a:rPr>
              <a:t>of the ML model</a:t>
            </a:r>
            <a:endParaRPr lang="en-US" sz="3000" dirty="0">
              <a:solidFill>
                <a:prstClr val="black"/>
              </a:solidFill>
            </a:endParaRPr>
          </a:p>
        </p:txBody>
      </p:sp>
    </p:spTree>
    <p:extLst>
      <p:ext uri="{BB962C8B-B14F-4D97-AF65-F5344CB8AC3E}">
        <p14:creationId xmlns:p14="http://schemas.microsoft.com/office/powerpoint/2010/main" val="2490576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srgbClr val="00B050"/>
                </a:solidFill>
              </a:rPr>
              <a:t>Phase2: Checking and Handling Missing Values</a:t>
            </a:r>
            <a:endParaRPr lang="en-US" sz="3200" b="1" dirty="0">
              <a:solidFill>
                <a:srgbClr val="00B050"/>
              </a:solidFill>
            </a:endParaRPr>
          </a:p>
        </p:txBody>
      </p:sp>
      <p:sp>
        <p:nvSpPr>
          <p:cNvPr id="6" name="TextBox 5"/>
          <p:cNvSpPr txBox="1"/>
          <p:nvPr/>
        </p:nvSpPr>
        <p:spPr>
          <a:xfrm>
            <a:off x="457200" y="1143000"/>
            <a:ext cx="8229600" cy="3323987"/>
          </a:xfrm>
          <a:prstGeom prst="rect">
            <a:avLst/>
          </a:prstGeom>
          <a:noFill/>
        </p:spPr>
        <p:txBody>
          <a:bodyPr wrap="square" rtlCol="0">
            <a:spAutoFit/>
          </a:bodyPr>
          <a:lstStyle/>
          <a:p>
            <a:r>
              <a:rPr lang="en-US" sz="3000" dirty="0"/>
              <a:t>From the description of the dataset, there was no instance of a missing value. From careful inspection of the dataset, it was observed that columns like Glucose, </a:t>
            </a:r>
            <a:r>
              <a:rPr lang="en-US" sz="3000" dirty="0" err="1"/>
              <a:t>BloodPressure</a:t>
            </a:r>
            <a:r>
              <a:rPr lang="en-US" sz="3000" dirty="0"/>
              <a:t>, </a:t>
            </a:r>
            <a:r>
              <a:rPr lang="en-US" sz="3000" dirty="0" err="1"/>
              <a:t>SkinThickness</a:t>
            </a:r>
            <a:r>
              <a:rPr lang="en-US" sz="3000" dirty="0"/>
              <a:t> , Insulin, BMI look the value of zero which is impossible and does not make sense. Hence zero values in these attributes were regarded as missing values.</a:t>
            </a:r>
          </a:p>
        </p:txBody>
      </p:sp>
      <p:sp>
        <p:nvSpPr>
          <p:cNvPr id="7" name="TextBox 6"/>
          <p:cNvSpPr txBox="1"/>
          <p:nvPr/>
        </p:nvSpPr>
        <p:spPr>
          <a:xfrm>
            <a:off x="457200" y="4466987"/>
            <a:ext cx="8229600" cy="1938992"/>
          </a:xfrm>
          <a:prstGeom prst="rect">
            <a:avLst/>
          </a:prstGeom>
          <a:noFill/>
        </p:spPr>
        <p:txBody>
          <a:bodyPr wrap="square" rtlCol="0">
            <a:spAutoFit/>
          </a:bodyPr>
          <a:lstStyle/>
          <a:p>
            <a:r>
              <a:rPr lang="en-US" sz="3000" dirty="0"/>
              <a:t>	</a:t>
            </a:r>
            <a:r>
              <a:rPr lang="en-US" sz="3000" dirty="0" smtClean="0"/>
              <a:t>Missing </a:t>
            </a:r>
            <a:r>
              <a:rPr lang="en-US" sz="3000" dirty="0"/>
              <a:t>values were handled using imputation. Zeros were replaced by the mean of their respective columns instead of dropping those records completely.</a:t>
            </a:r>
          </a:p>
        </p:txBody>
      </p:sp>
    </p:spTree>
    <p:extLst>
      <p:ext uri="{BB962C8B-B14F-4D97-AF65-F5344CB8AC3E}">
        <p14:creationId xmlns:p14="http://schemas.microsoft.com/office/powerpoint/2010/main" val="252649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953" y="821305"/>
            <a:ext cx="8229600" cy="2996625"/>
          </a:xfrm>
        </p:spPr>
        <p:txBody>
          <a:bodyPr>
            <a:normAutofit/>
          </a:bodyPr>
          <a:lstStyle/>
          <a:p>
            <a:pPr marL="0" indent="0">
              <a:buNone/>
            </a:pPr>
            <a:r>
              <a:rPr lang="en-US" sz="3000" dirty="0" smtClean="0"/>
              <a:t>Here </a:t>
            </a:r>
            <a:r>
              <a:rPr lang="en-US" sz="3000" dirty="0"/>
              <a:t>the boxplot was employed to help us visualize outliers in terms of quartiles. Dots outside of the box where considered to be outliers. Detected outliers were handled using imputation. They were replaced with the mean of their </a:t>
            </a:r>
            <a:r>
              <a:rPr lang="en-US" sz="3000" dirty="0" smtClean="0"/>
              <a:t>respective columns </a:t>
            </a:r>
            <a:r>
              <a:rPr lang="en-US" sz="3000" dirty="0"/>
              <a:t>instead of dropping these records completely</a:t>
            </a:r>
            <a:r>
              <a:rPr lang="en-US" sz="3000" dirty="0" smtClean="0"/>
              <a:t>.</a:t>
            </a:r>
            <a:r>
              <a:rPr lang="en-US" dirty="0" smtClean="0"/>
              <a:t>.</a:t>
            </a:r>
            <a:endParaRPr lang="en-US" dirty="0"/>
          </a:p>
          <a:p>
            <a:endParaRPr lang="en-US" dirty="0"/>
          </a:p>
        </p:txBody>
      </p:sp>
      <p:sp>
        <p:nvSpPr>
          <p:cNvPr id="4" name="Rectangle 3"/>
          <p:cNvSpPr/>
          <p:nvPr/>
        </p:nvSpPr>
        <p:spPr>
          <a:xfrm>
            <a:off x="405653" y="3827929"/>
            <a:ext cx="8458200" cy="584775"/>
          </a:xfrm>
          <a:prstGeom prst="rect">
            <a:avLst/>
          </a:prstGeom>
        </p:spPr>
        <p:txBody>
          <a:bodyPr wrap="square">
            <a:spAutoFit/>
          </a:bodyPr>
          <a:lstStyle/>
          <a:p>
            <a:pPr lvl="0" algn="ctr">
              <a:spcBef>
                <a:spcPct val="20000"/>
              </a:spcBef>
            </a:pPr>
            <a:r>
              <a:rPr lang="en-US" sz="3200" b="1" dirty="0" smtClean="0">
                <a:solidFill>
                  <a:srgbClr val="00B050"/>
                </a:solidFill>
              </a:rPr>
              <a:t>Phase4: Feature Scaling</a:t>
            </a:r>
            <a:endParaRPr lang="en-US" sz="3200" b="1" dirty="0">
              <a:solidFill>
                <a:srgbClr val="00B050"/>
              </a:solidFill>
            </a:endParaRPr>
          </a:p>
        </p:txBody>
      </p:sp>
      <p:sp>
        <p:nvSpPr>
          <p:cNvPr id="5" name="TextBox 4"/>
          <p:cNvSpPr txBox="1"/>
          <p:nvPr/>
        </p:nvSpPr>
        <p:spPr>
          <a:xfrm>
            <a:off x="558053" y="4267200"/>
            <a:ext cx="8267700" cy="1477328"/>
          </a:xfrm>
          <a:prstGeom prst="rect">
            <a:avLst/>
          </a:prstGeom>
          <a:noFill/>
        </p:spPr>
        <p:txBody>
          <a:bodyPr wrap="square" rtlCol="0">
            <a:spAutoFit/>
          </a:bodyPr>
          <a:lstStyle/>
          <a:p>
            <a:r>
              <a:rPr lang="en-US" sz="3000" dirty="0" smtClean="0"/>
              <a:t>Feature scaling is a method used to normalize the range of independent variables or features of data. It is performed to handle highly varying magnitudes.</a:t>
            </a:r>
            <a:endParaRPr lang="en-US" sz="3000" dirty="0"/>
          </a:p>
        </p:txBody>
      </p:sp>
      <p:sp>
        <p:nvSpPr>
          <p:cNvPr id="6" name="Rectangle 5"/>
          <p:cNvSpPr/>
          <p:nvPr/>
        </p:nvSpPr>
        <p:spPr>
          <a:xfrm>
            <a:off x="558053" y="388930"/>
            <a:ext cx="8458200" cy="584775"/>
          </a:xfrm>
          <a:prstGeom prst="rect">
            <a:avLst/>
          </a:prstGeom>
        </p:spPr>
        <p:txBody>
          <a:bodyPr wrap="square">
            <a:spAutoFit/>
          </a:bodyPr>
          <a:lstStyle/>
          <a:p>
            <a:pPr lvl="0" algn="ctr">
              <a:spcBef>
                <a:spcPct val="20000"/>
              </a:spcBef>
            </a:pPr>
            <a:r>
              <a:rPr lang="en-US" sz="3200" b="1" dirty="0" smtClean="0">
                <a:solidFill>
                  <a:srgbClr val="00B050"/>
                </a:solidFill>
              </a:rPr>
              <a:t>Phase3: Detecting and Handling Outliers</a:t>
            </a:r>
            <a:endParaRPr lang="en-US" sz="3200" b="1" dirty="0">
              <a:solidFill>
                <a:srgbClr val="00B050"/>
              </a:solidFill>
            </a:endParaRPr>
          </a:p>
        </p:txBody>
      </p:sp>
    </p:spTree>
    <p:extLst>
      <p:ext uri="{BB962C8B-B14F-4D97-AF65-F5344CB8AC3E}">
        <p14:creationId xmlns:p14="http://schemas.microsoft.com/office/powerpoint/2010/main" val="18538411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047" y="340659"/>
            <a:ext cx="8001000" cy="584775"/>
          </a:xfrm>
          <a:prstGeom prst="rect">
            <a:avLst/>
          </a:prstGeom>
          <a:noFill/>
        </p:spPr>
        <p:txBody>
          <a:bodyPr wrap="square" rtlCol="0">
            <a:spAutoFit/>
          </a:bodyPr>
          <a:lstStyle/>
          <a:p>
            <a:pPr algn="ctr"/>
            <a:r>
              <a:rPr lang="en-US" sz="3200" b="1" dirty="0" smtClean="0">
                <a:solidFill>
                  <a:srgbClr val="00B050"/>
                </a:solidFill>
              </a:rPr>
              <a:t>Phase4: Feature Scaling Cont’d</a:t>
            </a:r>
            <a:endParaRPr lang="en-US" sz="3200" b="1" dirty="0">
              <a:solidFill>
                <a:srgbClr val="00B050"/>
              </a:solidFill>
            </a:endParaRPr>
          </a:p>
        </p:txBody>
      </p:sp>
      <p:sp>
        <p:nvSpPr>
          <p:cNvPr id="7" name="TextBox 6"/>
          <p:cNvSpPr txBox="1"/>
          <p:nvPr/>
        </p:nvSpPr>
        <p:spPr>
          <a:xfrm>
            <a:off x="431029" y="762000"/>
            <a:ext cx="8358142" cy="3108543"/>
          </a:xfrm>
          <a:prstGeom prst="rect">
            <a:avLst/>
          </a:prstGeom>
          <a:noFill/>
        </p:spPr>
        <p:txBody>
          <a:bodyPr wrap="square" rtlCol="0">
            <a:spAutoFit/>
          </a:bodyPr>
          <a:lstStyle/>
          <a:p>
            <a:r>
              <a:rPr lang="en-US" sz="2800" dirty="0"/>
              <a:t>An ML model tends to weigh greater values, higher and </a:t>
            </a:r>
            <a:endParaRPr lang="en-US" sz="2800" dirty="0" smtClean="0"/>
          </a:p>
          <a:p>
            <a:r>
              <a:rPr lang="en-US" sz="2800" dirty="0" smtClean="0"/>
              <a:t>consider </a:t>
            </a:r>
            <a:r>
              <a:rPr lang="en-US" sz="2800" dirty="0"/>
              <a:t>smaller values as the lower </a:t>
            </a:r>
            <a:r>
              <a:rPr lang="en-US" sz="2800" dirty="0" smtClean="0"/>
              <a:t>values</a:t>
            </a:r>
            <a:r>
              <a:rPr lang="en-US" sz="2800" dirty="0"/>
              <a:t>, regardless </a:t>
            </a:r>
            <a:endParaRPr lang="en-US" sz="2800" dirty="0" smtClean="0"/>
          </a:p>
          <a:p>
            <a:r>
              <a:rPr lang="en-US" sz="2800" dirty="0" smtClean="0"/>
              <a:t>of </a:t>
            </a:r>
            <a:r>
              <a:rPr lang="en-US" sz="2800" dirty="0"/>
              <a:t>the unit of the values</a:t>
            </a:r>
            <a:r>
              <a:rPr lang="en-US" sz="2800" dirty="0" smtClean="0"/>
              <a:t>.</a:t>
            </a:r>
            <a:endParaRPr lang="en-US" sz="2800" dirty="0"/>
          </a:p>
          <a:p>
            <a:r>
              <a:rPr lang="en-US" sz="2800" dirty="0"/>
              <a:t>Standard Scalar was employed to take care of this problem.  </a:t>
            </a:r>
            <a:r>
              <a:rPr lang="en-US" sz="2800" dirty="0" smtClean="0"/>
              <a:t>It </a:t>
            </a:r>
            <a:r>
              <a:rPr lang="en-US" sz="2800" dirty="0"/>
              <a:t>is a very </a:t>
            </a:r>
            <a:r>
              <a:rPr lang="en-US" sz="2800" dirty="0" smtClean="0"/>
              <a:t>effective technique </a:t>
            </a:r>
            <a:r>
              <a:rPr lang="en-US" sz="2800" dirty="0"/>
              <a:t>which re-scales a </a:t>
            </a:r>
            <a:r>
              <a:rPr lang="en-US" sz="2800" dirty="0" smtClean="0"/>
              <a:t>feature value </a:t>
            </a:r>
            <a:r>
              <a:rPr lang="en-US" sz="2800" dirty="0"/>
              <a:t>so that it has distribution with 0 mean </a:t>
            </a:r>
            <a:r>
              <a:rPr lang="en-US" sz="2800" dirty="0" smtClean="0"/>
              <a:t>value and variance </a:t>
            </a:r>
            <a:r>
              <a:rPr lang="en-US" sz="2800" dirty="0"/>
              <a:t>equals to 1</a:t>
            </a:r>
          </a:p>
        </p:txBody>
      </p:sp>
      <p:sp>
        <p:nvSpPr>
          <p:cNvPr id="8" name="Rectangle 7"/>
          <p:cNvSpPr/>
          <p:nvPr/>
        </p:nvSpPr>
        <p:spPr>
          <a:xfrm>
            <a:off x="431029" y="4572000"/>
            <a:ext cx="8193018" cy="1578894"/>
          </a:xfrm>
          <a:prstGeom prst="rect">
            <a:avLst/>
          </a:prstGeom>
        </p:spPr>
        <p:txBody>
          <a:bodyPr wrap="square">
            <a:spAutoFit/>
          </a:bodyPr>
          <a:lstStyle/>
          <a:p>
            <a:pPr>
              <a:lnSpc>
                <a:spcPct val="115000"/>
              </a:lnSpc>
              <a:spcAft>
                <a:spcPts val="1000"/>
              </a:spcAft>
            </a:pPr>
            <a:r>
              <a:rPr lang="en-US" sz="2800" dirty="0" smtClean="0">
                <a:ea typeface="Calibri"/>
                <a:cs typeface="Times New Roman"/>
              </a:rPr>
              <a:t>Here a histogram, </a:t>
            </a:r>
            <a:r>
              <a:rPr lang="en-US" sz="2800" dirty="0" err="1" smtClean="0">
                <a:ea typeface="Calibri"/>
                <a:cs typeface="Times New Roman"/>
              </a:rPr>
              <a:t>pairplot</a:t>
            </a:r>
            <a:r>
              <a:rPr lang="en-US" sz="2800" dirty="0" smtClean="0">
                <a:ea typeface="Calibri"/>
                <a:cs typeface="Times New Roman"/>
              </a:rPr>
              <a:t> </a:t>
            </a:r>
            <a:r>
              <a:rPr lang="en-US" sz="2800" dirty="0">
                <a:ea typeface="Calibri"/>
                <a:cs typeface="Times New Roman"/>
              </a:rPr>
              <a:t>and </a:t>
            </a:r>
            <a:r>
              <a:rPr lang="en-US" sz="2800" dirty="0" err="1">
                <a:ea typeface="Calibri"/>
                <a:cs typeface="Times New Roman"/>
              </a:rPr>
              <a:t>heatmap</a:t>
            </a:r>
            <a:r>
              <a:rPr lang="en-US" sz="2800" dirty="0">
                <a:ea typeface="Calibri"/>
                <a:cs typeface="Times New Roman"/>
              </a:rPr>
              <a:t> was included to help in visualizing the relationships that exists between the various attributes.</a:t>
            </a:r>
          </a:p>
        </p:txBody>
      </p:sp>
      <p:sp>
        <p:nvSpPr>
          <p:cNvPr id="9" name="Rectangle 8"/>
          <p:cNvSpPr/>
          <p:nvPr/>
        </p:nvSpPr>
        <p:spPr>
          <a:xfrm>
            <a:off x="431029" y="3870543"/>
            <a:ext cx="8193018" cy="584775"/>
          </a:xfrm>
          <a:prstGeom prst="rect">
            <a:avLst/>
          </a:prstGeom>
        </p:spPr>
        <p:txBody>
          <a:bodyPr wrap="square">
            <a:spAutoFit/>
          </a:bodyPr>
          <a:lstStyle/>
          <a:p>
            <a:pPr lvl="0" algn="ctr"/>
            <a:r>
              <a:rPr lang="en-US" sz="3200" b="1" dirty="0">
                <a:solidFill>
                  <a:srgbClr val="00B050"/>
                </a:solidFill>
              </a:rPr>
              <a:t>Phase4: </a:t>
            </a:r>
            <a:r>
              <a:rPr lang="en-US" sz="3200" b="1" dirty="0" smtClean="0">
                <a:solidFill>
                  <a:srgbClr val="00B050"/>
                </a:solidFill>
              </a:rPr>
              <a:t>Data Visualization</a:t>
            </a:r>
            <a:endParaRPr lang="en-US" sz="3200" b="1" dirty="0">
              <a:solidFill>
                <a:srgbClr val="00B050"/>
              </a:solidFill>
            </a:endParaRPr>
          </a:p>
        </p:txBody>
      </p:sp>
    </p:spTree>
    <p:extLst>
      <p:ext uri="{BB962C8B-B14F-4D97-AF65-F5344CB8AC3E}">
        <p14:creationId xmlns:p14="http://schemas.microsoft.com/office/powerpoint/2010/main" val="42763192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lvl="0">
              <a:lnSpc>
                <a:spcPct val="115000"/>
              </a:lnSpc>
              <a:spcBef>
                <a:spcPts val="0"/>
              </a:spcBef>
              <a:spcAft>
                <a:spcPts val="1000"/>
              </a:spcAft>
            </a:pPr>
            <a:r>
              <a:rPr lang="en-US" sz="3200" b="1" dirty="0">
                <a:solidFill>
                  <a:srgbClr val="00B050"/>
                </a:solidFill>
                <a:ea typeface="Calibri"/>
                <a:cs typeface="Times New Roman"/>
              </a:rPr>
              <a:t>Phase6</a:t>
            </a:r>
            <a:r>
              <a:rPr lang="en-US" sz="3200" b="1" dirty="0" smtClean="0">
                <a:solidFill>
                  <a:srgbClr val="00B050"/>
                </a:solidFill>
                <a:ea typeface="Calibri"/>
                <a:cs typeface="Times New Roman"/>
              </a:rPr>
              <a:t>: Splitting Dataset</a:t>
            </a:r>
            <a:endParaRPr lang="en-US" sz="3200" b="1" dirty="0">
              <a:solidFill>
                <a:srgbClr val="00B050"/>
              </a:solidFill>
            </a:endParaRPr>
          </a:p>
        </p:txBody>
      </p:sp>
      <p:sp>
        <p:nvSpPr>
          <p:cNvPr id="3" name="Content Placeholder 2"/>
          <p:cNvSpPr>
            <a:spLocks noGrp="1"/>
          </p:cNvSpPr>
          <p:nvPr>
            <p:ph idx="1"/>
          </p:nvPr>
        </p:nvSpPr>
        <p:spPr>
          <a:xfrm>
            <a:off x="410136" y="838200"/>
            <a:ext cx="8229600" cy="3276600"/>
          </a:xfrm>
        </p:spPr>
        <p:txBody>
          <a:bodyPr>
            <a:normAutofit/>
          </a:bodyPr>
          <a:lstStyle/>
          <a:p>
            <a:pPr marL="0" marR="0" indent="0">
              <a:lnSpc>
                <a:spcPct val="115000"/>
              </a:lnSpc>
              <a:spcBef>
                <a:spcPts val="0"/>
              </a:spcBef>
              <a:spcAft>
                <a:spcPts val="1000"/>
              </a:spcAft>
              <a:buNone/>
            </a:pPr>
            <a:r>
              <a:rPr lang="en-US" sz="3000" dirty="0" smtClean="0">
                <a:ea typeface="Calibri"/>
                <a:cs typeface="Times New Roman"/>
              </a:rPr>
              <a:t>The </a:t>
            </a:r>
            <a:r>
              <a:rPr lang="en-US" sz="3000" dirty="0">
                <a:ea typeface="Calibri"/>
                <a:cs typeface="Times New Roman"/>
              </a:rPr>
              <a:t>dataset was split into training and test sets with the help of </a:t>
            </a:r>
            <a:r>
              <a:rPr lang="en-US" sz="3000" dirty="0" err="1">
                <a:ea typeface="Calibri"/>
                <a:cs typeface="Times New Roman"/>
              </a:rPr>
              <a:t>train_test_split</a:t>
            </a:r>
            <a:r>
              <a:rPr lang="en-US" sz="3000" dirty="0">
                <a:ea typeface="Calibri"/>
                <a:cs typeface="Times New Roman"/>
              </a:rPr>
              <a:t> imported from the </a:t>
            </a:r>
            <a:r>
              <a:rPr lang="en-US" sz="3000" dirty="0" err="1">
                <a:ea typeface="Calibri"/>
                <a:cs typeface="Times New Roman"/>
              </a:rPr>
              <a:t>sklearn</a:t>
            </a:r>
            <a:r>
              <a:rPr lang="en-US" sz="3000" dirty="0">
                <a:ea typeface="Calibri"/>
                <a:cs typeface="Times New Roman"/>
              </a:rPr>
              <a:t>. The train-test split procedure is used to estimate the performance of machine learning algorithms when they are used to make predictions on data not used to train the model</a:t>
            </a:r>
            <a:r>
              <a:rPr lang="en-US" sz="3000" dirty="0" smtClean="0">
                <a:ea typeface="Calibri"/>
                <a:cs typeface="Times New Roman"/>
              </a:rPr>
              <a:t>.</a:t>
            </a:r>
            <a:endParaRPr lang="en-US" sz="3000" dirty="0">
              <a:ea typeface="Calibri"/>
              <a:cs typeface="Times New Roman"/>
            </a:endParaRPr>
          </a:p>
        </p:txBody>
      </p:sp>
      <p:sp>
        <p:nvSpPr>
          <p:cNvPr id="4" name="Rectangle 3"/>
          <p:cNvSpPr/>
          <p:nvPr/>
        </p:nvSpPr>
        <p:spPr>
          <a:xfrm>
            <a:off x="387724" y="4664028"/>
            <a:ext cx="8305800" cy="1653914"/>
          </a:xfrm>
          <a:prstGeom prst="rect">
            <a:avLst/>
          </a:prstGeom>
        </p:spPr>
        <p:txBody>
          <a:bodyPr wrap="square">
            <a:spAutoFit/>
          </a:bodyPr>
          <a:lstStyle/>
          <a:p>
            <a:pPr>
              <a:lnSpc>
                <a:spcPct val="115000"/>
              </a:lnSpc>
              <a:spcAft>
                <a:spcPts val="1000"/>
              </a:spcAft>
            </a:pPr>
            <a:r>
              <a:rPr lang="en-US" sz="3000" dirty="0" smtClean="0">
                <a:ea typeface="Calibri"/>
                <a:cs typeface="Times New Roman"/>
              </a:rPr>
              <a:t>We </a:t>
            </a:r>
            <a:r>
              <a:rPr lang="en-US" sz="3000" dirty="0">
                <a:ea typeface="Calibri"/>
                <a:cs typeface="Times New Roman"/>
              </a:rPr>
              <a:t>consider the task of predicting whether or not a patient has diabetes  based on the medical predictors on the set. </a:t>
            </a:r>
          </a:p>
        </p:txBody>
      </p:sp>
      <p:sp>
        <p:nvSpPr>
          <p:cNvPr id="5" name="Rectangle 4"/>
          <p:cNvSpPr/>
          <p:nvPr/>
        </p:nvSpPr>
        <p:spPr>
          <a:xfrm>
            <a:off x="349624" y="4038600"/>
            <a:ext cx="8382000" cy="625428"/>
          </a:xfrm>
          <a:prstGeom prst="rect">
            <a:avLst/>
          </a:prstGeom>
        </p:spPr>
        <p:txBody>
          <a:bodyPr wrap="square">
            <a:spAutoFit/>
          </a:bodyPr>
          <a:lstStyle/>
          <a:p>
            <a:pPr lvl="0" algn="ctr">
              <a:lnSpc>
                <a:spcPct val="115000"/>
              </a:lnSpc>
              <a:spcAft>
                <a:spcPts val="1000"/>
              </a:spcAft>
            </a:pPr>
            <a:r>
              <a:rPr lang="en-US" sz="3200" b="1" dirty="0">
                <a:solidFill>
                  <a:srgbClr val="00B050"/>
                </a:solidFill>
                <a:ea typeface="Calibri"/>
                <a:cs typeface="Times New Roman"/>
              </a:rPr>
              <a:t>Phase7: Modeling</a:t>
            </a:r>
            <a:endParaRPr lang="en-US" sz="3200" b="1" dirty="0">
              <a:solidFill>
                <a:srgbClr val="00B050"/>
              </a:solidFill>
              <a:ea typeface="Calibri"/>
              <a:cs typeface="Times New Roman"/>
            </a:endParaRPr>
          </a:p>
        </p:txBody>
      </p:sp>
    </p:spTree>
    <p:extLst>
      <p:ext uri="{BB962C8B-B14F-4D97-AF65-F5344CB8AC3E}">
        <p14:creationId xmlns:p14="http://schemas.microsoft.com/office/powerpoint/2010/main" val="3466572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557</TotalTime>
  <Words>649</Words>
  <Application>Microsoft Office PowerPoint</Application>
  <PresentationFormat>On-screen Show (4:3)</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Diabetes Prediction Model</vt:lpstr>
      <vt:lpstr>What is Diabetes?</vt:lpstr>
      <vt:lpstr>Objective</vt:lpstr>
      <vt:lpstr> </vt:lpstr>
      <vt:lpstr>Implementation</vt:lpstr>
      <vt:lpstr>Phase2: Checking and Handling Missing Values</vt:lpstr>
      <vt:lpstr>PowerPoint Presentation</vt:lpstr>
      <vt:lpstr>PowerPoint Presentation</vt:lpstr>
      <vt:lpstr>Phase6: Splitting Dataset</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user1</cp:lastModifiedBy>
  <cp:revision>20</cp:revision>
  <dcterms:created xsi:type="dcterms:W3CDTF">2021-05-27T11:38:09Z</dcterms:created>
  <dcterms:modified xsi:type="dcterms:W3CDTF">2021-05-27T20:55:28Z</dcterms:modified>
</cp:coreProperties>
</file>