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59" r:id="rId4"/>
    <p:sldId id="260" r:id="rId5"/>
    <p:sldId id="263" r:id="rId6"/>
    <p:sldId id="261" r:id="rId7"/>
    <p:sldId id="262" r:id="rId8"/>
    <p:sldId id="264" r:id="rId9"/>
    <p:sldId id="265" r:id="rId10"/>
    <p:sldId id="286"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CB5F"/>
    <a:srgbClr val="D0ECFF"/>
    <a:srgbClr val="DEF4FF"/>
    <a:srgbClr val="3C8CFF"/>
    <a:srgbClr val="3BC72F"/>
    <a:srgbClr val="DEF2FF"/>
    <a:srgbClr val="F9F4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36A3B-1B43-49D0-B1AF-150744C053CC}" type="datetimeFigureOut">
              <a:rPr lang="en-US" smtClean="0"/>
              <a:t>9/11/2024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DD55A-1271-48C4-BA66-1CD3143D6DDD}" type="slidenum">
              <a:rPr lang="en-US" smtClean="0"/>
              <a:t>‹#›</a:t>
            </a:fld>
            <a:endParaRPr lang="en-US"/>
          </a:p>
        </p:txBody>
      </p:sp>
    </p:spTree>
    <p:extLst>
      <p:ext uri="{BB962C8B-B14F-4D97-AF65-F5344CB8AC3E}">
        <p14:creationId xmlns:p14="http://schemas.microsoft.com/office/powerpoint/2010/main" val="212311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5981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55570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8319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4002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2443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3316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9480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2399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934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2994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1844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6321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0280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2377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2842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3526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e13594c6a4_2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3" name="Google Shape;423;g2e13594c6a4_2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e13594c6a4_2_1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8" name="Google Shape;438;g2e13594c6a4_2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e13594c6a4_2_1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3" name="Google Shape;453;g2e13594c6a4_2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6512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0691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8075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6665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014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5805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13594c6a4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g2e13594c6a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1498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EA3D-9C5D-4FE2-BB73-4ACF31C43D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157AC3-8472-4BF5-B16F-7D37B5E3C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A72205-9B1E-4E57-90E3-358E58873C40}"/>
              </a:ext>
            </a:extLst>
          </p:cNvPr>
          <p:cNvSpPr>
            <a:spLocks noGrp="1"/>
          </p:cNvSpPr>
          <p:nvPr>
            <p:ph type="dt" sz="half" idx="10"/>
          </p:nvPr>
        </p:nvSpPr>
        <p:spPr/>
        <p:txBody>
          <a:bodyPr/>
          <a:lstStyle/>
          <a:p>
            <a:fld id="{602D16CD-C502-4B11-A78F-DD136F471DF1}" type="datetimeFigureOut">
              <a:rPr lang="en-US" smtClean="0"/>
              <a:t>9/11/2024</a:t>
            </a:fld>
            <a:endParaRPr lang="en-US"/>
          </a:p>
        </p:txBody>
      </p:sp>
      <p:sp>
        <p:nvSpPr>
          <p:cNvPr id="5" name="Footer Placeholder 4">
            <a:extLst>
              <a:ext uri="{FF2B5EF4-FFF2-40B4-BE49-F238E27FC236}">
                <a16:creationId xmlns:a16="http://schemas.microsoft.com/office/drawing/2014/main" id="{7FFEA2A3-B0C8-4D9A-9B9E-5D152E69E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47548-1189-4A4E-A5D4-D454C6F4135E}"/>
              </a:ext>
            </a:extLst>
          </p:cNvPr>
          <p:cNvSpPr>
            <a:spLocks noGrp="1"/>
          </p:cNvSpPr>
          <p:nvPr>
            <p:ph type="sldNum" sz="quarter" idx="12"/>
          </p:nvPr>
        </p:nvSpPr>
        <p:spPr/>
        <p:txBody>
          <a:bodyPr/>
          <a:lstStyle/>
          <a:p>
            <a:fld id="{8454EAD7-6EED-427D-8649-3A280DABB749}" type="slidenum">
              <a:rPr lang="en-US" smtClean="0"/>
              <a:t>‹#›</a:t>
            </a:fld>
            <a:endParaRPr lang="en-US"/>
          </a:p>
        </p:txBody>
      </p:sp>
    </p:spTree>
    <p:extLst>
      <p:ext uri="{BB962C8B-B14F-4D97-AF65-F5344CB8AC3E}">
        <p14:creationId xmlns:p14="http://schemas.microsoft.com/office/powerpoint/2010/main" val="228912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892D-8337-4F21-8E9C-58AC74036A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1D380E-2C4B-496C-9253-348782506E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4F99D-09E2-4EB7-9399-2635CE927662}"/>
              </a:ext>
            </a:extLst>
          </p:cNvPr>
          <p:cNvSpPr>
            <a:spLocks noGrp="1"/>
          </p:cNvSpPr>
          <p:nvPr>
            <p:ph type="dt" sz="half" idx="10"/>
          </p:nvPr>
        </p:nvSpPr>
        <p:spPr/>
        <p:txBody>
          <a:bodyPr/>
          <a:lstStyle/>
          <a:p>
            <a:fld id="{602D16CD-C502-4B11-A78F-DD136F471DF1}" type="datetimeFigureOut">
              <a:rPr lang="en-US" smtClean="0"/>
              <a:t>9/11/2024</a:t>
            </a:fld>
            <a:endParaRPr lang="en-US"/>
          </a:p>
        </p:txBody>
      </p:sp>
      <p:sp>
        <p:nvSpPr>
          <p:cNvPr id="5" name="Footer Placeholder 4">
            <a:extLst>
              <a:ext uri="{FF2B5EF4-FFF2-40B4-BE49-F238E27FC236}">
                <a16:creationId xmlns:a16="http://schemas.microsoft.com/office/drawing/2014/main" id="{9AC73498-BCC0-4273-8E63-477DCB6D5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298A44-7C83-4293-9352-FAC6FD0CA713}"/>
              </a:ext>
            </a:extLst>
          </p:cNvPr>
          <p:cNvSpPr>
            <a:spLocks noGrp="1"/>
          </p:cNvSpPr>
          <p:nvPr>
            <p:ph type="sldNum" sz="quarter" idx="12"/>
          </p:nvPr>
        </p:nvSpPr>
        <p:spPr/>
        <p:txBody>
          <a:bodyPr/>
          <a:lstStyle/>
          <a:p>
            <a:fld id="{8454EAD7-6EED-427D-8649-3A280DABB749}" type="slidenum">
              <a:rPr lang="en-US" smtClean="0"/>
              <a:t>‹#›</a:t>
            </a:fld>
            <a:endParaRPr lang="en-US"/>
          </a:p>
        </p:txBody>
      </p:sp>
    </p:spTree>
    <p:extLst>
      <p:ext uri="{BB962C8B-B14F-4D97-AF65-F5344CB8AC3E}">
        <p14:creationId xmlns:p14="http://schemas.microsoft.com/office/powerpoint/2010/main" val="31258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FA09B1-9F1D-4935-8C82-10B956DF64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3091F7-B420-4D64-9D42-501DBB2D7C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59775-7529-4AB6-8790-C48EE93A1E5F}"/>
              </a:ext>
            </a:extLst>
          </p:cNvPr>
          <p:cNvSpPr>
            <a:spLocks noGrp="1"/>
          </p:cNvSpPr>
          <p:nvPr>
            <p:ph type="dt" sz="half" idx="10"/>
          </p:nvPr>
        </p:nvSpPr>
        <p:spPr/>
        <p:txBody>
          <a:bodyPr/>
          <a:lstStyle/>
          <a:p>
            <a:fld id="{602D16CD-C502-4B11-A78F-DD136F471DF1}" type="datetimeFigureOut">
              <a:rPr lang="en-US" smtClean="0"/>
              <a:t>9/11/2024</a:t>
            </a:fld>
            <a:endParaRPr lang="en-US"/>
          </a:p>
        </p:txBody>
      </p:sp>
      <p:sp>
        <p:nvSpPr>
          <p:cNvPr id="5" name="Footer Placeholder 4">
            <a:extLst>
              <a:ext uri="{FF2B5EF4-FFF2-40B4-BE49-F238E27FC236}">
                <a16:creationId xmlns:a16="http://schemas.microsoft.com/office/drawing/2014/main" id="{06BEEDB9-C1C1-4801-9C3A-B5E616AD4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A018B-74D3-451D-9404-16AED8604F52}"/>
              </a:ext>
            </a:extLst>
          </p:cNvPr>
          <p:cNvSpPr>
            <a:spLocks noGrp="1"/>
          </p:cNvSpPr>
          <p:nvPr>
            <p:ph type="sldNum" sz="quarter" idx="12"/>
          </p:nvPr>
        </p:nvSpPr>
        <p:spPr/>
        <p:txBody>
          <a:bodyPr/>
          <a:lstStyle/>
          <a:p>
            <a:fld id="{8454EAD7-6EED-427D-8649-3A280DABB749}" type="slidenum">
              <a:rPr lang="en-US" smtClean="0"/>
              <a:t>‹#›</a:t>
            </a:fld>
            <a:endParaRPr lang="en-US"/>
          </a:p>
        </p:txBody>
      </p:sp>
    </p:spTree>
    <p:extLst>
      <p:ext uri="{BB962C8B-B14F-4D97-AF65-F5344CB8AC3E}">
        <p14:creationId xmlns:p14="http://schemas.microsoft.com/office/powerpoint/2010/main" val="3824215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53"/>
        <p:cNvGrpSpPr/>
        <p:nvPr/>
      </p:nvGrpSpPr>
      <p:grpSpPr>
        <a:xfrm>
          <a:off x="0" y="0"/>
          <a:ext cx="0" cy="0"/>
          <a:chOff x="0" y="0"/>
          <a:chExt cx="0" cy="0"/>
        </a:xfrm>
      </p:grpSpPr>
      <p:sp>
        <p:nvSpPr>
          <p:cNvPr id="54" name="Google Shape;54;p15"/>
          <p:cNvSpPr>
            <a:spLocks noGrp="1"/>
          </p:cNvSpPr>
          <p:nvPr>
            <p:ph type="pic" idx="2"/>
          </p:nvPr>
        </p:nvSpPr>
        <p:spPr>
          <a:xfrm>
            <a:off x="1216025" y="1335087"/>
            <a:ext cx="3276600" cy="4330701"/>
          </a:xfrm>
          <a:prstGeom prst="rect">
            <a:avLst/>
          </a:prstGeom>
          <a:solidFill>
            <a:srgbClr val="F2F2F2"/>
          </a:solidFill>
          <a:ln>
            <a:noFill/>
          </a:ln>
        </p:spPr>
      </p:sp>
    </p:spTree>
    <p:extLst>
      <p:ext uri="{BB962C8B-B14F-4D97-AF65-F5344CB8AC3E}">
        <p14:creationId xmlns:p14="http://schemas.microsoft.com/office/powerpoint/2010/main" val="59206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1"/>
        <p:cNvGrpSpPr/>
        <p:nvPr/>
      </p:nvGrpSpPr>
      <p:grpSpPr>
        <a:xfrm>
          <a:off x="0" y="0"/>
          <a:ext cx="0" cy="0"/>
          <a:chOff x="0" y="0"/>
          <a:chExt cx="0" cy="0"/>
        </a:xfrm>
      </p:grpSpPr>
      <p:sp>
        <p:nvSpPr>
          <p:cNvPr id="52" name="Google Shape;52;p14"/>
          <p:cNvSpPr>
            <a:spLocks noGrp="1"/>
          </p:cNvSpPr>
          <p:nvPr>
            <p:ph type="pic" idx="2"/>
          </p:nvPr>
        </p:nvSpPr>
        <p:spPr>
          <a:xfrm>
            <a:off x="0" y="0"/>
            <a:ext cx="12192000" cy="6858000"/>
          </a:xfrm>
          <a:prstGeom prst="rect">
            <a:avLst/>
          </a:prstGeom>
          <a:solidFill>
            <a:srgbClr val="F2F2F2"/>
          </a:solidFill>
          <a:ln>
            <a:noFill/>
          </a:ln>
        </p:spPr>
      </p:sp>
    </p:spTree>
    <p:extLst>
      <p:ext uri="{BB962C8B-B14F-4D97-AF65-F5344CB8AC3E}">
        <p14:creationId xmlns:p14="http://schemas.microsoft.com/office/powerpoint/2010/main" val="192297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80B9-FD7E-4FC6-B3D8-F76925A04D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6AD782-8E8F-4C03-A2E7-FC9C991798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768FE-B4EF-4CC1-95F7-D9AB6D3D80C0}"/>
              </a:ext>
            </a:extLst>
          </p:cNvPr>
          <p:cNvSpPr>
            <a:spLocks noGrp="1"/>
          </p:cNvSpPr>
          <p:nvPr>
            <p:ph type="dt" sz="half" idx="10"/>
          </p:nvPr>
        </p:nvSpPr>
        <p:spPr/>
        <p:txBody>
          <a:bodyPr/>
          <a:lstStyle/>
          <a:p>
            <a:fld id="{602D16CD-C502-4B11-A78F-DD136F471DF1}" type="datetimeFigureOut">
              <a:rPr lang="en-US" smtClean="0"/>
              <a:t>9/11/2024</a:t>
            </a:fld>
            <a:endParaRPr lang="en-US"/>
          </a:p>
        </p:txBody>
      </p:sp>
      <p:sp>
        <p:nvSpPr>
          <p:cNvPr id="5" name="Footer Placeholder 4">
            <a:extLst>
              <a:ext uri="{FF2B5EF4-FFF2-40B4-BE49-F238E27FC236}">
                <a16:creationId xmlns:a16="http://schemas.microsoft.com/office/drawing/2014/main" id="{2592263C-FA7B-451E-A4DC-2277E507D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CFF11-9D50-42AA-9D0A-81327F720CEB}"/>
              </a:ext>
            </a:extLst>
          </p:cNvPr>
          <p:cNvSpPr>
            <a:spLocks noGrp="1"/>
          </p:cNvSpPr>
          <p:nvPr>
            <p:ph type="sldNum" sz="quarter" idx="12"/>
          </p:nvPr>
        </p:nvSpPr>
        <p:spPr/>
        <p:txBody>
          <a:bodyPr/>
          <a:lstStyle/>
          <a:p>
            <a:fld id="{8454EAD7-6EED-427D-8649-3A280DABB749}" type="slidenum">
              <a:rPr lang="en-US" smtClean="0"/>
              <a:t>‹#›</a:t>
            </a:fld>
            <a:endParaRPr lang="en-US"/>
          </a:p>
        </p:txBody>
      </p:sp>
    </p:spTree>
    <p:extLst>
      <p:ext uri="{BB962C8B-B14F-4D97-AF65-F5344CB8AC3E}">
        <p14:creationId xmlns:p14="http://schemas.microsoft.com/office/powerpoint/2010/main" val="76210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AD21E-1CC4-4E1C-BC06-14E468316C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BF5F44-F8C6-4309-BB67-751C2A6374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E8426F-3C4A-4608-806B-7C5105429446}"/>
              </a:ext>
            </a:extLst>
          </p:cNvPr>
          <p:cNvSpPr>
            <a:spLocks noGrp="1"/>
          </p:cNvSpPr>
          <p:nvPr>
            <p:ph type="dt" sz="half" idx="10"/>
          </p:nvPr>
        </p:nvSpPr>
        <p:spPr/>
        <p:txBody>
          <a:bodyPr/>
          <a:lstStyle/>
          <a:p>
            <a:fld id="{602D16CD-C502-4B11-A78F-DD136F471DF1}" type="datetimeFigureOut">
              <a:rPr lang="en-US" smtClean="0"/>
              <a:t>9/11/2024</a:t>
            </a:fld>
            <a:endParaRPr lang="en-US"/>
          </a:p>
        </p:txBody>
      </p:sp>
      <p:sp>
        <p:nvSpPr>
          <p:cNvPr id="5" name="Footer Placeholder 4">
            <a:extLst>
              <a:ext uri="{FF2B5EF4-FFF2-40B4-BE49-F238E27FC236}">
                <a16:creationId xmlns:a16="http://schemas.microsoft.com/office/drawing/2014/main" id="{16136BE7-30F1-4178-8C8A-C2829AB45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777E1-9DA5-4ABE-A75E-5FCA127BAE26}"/>
              </a:ext>
            </a:extLst>
          </p:cNvPr>
          <p:cNvSpPr>
            <a:spLocks noGrp="1"/>
          </p:cNvSpPr>
          <p:nvPr>
            <p:ph type="sldNum" sz="quarter" idx="12"/>
          </p:nvPr>
        </p:nvSpPr>
        <p:spPr/>
        <p:txBody>
          <a:bodyPr/>
          <a:lstStyle/>
          <a:p>
            <a:fld id="{8454EAD7-6EED-427D-8649-3A280DABB749}" type="slidenum">
              <a:rPr lang="en-US" smtClean="0"/>
              <a:t>‹#›</a:t>
            </a:fld>
            <a:endParaRPr lang="en-US"/>
          </a:p>
        </p:txBody>
      </p:sp>
    </p:spTree>
    <p:extLst>
      <p:ext uri="{BB962C8B-B14F-4D97-AF65-F5344CB8AC3E}">
        <p14:creationId xmlns:p14="http://schemas.microsoft.com/office/powerpoint/2010/main" val="3068839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81B3-4F5E-430C-B45E-FAD7186353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701027-3121-4E76-8A39-5890079C94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0CE4C-9B37-481B-8DBF-84FD696ACF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0B5148-6260-424E-BAA2-8CD56AE4D51C}"/>
              </a:ext>
            </a:extLst>
          </p:cNvPr>
          <p:cNvSpPr>
            <a:spLocks noGrp="1"/>
          </p:cNvSpPr>
          <p:nvPr>
            <p:ph type="dt" sz="half" idx="10"/>
          </p:nvPr>
        </p:nvSpPr>
        <p:spPr/>
        <p:txBody>
          <a:bodyPr/>
          <a:lstStyle/>
          <a:p>
            <a:fld id="{602D16CD-C502-4B11-A78F-DD136F471DF1}" type="datetimeFigureOut">
              <a:rPr lang="en-US" smtClean="0"/>
              <a:t>9/11/2024</a:t>
            </a:fld>
            <a:endParaRPr lang="en-US"/>
          </a:p>
        </p:txBody>
      </p:sp>
      <p:sp>
        <p:nvSpPr>
          <p:cNvPr id="6" name="Footer Placeholder 5">
            <a:extLst>
              <a:ext uri="{FF2B5EF4-FFF2-40B4-BE49-F238E27FC236}">
                <a16:creationId xmlns:a16="http://schemas.microsoft.com/office/drawing/2014/main" id="{7C1A6098-4D91-4C97-B0E8-4A756BA0B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3224B1-1F89-4411-A51E-A438CD14493C}"/>
              </a:ext>
            </a:extLst>
          </p:cNvPr>
          <p:cNvSpPr>
            <a:spLocks noGrp="1"/>
          </p:cNvSpPr>
          <p:nvPr>
            <p:ph type="sldNum" sz="quarter" idx="12"/>
          </p:nvPr>
        </p:nvSpPr>
        <p:spPr/>
        <p:txBody>
          <a:bodyPr/>
          <a:lstStyle/>
          <a:p>
            <a:fld id="{8454EAD7-6EED-427D-8649-3A280DABB749}" type="slidenum">
              <a:rPr lang="en-US" smtClean="0"/>
              <a:t>‹#›</a:t>
            </a:fld>
            <a:endParaRPr lang="en-US"/>
          </a:p>
        </p:txBody>
      </p:sp>
    </p:spTree>
    <p:extLst>
      <p:ext uri="{BB962C8B-B14F-4D97-AF65-F5344CB8AC3E}">
        <p14:creationId xmlns:p14="http://schemas.microsoft.com/office/powerpoint/2010/main" val="427724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F29D-6BA2-44F1-9A55-B3B91EB10F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3B8B82-8225-4BB2-8C42-A530990138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3C8C6D-DC27-4218-9032-55CBD15BF0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E246E4-E21B-4715-B4A3-51304C75B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B8B0D0-3434-4335-8D51-30DB13C016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EF7E36-5C00-4334-86B9-DA67D16181F2}"/>
              </a:ext>
            </a:extLst>
          </p:cNvPr>
          <p:cNvSpPr>
            <a:spLocks noGrp="1"/>
          </p:cNvSpPr>
          <p:nvPr>
            <p:ph type="dt" sz="half" idx="10"/>
          </p:nvPr>
        </p:nvSpPr>
        <p:spPr/>
        <p:txBody>
          <a:bodyPr/>
          <a:lstStyle/>
          <a:p>
            <a:fld id="{602D16CD-C502-4B11-A78F-DD136F471DF1}" type="datetimeFigureOut">
              <a:rPr lang="en-US" smtClean="0"/>
              <a:t>9/11/2024</a:t>
            </a:fld>
            <a:endParaRPr lang="en-US"/>
          </a:p>
        </p:txBody>
      </p:sp>
      <p:sp>
        <p:nvSpPr>
          <p:cNvPr id="8" name="Footer Placeholder 7">
            <a:extLst>
              <a:ext uri="{FF2B5EF4-FFF2-40B4-BE49-F238E27FC236}">
                <a16:creationId xmlns:a16="http://schemas.microsoft.com/office/drawing/2014/main" id="{5850517E-FFF1-480B-84F3-982B5F4E5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13CBBD-C031-4CC9-A6A6-070D1ECBBB39}"/>
              </a:ext>
            </a:extLst>
          </p:cNvPr>
          <p:cNvSpPr>
            <a:spLocks noGrp="1"/>
          </p:cNvSpPr>
          <p:nvPr>
            <p:ph type="sldNum" sz="quarter" idx="12"/>
          </p:nvPr>
        </p:nvSpPr>
        <p:spPr/>
        <p:txBody>
          <a:bodyPr/>
          <a:lstStyle/>
          <a:p>
            <a:fld id="{8454EAD7-6EED-427D-8649-3A280DABB749}" type="slidenum">
              <a:rPr lang="en-US" smtClean="0"/>
              <a:t>‹#›</a:t>
            </a:fld>
            <a:endParaRPr lang="en-US"/>
          </a:p>
        </p:txBody>
      </p:sp>
    </p:spTree>
    <p:extLst>
      <p:ext uri="{BB962C8B-B14F-4D97-AF65-F5344CB8AC3E}">
        <p14:creationId xmlns:p14="http://schemas.microsoft.com/office/powerpoint/2010/main" val="3424420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169F-7081-4C8F-A51C-4609BFB16D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F30870-D6C7-4114-BBBA-2B462E5AB444}"/>
              </a:ext>
            </a:extLst>
          </p:cNvPr>
          <p:cNvSpPr>
            <a:spLocks noGrp="1"/>
          </p:cNvSpPr>
          <p:nvPr>
            <p:ph type="dt" sz="half" idx="10"/>
          </p:nvPr>
        </p:nvSpPr>
        <p:spPr/>
        <p:txBody>
          <a:bodyPr/>
          <a:lstStyle/>
          <a:p>
            <a:fld id="{602D16CD-C502-4B11-A78F-DD136F471DF1}" type="datetimeFigureOut">
              <a:rPr lang="en-US" smtClean="0"/>
              <a:t>9/11/2024</a:t>
            </a:fld>
            <a:endParaRPr lang="en-US"/>
          </a:p>
        </p:txBody>
      </p:sp>
      <p:sp>
        <p:nvSpPr>
          <p:cNvPr id="4" name="Footer Placeholder 3">
            <a:extLst>
              <a:ext uri="{FF2B5EF4-FFF2-40B4-BE49-F238E27FC236}">
                <a16:creationId xmlns:a16="http://schemas.microsoft.com/office/drawing/2014/main" id="{62DB5954-0BFB-4FFA-8124-4949A2CE4A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BA46A3-98FD-424E-8F9C-A38EF15DD959}"/>
              </a:ext>
            </a:extLst>
          </p:cNvPr>
          <p:cNvSpPr>
            <a:spLocks noGrp="1"/>
          </p:cNvSpPr>
          <p:nvPr>
            <p:ph type="sldNum" sz="quarter" idx="12"/>
          </p:nvPr>
        </p:nvSpPr>
        <p:spPr/>
        <p:txBody>
          <a:bodyPr/>
          <a:lstStyle/>
          <a:p>
            <a:fld id="{8454EAD7-6EED-427D-8649-3A280DABB749}" type="slidenum">
              <a:rPr lang="en-US" smtClean="0"/>
              <a:t>‹#›</a:t>
            </a:fld>
            <a:endParaRPr lang="en-US"/>
          </a:p>
        </p:txBody>
      </p:sp>
    </p:spTree>
    <p:extLst>
      <p:ext uri="{BB962C8B-B14F-4D97-AF65-F5344CB8AC3E}">
        <p14:creationId xmlns:p14="http://schemas.microsoft.com/office/powerpoint/2010/main" val="2879802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1E58F9-8ED2-4533-B6B0-25733819AC2D}"/>
              </a:ext>
            </a:extLst>
          </p:cNvPr>
          <p:cNvSpPr>
            <a:spLocks noGrp="1"/>
          </p:cNvSpPr>
          <p:nvPr>
            <p:ph type="dt" sz="half" idx="10"/>
          </p:nvPr>
        </p:nvSpPr>
        <p:spPr/>
        <p:txBody>
          <a:bodyPr/>
          <a:lstStyle/>
          <a:p>
            <a:fld id="{602D16CD-C502-4B11-A78F-DD136F471DF1}" type="datetimeFigureOut">
              <a:rPr lang="en-US" smtClean="0"/>
              <a:t>9/11/2024</a:t>
            </a:fld>
            <a:endParaRPr lang="en-US"/>
          </a:p>
        </p:txBody>
      </p:sp>
      <p:sp>
        <p:nvSpPr>
          <p:cNvPr id="3" name="Footer Placeholder 2">
            <a:extLst>
              <a:ext uri="{FF2B5EF4-FFF2-40B4-BE49-F238E27FC236}">
                <a16:creationId xmlns:a16="http://schemas.microsoft.com/office/drawing/2014/main" id="{2C7B21D7-26E5-45B7-B1DE-3891F5D731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6677E2-34B8-476F-A886-3B2055226DC2}"/>
              </a:ext>
            </a:extLst>
          </p:cNvPr>
          <p:cNvSpPr>
            <a:spLocks noGrp="1"/>
          </p:cNvSpPr>
          <p:nvPr>
            <p:ph type="sldNum" sz="quarter" idx="12"/>
          </p:nvPr>
        </p:nvSpPr>
        <p:spPr/>
        <p:txBody>
          <a:bodyPr/>
          <a:lstStyle/>
          <a:p>
            <a:fld id="{8454EAD7-6EED-427D-8649-3A280DABB749}" type="slidenum">
              <a:rPr lang="en-US" smtClean="0"/>
              <a:t>‹#›</a:t>
            </a:fld>
            <a:endParaRPr lang="en-US"/>
          </a:p>
        </p:txBody>
      </p:sp>
    </p:spTree>
    <p:extLst>
      <p:ext uri="{BB962C8B-B14F-4D97-AF65-F5344CB8AC3E}">
        <p14:creationId xmlns:p14="http://schemas.microsoft.com/office/powerpoint/2010/main" val="694094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75DB-D91A-480C-AF3C-E2B62F2F7F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0E319D-C619-46DA-9E7C-013BD1D03C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10E86E-7EA8-40F5-A55C-065A500E0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347253-56BA-40D8-A933-E0814D0F2F28}"/>
              </a:ext>
            </a:extLst>
          </p:cNvPr>
          <p:cNvSpPr>
            <a:spLocks noGrp="1"/>
          </p:cNvSpPr>
          <p:nvPr>
            <p:ph type="dt" sz="half" idx="10"/>
          </p:nvPr>
        </p:nvSpPr>
        <p:spPr/>
        <p:txBody>
          <a:bodyPr/>
          <a:lstStyle/>
          <a:p>
            <a:fld id="{602D16CD-C502-4B11-A78F-DD136F471DF1}" type="datetimeFigureOut">
              <a:rPr lang="en-US" smtClean="0"/>
              <a:t>9/11/2024</a:t>
            </a:fld>
            <a:endParaRPr lang="en-US"/>
          </a:p>
        </p:txBody>
      </p:sp>
      <p:sp>
        <p:nvSpPr>
          <p:cNvPr id="6" name="Footer Placeholder 5">
            <a:extLst>
              <a:ext uri="{FF2B5EF4-FFF2-40B4-BE49-F238E27FC236}">
                <a16:creationId xmlns:a16="http://schemas.microsoft.com/office/drawing/2014/main" id="{F5BBEA65-D8C4-4160-B191-4444A4AF9A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60668-B7B1-43E5-B3A7-4957BB04B76B}"/>
              </a:ext>
            </a:extLst>
          </p:cNvPr>
          <p:cNvSpPr>
            <a:spLocks noGrp="1"/>
          </p:cNvSpPr>
          <p:nvPr>
            <p:ph type="sldNum" sz="quarter" idx="12"/>
          </p:nvPr>
        </p:nvSpPr>
        <p:spPr/>
        <p:txBody>
          <a:bodyPr/>
          <a:lstStyle/>
          <a:p>
            <a:fld id="{8454EAD7-6EED-427D-8649-3A280DABB749}" type="slidenum">
              <a:rPr lang="en-US" smtClean="0"/>
              <a:t>‹#›</a:t>
            </a:fld>
            <a:endParaRPr lang="en-US"/>
          </a:p>
        </p:txBody>
      </p:sp>
    </p:spTree>
    <p:extLst>
      <p:ext uri="{BB962C8B-B14F-4D97-AF65-F5344CB8AC3E}">
        <p14:creationId xmlns:p14="http://schemas.microsoft.com/office/powerpoint/2010/main" val="1406160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E524-7BC8-46AA-955F-A2B96AE7A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35E7D4-2CF0-4E8A-9470-9F1DC3F57E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E317BD-826F-461C-B4EC-6A056A2C7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F1BDDA-8D1F-4F7F-8029-37BCA156F65A}"/>
              </a:ext>
            </a:extLst>
          </p:cNvPr>
          <p:cNvSpPr>
            <a:spLocks noGrp="1"/>
          </p:cNvSpPr>
          <p:nvPr>
            <p:ph type="dt" sz="half" idx="10"/>
          </p:nvPr>
        </p:nvSpPr>
        <p:spPr/>
        <p:txBody>
          <a:bodyPr/>
          <a:lstStyle/>
          <a:p>
            <a:fld id="{602D16CD-C502-4B11-A78F-DD136F471DF1}" type="datetimeFigureOut">
              <a:rPr lang="en-US" smtClean="0"/>
              <a:t>9/11/2024</a:t>
            </a:fld>
            <a:endParaRPr lang="en-US"/>
          </a:p>
        </p:txBody>
      </p:sp>
      <p:sp>
        <p:nvSpPr>
          <p:cNvPr id="6" name="Footer Placeholder 5">
            <a:extLst>
              <a:ext uri="{FF2B5EF4-FFF2-40B4-BE49-F238E27FC236}">
                <a16:creationId xmlns:a16="http://schemas.microsoft.com/office/drawing/2014/main" id="{0E583BAE-4384-4999-B2EE-9209C6B0E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7842A-70AC-4A2A-91BD-647498FEDD2B}"/>
              </a:ext>
            </a:extLst>
          </p:cNvPr>
          <p:cNvSpPr>
            <a:spLocks noGrp="1"/>
          </p:cNvSpPr>
          <p:nvPr>
            <p:ph type="sldNum" sz="quarter" idx="12"/>
          </p:nvPr>
        </p:nvSpPr>
        <p:spPr/>
        <p:txBody>
          <a:bodyPr/>
          <a:lstStyle/>
          <a:p>
            <a:fld id="{8454EAD7-6EED-427D-8649-3A280DABB749}" type="slidenum">
              <a:rPr lang="en-US" smtClean="0"/>
              <a:t>‹#›</a:t>
            </a:fld>
            <a:endParaRPr lang="en-US"/>
          </a:p>
        </p:txBody>
      </p:sp>
    </p:spTree>
    <p:extLst>
      <p:ext uri="{BB962C8B-B14F-4D97-AF65-F5344CB8AC3E}">
        <p14:creationId xmlns:p14="http://schemas.microsoft.com/office/powerpoint/2010/main" val="779669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38F062-E7E3-4464-9A7E-08421C1BA3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588526-958E-432A-8A51-F94A45321C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0B883C-D00B-4F30-B433-1F8D10EABB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2D16CD-C502-4B11-A78F-DD136F471DF1}" type="datetimeFigureOut">
              <a:rPr lang="en-US" smtClean="0"/>
              <a:t>9/11/2024</a:t>
            </a:fld>
            <a:endParaRPr lang="en-US"/>
          </a:p>
        </p:txBody>
      </p:sp>
      <p:sp>
        <p:nvSpPr>
          <p:cNvPr id="5" name="Footer Placeholder 4">
            <a:extLst>
              <a:ext uri="{FF2B5EF4-FFF2-40B4-BE49-F238E27FC236}">
                <a16:creationId xmlns:a16="http://schemas.microsoft.com/office/drawing/2014/main" id="{20679000-D500-43D5-83B4-48357E2677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40ED6C-5EAC-4FCF-AE1A-F55669189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54EAD7-6EED-427D-8649-3A280DABB749}" type="slidenum">
              <a:rPr lang="en-US" smtClean="0"/>
              <a:t>‹#›</a:t>
            </a:fld>
            <a:endParaRPr lang="en-US"/>
          </a:p>
        </p:txBody>
      </p:sp>
    </p:spTree>
    <p:extLst>
      <p:ext uri="{BB962C8B-B14F-4D97-AF65-F5344CB8AC3E}">
        <p14:creationId xmlns:p14="http://schemas.microsoft.com/office/powerpoint/2010/main" val="3914509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F2218C1-F5B2-44F7-80CA-C7E86B6AE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73910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403411" y="293289"/>
            <a:ext cx="4315605"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Formatting Elements Sheet</a:t>
            </a:r>
          </a:p>
        </p:txBody>
      </p:sp>
      <p:sp>
        <p:nvSpPr>
          <p:cNvPr id="8" name="TextBox 7">
            <a:extLst>
              <a:ext uri="{FF2B5EF4-FFF2-40B4-BE49-F238E27FC236}">
                <a16:creationId xmlns:a16="http://schemas.microsoft.com/office/drawing/2014/main" id="{E5592515-BDEC-4E05-84AB-CC2DEBACB065}"/>
              </a:ext>
            </a:extLst>
          </p:cNvPr>
          <p:cNvSpPr txBox="1"/>
          <p:nvPr/>
        </p:nvSpPr>
        <p:spPr>
          <a:xfrm>
            <a:off x="893923" y="1333340"/>
            <a:ext cx="7241547" cy="369332"/>
          </a:xfrm>
          <a:prstGeom prst="rect">
            <a:avLst/>
          </a:prstGeom>
          <a:noFill/>
        </p:spPr>
        <p:txBody>
          <a:bodyPr wrap="square" rtlCol="0">
            <a:spAutoFit/>
          </a:bodyPr>
          <a:lstStyle/>
          <a:p>
            <a:endParaRPr lang="en-US" b="1" dirty="0">
              <a:latin typeface="Roboto" panose="02000000000000000000" pitchFamily="2" charset="0"/>
              <a:ea typeface="Roboto" panose="02000000000000000000" pitchFamily="2" charset="0"/>
            </a:endParaRPr>
          </a:p>
        </p:txBody>
      </p:sp>
      <p:sp>
        <p:nvSpPr>
          <p:cNvPr id="11" name="Rectangle 1">
            <a:extLst>
              <a:ext uri="{FF2B5EF4-FFF2-40B4-BE49-F238E27FC236}">
                <a16:creationId xmlns:a16="http://schemas.microsoft.com/office/drawing/2014/main" id="{E6843EB2-3887-450E-A969-136202A84DF5}"/>
              </a:ext>
            </a:extLst>
          </p:cNvPr>
          <p:cNvSpPr>
            <a:spLocks noChangeArrowheads="1"/>
          </p:cNvSpPr>
          <p:nvPr/>
        </p:nvSpPr>
        <p:spPr bwMode="auto">
          <a:xfrm rot="10800000" flipV="1">
            <a:off x="1499041" y="362112"/>
            <a:ext cx="10952936"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&lt;b&gt;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 Bold text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&lt;strong&gt;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 Important text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&lt;</a:t>
            </a:r>
            <a:r>
              <a:rPr kumimoji="0" lang="en-US" altLang="en-US" b="0" i="0" u="none" strike="noStrike" cap="none" normalizeH="0" baseline="0" dirty="0" err="1">
                <a:ln>
                  <a:noFill/>
                </a:ln>
                <a:effectLst/>
                <a:latin typeface="Roboto" panose="02000000000000000000" pitchFamily="2" charset="0"/>
                <a:ea typeface="Roboto" panose="02000000000000000000" pitchFamily="2" charset="0"/>
              </a:rPr>
              <a:t>i</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&gt;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 Italic text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&lt;</a:t>
            </a:r>
            <a:r>
              <a:rPr kumimoji="0" lang="en-US" altLang="en-US" b="0" i="0" u="none" strike="noStrike" cap="none" normalizeH="0" baseline="0" dirty="0" err="1">
                <a:ln>
                  <a:noFill/>
                </a:ln>
                <a:effectLst/>
                <a:latin typeface="Roboto" panose="02000000000000000000" pitchFamily="2" charset="0"/>
                <a:ea typeface="Roboto" panose="02000000000000000000" pitchFamily="2" charset="0"/>
              </a:rPr>
              <a:t>em</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&gt;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 Emphasized text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&lt;mark&gt;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 Marked text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&lt;small&gt;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 Smaller text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&lt;del&gt;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 Deleted text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&lt;ins&gt;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 Inserted text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&lt;sub&gt;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 Subscript text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&lt;sup&gt;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 Superscript text</a:t>
            </a:r>
          </a:p>
        </p:txBody>
      </p:sp>
      <p:sp>
        <p:nvSpPr>
          <p:cNvPr id="10" name="Rectangle 2">
            <a:extLst>
              <a:ext uri="{FF2B5EF4-FFF2-40B4-BE49-F238E27FC236}">
                <a16:creationId xmlns:a16="http://schemas.microsoft.com/office/drawing/2014/main" id="{FEB194B6-1064-4085-98D1-7FDF45A3635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9363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2324675"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Attributes</a:t>
            </a:r>
          </a:p>
        </p:txBody>
      </p:sp>
      <p:sp>
        <p:nvSpPr>
          <p:cNvPr id="8" name="TextBox 7">
            <a:extLst>
              <a:ext uri="{FF2B5EF4-FFF2-40B4-BE49-F238E27FC236}">
                <a16:creationId xmlns:a16="http://schemas.microsoft.com/office/drawing/2014/main" id="{E5592515-BDEC-4E05-84AB-CC2DEBACB065}"/>
              </a:ext>
            </a:extLst>
          </p:cNvPr>
          <p:cNvSpPr txBox="1"/>
          <p:nvPr/>
        </p:nvSpPr>
        <p:spPr>
          <a:xfrm>
            <a:off x="893923" y="1333340"/>
            <a:ext cx="7241547" cy="369332"/>
          </a:xfrm>
          <a:prstGeom prst="rect">
            <a:avLst/>
          </a:prstGeom>
          <a:noFill/>
        </p:spPr>
        <p:txBody>
          <a:bodyPr wrap="square" rtlCol="0">
            <a:spAutoFit/>
          </a:bodyPr>
          <a:lstStyle/>
          <a:p>
            <a:endParaRPr lang="en-US" b="1" dirty="0">
              <a:latin typeface="Roboto" panose="02000000000000000000" pitchFamily="2" charset="0"/>
              <a:ea typeface="Roboto" panose="02000000000000000000" pitchFamily="2" charset="0"/>
            </a:endParaRPr>
          </a:p>
        </p:txBody>
      </p:sp>
      <p:sp>
        <p:nvSpPr>
          <p:cNvPr id="11" name="Rectangle 1">
            <a:extLst>
              <a:ext uri="{FF2B5EF4-FFF2-40B4-BE49-F238E27FC236}">
                <a16:creationId xmlns:a16="http://schemas.microsoft.com/office/drawing/2014/main" id="{E6843EB2-3887-450E-A969-136202A84DF5}"/>
              </a:ext>
            </a:extLst>
          </p:cNvPr>
          <p:cNvSpPr>
            <a:spLocks noChangeArrowheads="1"/>
          </p:cNvSpPr>
          <p:nvPr/>
        </p:nvSpPr>
        <p:spPr bwMode="auto">
          <a:xfrm rot="10800000" flipV="1">
            <a:off x="796941" y="785732"/>
            <a:ext cx="1095293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Font typeface="Wingdings" panose="05000000000000000000" pitchFamily="2" charset="2"/>
              <a:buChar char="§"/>
            </a:pPr>
            <a:r>
              <a:rPr lang="en-US" altLang="en-US" dirty="0">
                <a:latin typeface="Roboto" panose="02000000000000000000" pitchFamily="2" charset="0"/>
                <a:ea typeface="Roboto" panose="02000000000000000000" pitchFamily="2" charset="0"/>
              </a:rPr>
              <a:t>All HTML elements can have attributes</a:t>
            </a:r>
          </a:p>
          <a:p>
            <a:pPr marL="285750" lvl="0" indent="-285750">
              <a:buFont typeface="Wingdings" panose="05000000000000000000" pitchFamily="2" charset="2"/>
              <a:buChar char="§"/>
            </a:pPr>
            <a:r>
              <a:rPr lang="en-US" altLang="en-US" dirty="0">
                <a:latin typeface="Roboto" panose="02000000000000000000" pitchFamily="2" charset="0"/>
                <a:ea typeface="Roboto" panose="02000000000000000000" pitchFamily="2" charset="0"/>
              </a:rPr>
              <a:t>Attributes provide additional information about elements</a:t>
            </a:r>
          </a:p>
          <a:p>
            <a:pPr marL="285750" lvl="0" indent="-285750">
              <a:buFont typeface="Wingdings" panose="05000000000000000000" pitchFamily="2" charset="2"/>
              <a:buChar char="§"/>
            </a:pPr>
            <a:r>
              <a:rPr lang="en-US" altLang="en-US" dirty="0">
                <a:latin typeface="Roboto" panose="02000000000000000000" pitchFamily="2" charset="0"/>
                <a:ea typeface="Roboto" panose="02000000000000000000" pitchFamily="2" charset="0"/>
              </a:rPr>
              <a:t>Attributes are always specified in the start tag</a:t>
            </a:r>
          </a:p>
          <a:p>
            <a:pPr marL="285750" lvl="0" indent="-285750">
              <a:buFont typeface="Wingdings" panose="05000000000000000000" pitchFamily="2" charset="2"/>
              <a:buChar char="§"/>
            </a:pPr>
            <a:r>
              <a:rPr lang="en-US" altLang="en-US" dirty="0">
                <a:latin typeface="Roboto" panose="02000000000000000000" pitchFamily="2" charset="0"/>
                <a:ea typeface="Roboto" panose="02000000000000000000" pitchFamily="2" charset="0"/>
              </a:rPr>
              <a:t>Attributes usually come in name/value pairs like: </a:t>
            </a:r>
            <a:r>
              <a:rPr lang="en-US" altLang="en-US" b="1" dirty="0">
                <a:latin typeface="Roboto" panose="02000000000000000000" pitchFamily="2" charset="0"/>
                <a:ea typeface="Roboto" panose="02000000000000000000" pitchFamily="2" charset="0"/>
              </a:rPr>
              <a:t>name="value"</a:t>
            </a:r>
            <a:endParaRPr kumimoji="0" lang="en-US" altLang="en-US" b="1" i="0" u="none" strike="noStrike" cap="none" normalizeH="0" baseline="0" dirty="0">
              <a:ln>
                <a:noFill/>
              </a:ln>
              <a:effectLst/>
              <a:latin typeface="Roboto" panose="02000000000000000000" pitchFamily="2" charset="0"/>
              <a:ea typeface="Roboto" panose="02000000000000000000" pitchFamily="2" charset="0"/>
            </a:endParaRPr>
          </a:p>
        </p:txBody>
      </p:sp>
      <p:sp>
        <p:nvSpPr>
          <p:cNvPr id="10" name="Rectangle 2">
            <a:extLst>
              <a:ext uri="{FF2B5EF4-FFF2-40B4-BE49-F238E27FC236}">
                <a16:creationId xmlns:a16="http://schemas.microsoft.com/office/drawing/2014/main" id="{FEB194B6-1064-4085-98D1-7FDF45A3635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3D27C399-2AFB-47D6-94CC-3FECE2C96E7B}"/>
              </a:ext>
            </a:extLst>
          </p:cNvPr>
          <p:cNvSpPr txBox="1"/>
          <p:nvPr/>
        </p:nvSpPr>
        <p:spPr>
          <a:xfrm>
            <a:off x="491736" y="2118171"/>
            <a:ext cx="11131823" cy="3693319"/>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	Some Attributes:</a:t>
            </a:r>
          </a:p>
          <a:p>
            <a:endParaRPr lang="en-US" b="1" dirty="0">
              <a:latin typeface="Roboto" panose="02000000000000000000" pitchFamily="2" charset="0"/>
              <a:ea typeface="Roboto" panose="02000000000000000000" pitchFamily="2" charset="0"/>
            </a:endParaRPr>
          </a:p>
          <a:p>
            <a:pPr marL="2114550" lvl="4" indent="-285750">
              <a:buFont typeface="Wingdings" panose="05000000000000000000" pitchFamily="2" charset="2"/>
              <a:buChar char="§"/>
            </a:pPr>
            <a:r>
              <a:rPr lang="en-US" b="1" dirty="0" err="1">
                <a:latin typeface="Roboto" panose="02000000000000000000" pitchFamily="2" charset="0"/>
                <a:ea typeface="Roboto" panose="02000000000000000000" pitchFamily="2" charset="0"/>
              </a:rPr>
              <a:t>href</a:t>
            </a:r>
            <a:r>
              <a:rPr lang="en-US" dirty="0">
                <a:latin typeface="Roboto" panose="02000000000000000000" pitchFamily="2" charset="0"/>
                <a:ea typeface="Roboto" panose="02000000000000000000" pitchFamily="2" charset="0"/>
              </a:rPr>
              <a:t> attribute -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The </a:t>
            </a:r>
            <a:r>
              <a:rPr kumimoji="0" lang="en-US" altLang="en-US" b="1" i="0" u="none" strike="noStrike" cap="none" normalizeH="0" baseline="0" dirty="0" err="1">
                <a:ln>
                  <a:noFill/>
                </a:ln>
                <a:effectLst/>
                <a:latin typeface="Roboto" panose="02000000000000000000" pitchFamily="2" charset="0"/>
                <a:ea typeface="Roboto" panose="02000000000000000000" pitchFamily="2" charset="0"/>
              </a:rPr>
              <a:t>href</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attribute specifies the URL of the page the link goes to, it is used with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&lt;a&gt;</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 element tag. </a:t>
            </a:r>
          </a:p>
          <a:p>
            <a:endParaRPr kumimoji="0" lang="en-US" altLang="en-US" sz="1800" b="0" i="0" u="none" strike="noStrike" cap="none" normalizeH="0" baseline="0" dirty="0">
              <a:ln>
                <a:noFill/>
              </a:ln>
              <a:effectLst/>
              <a:latin typeface="Roboto" panose="02000000000000000000" pitchFamily="2" charset="0"/>
              <a:ea typeface="Roboto" panose="02000000000000000000" pitchFamily="2" charset="0"/>
            </a:endParaRPr>
          </a:p>
          <a:p>
            <a:r>
              <a:rPr lang="en-US" dirty="0">
                <a:latin typeface="Roboto" panose="02000000000000000000" pitchFamily="2" charset="0"/>
                <a:ea typeface="Roboto" panose="02000000000000000000" pitchFamily="2" charset="0"/>
              </a:rPr>
              <a:t>		</a:t>
            </a:r>
            <a:r>
              <a:rPr lang="en-US" b="1" dirty="0">
                <a:latin typeface="Roboto" panose="02000000000000000000" pitchFamily="2" charset="0"/>
                <a:ea typeface="Roboto" panose="02000000000000000000" pitchFamily="2" charset="0"/>
              </a:rPr>
              <a:t>Example:</a:t>
            </a:r>
          </a:p>
          <a:p>
            <a:r>
              <a:rPr lang="en-US" b="1" dirty="0">
                <a:latin typeface="Roboto" panose="02000000000000000000" pitchFamily="2" charset="0"/>
                <a:ea typeface="Roboto" panose="02000000000000000000" pitchFamily="2" charset="0"/>
              </a:rPr>
              <a:t>			</a:t>
            </a:r>
            <a:r>
              <a:rPr lang="en-US" b="1" i="0" dirty="0">
                <a:effectLst/>
                <a:latin typeface="Consolas" panose="020B0609020204030204" pitchFamily="49" charset="0"/>
              </a:rPr>
              <a:t>&lt;a </a:t>
            </a:r>
            <a:r>
              <a:rPr lang="en-US" b="1" i="0" dirty="0" err="1">
                <a:solidFill>
                  <a:srgbClr val="FF0000"/>
                </a:solidFill>
                <a:effectLst/>
                <a:latin typeface="Consolas" panose="020B0609020204030204" pitchFamily="49" charset="0"/>
              </a:rPr>
              <a:t>href</a:t>
            </a:r>
            <a:r>
              <a:rPr lang="en-US" b="1" i="0" dirty="0">
                <a:solidFill>
                  <a:srgbClr val="FF0000"/>
                </a:solidFill>
                <a:effectLst/>
                <a:latin typeface="Consolas" panose="020B0609020204030204" pitchFamily="49" charset="0"/>
              </a:rPr>
              <a:t>="</a:t>
            </a:r>
            <a:r>
              <a:rPr lang="en-US" b="0" i="0" dirty="0">
                <a:effectLst/>
                <a:latin typeface="Consolas" panose="020B0609020204030204" pitchFamily="49" charset="0"/>
              </a:rPr>
              <a:t>https://facebook.com</a:t>
            </a:r>
            <a:r>
              <a:rPr lang="en-US" b="1" i="0" dirty="0">
                <a:solidFill>
                  <a:srgbClr val="FF0000"/>
                </a:solidFill>
                <a:effectLst/>
                <a:latin typeface="Consolas" panose="020B0609020204030204" pitchFamily="49" charset="0"/>
              </a:rPr>
              <a:t>"</a:t>
            </a:r>
            <a:r>
              <a:rPr lang="en-US" b="1" i="0" dirty="0">
                <a:effectLst/>
                <a:latin typeface="Consolas" panose="020B0609020204030204" pitchFamily="49" charset="0"/>
              </a:rPr>
              <a:t>&gt;</a:t>
            </a:r>
            <a:r>
              <a:rPr lang="en-US" b="0" i="0" dirty="0">
                <a:effectLst/>
                <a:latin typeface="Consolas" panose="020B0609020204030204" pitchFamily="49" charset="0"/>
              </a:rPr>
              <a:t>Visit Facebook</a:t>
            </a:r>
            <a:r>
              <a:rPr lang="en-US" b="1" i="0" dirty="0">
                <a:effectLst/>
                <a:latin typeface="Consolas" panose="020B0609020204030204" pitchFamily="49" charset="0"/>
              </a:rPr>
              <a:t>&lt;/a&gt;</a:t>
            </a:r>
          </a:p>
          <a:p>
            <a:endParaRPr lang="en-US" b="1" dirty="0">
              <a:latin typeface="Consolas" panose="020B0609020204030204" pitchFamily="49" charset="0"/>
              <a:ea typeface="Roboto" panose="02000000000000000000" pitchFamily="2" charset="0"/>
            </a:endParaRPr>
          </a:p>
          <a:p>
            <a:pPr marL="2114550" lvl="4" indent="-285750">
              <a:buFont typeface="Wingdings" panose="05000000000000000000" pitchFamily="2" charset="2"/>
              <a:buChar char="§"/>
            </a:pPr>
            <a:r>
              <a:rPr lang="en-US" b="1" dirty="0">
                <a:latin typeface="Roboto" panose="02000000000000000000" pitchFamily="2" charset="0"/>
                <a:ea typeface="Roboto" panose="02000000000000000000" pitchFamily="2" charset="0"/>
              </a:rPr>
              <a:t>src </a:t>
            </a:r>
            <a:r>
              <a:rPr lang="en-US" dirty="0">
                <a:latin typeface="Roboto" panose="02000000000000000000" pitchFamily="2" charset="0"/>
                <a:ea typeface="Roboto" panose="02000000000000000000" pitchFamily="2" charset="0"/>
              </a:rPr>
              <a:t>attribute -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The src attribute specifies the path to the image to be displayed, it is used with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&lt;img&gt;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element tag</a:t>
            </a:r>
          </a:p>
          <a:p>
            <a:pPr marL="2114550" lvl="4" indent="-285750">
              <a:buFont typeface="Wingdings" panose="05000000000000000000" pitchFamily="2" charset="2"/>
              <a:buChar char="§"/>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a:p>
            <a:r>
              <a:rPr lang="en-US" b="1" dirty="0">
                <a:latin typeface="Roboto" panose="02000000000000000000" pitchFamily="2" charset="0"/>
                <a:ea typeface="Roboto" panose="02000000000000000000" pitchFamily="2" charset="0"/>
              </a:rPr>
              <a:t>		Example:</a:t>
            </a:r>
          </a:p>
          <a:p>
            <a:r>
              <a:rPr lang="en-US" b="1" dirty="0">
                <a:latin typeface="Roboto" panose="02000000000000000000" pitchFamily="2" charset="0"/>
                <a:ea typeface="Roboto" panose="02000000000000000000" pitchFamily="2" charset="0"/>
              </a:rPr>
              <a:t>			</a:t>
            </a:r>
            <a:r>
              <a:rPr lang="en-US" b="1" i="0" dirty="0">
                <a:effectLst/>
                <a:latin typeface="Consolas" panose="020B0609020204030204" pitchFamily="49" charset="0"/>
              </a:rPr>
              <a:t>&lt;img </a:t>
            </a:r>
            <a:r>
              <a:rPr lang="en-US" b="1" i="0" dirty="0">
                <a:solidFill>
                  <a:srgbClr val="FF0000"/>
                </a:solidFill>
                <a:effectLst/>
                <a:latin typeface="Consolas" panose="020B0609020204030204" pitchFamily="49" charset="0"/>
              </a:rPr>
              <a:t>src=“</a:t>
            </a:r>
            <a:r>
              <a:rPr lang="en-US" b="1" i="0" dirty="0">
                <a:effectLst/>
                <a:latin typeface="Consolas" panose="020B0609020204030204" pitchFamily="49" charset="0"/>
              </a:rPr>
              <a:t>windows.png</a:t>
            </a:r>
            <a:r>
              <a:rPr lang="en-US" b="1" i="0" dirty="0">
                <a:solidFill>
                  <a:srgbClr val="FF0000"/>
                </a:solidFill>
                <a:effectLst/>
                <a:latin typeface="Consolas" panose="020B0609020204030204" pitchFamily="49" charset="0"/>
              </a:rPr>
              <a:t>"</a:t>
            </a:r>
            <a:r>
              <a:rPr lang="en-US" b="1" i="0" dirty="0">
                <a:effectLst/>
                <a:latin typeface="Consolas" panose="020B0609020204030204" pitchFamily="49" charset="0"/>
              </a:rPr>
              <a:t>&gt;</a:t>
            </a:r>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867816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2606804"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Image paths</a:t>
            </a:r>
          </a:p>
        </p:txBody>
      </p:sp>
      <p:sp>
        <p:nvSpPr>
          <p:cNvPr id="8" name="TextBox 7">
            <a:extLst>
              <a:ext uri="{FF2B5EF4-FFF2-40B4-BE49-F238E27FC236}">
                <a16:creationId xmlns:a16="http://schemas.microsoft.com/office/drawing/2014/main" id="{E5592515-BDEC-4E05-84AB-CC2DEBACB065}"/>
              </a:ext>
            </a:extLst>
          </p:cNvPr>
          <p:cNvSpPr txBox="1"/>
          <p:nvPr/>
        </p:nvSpPr>
        <p:spPr>
          <a:xfrm>
            <a:off x="796941" y="1342895"/>
            <a:ext cx="7241547" cy="369332"/>
          </a:xfrm>
          <a:prstGeom prst="rect">
            <a:avLst/>
          </a:prstGeom>
          <a:noFill/>
        </p:spPr>
        <p:txBody>
          <a:bodyPr wrap="square" rtlCol="0">
            <a:spAutoFit/>
          </a:bodyPr>
          <a:lstStyle/>
          <a:p>
            <a:endParaRPr lang="en-US" b="1" dirty="0">
              <a:latin typeface="Roboto" panose="02000000000000000000" pitchFamily="2" charset="0"/>
              <a:ea typeface="Roboto" panose="02000000000000000000" pitchFamily="2" charset="0"/>
            </a:endParaRPr>
          </a:p>
        </p:txBody>
      </p:sp>
      <p:sp>
        <p:nvSpPr>
          <p:cNvPr id="10" name="Rectangle 2">
            <a:extLst>
              <a:ext uri="{FF2B5EF4-FFF2-40B4-BE49-F238E27FC236}">
                <a16:creationId xmlns:a16="http://schemas.microsoft.com/office/drawing/2014/main" id="{FEB194B6-1064-4085-98D1-7FDF45A3635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3D27C399-2AFB-47D6-94CC-3FECE2C96E7B}"/>
              </a:ext>
            </a:extLst>
          </p:cNvPr>
          <p:cNvSpPr txBox="1"/>
          <p:nvPr/>
        </p:nvSpPr>
        <p:spPr>
          <a:xfrm>
            <a:off x="608119" y="785564"/>
            <a:ext cx="11583881" cy="4985980"/>
          </a:xfrm>
          <a:prstGeom prst="rect">
            <a:avLst/>
          </a:prstGeom>
          <a:noFill/>
        </p:spPr>
        <p:txBody>
          <a:bodyPr wrap="square" rtlCol="0">
            <a:spAutoFit/>
          </a:bodyPr>
          <a:lstStyle/>
          <a:p>
            <a:pPr marL="342900" indent="-342900" algn="l">
              <a:buAutoNum type="arabicPeriod"/>
            </a:pPr>
            <a:r>
              <a:rPr lang="en-US" b="1" i="0" dirty="0">
                <a:solidFill>
                  <a:srgbClr val="000000"/>
                </a:solidFill>
                <a:effectLst/>
                <a:latin typeface="Roboto" panose="02000000000000000000" pitchFamily="2" charset="0"/>
                <a:ea typeface="Roboto" panose="02000000000000000000" pitchFamily="2" charset="0"/>
              </a:rPr>
              <a:t>Absolute URL</a:t>
            </a:r>
            <a:r>
              <a:rPr lang="en-US" b="0" i="0" dirty="0">
                <a:solidFill>
                  <a:srgbClr val="000000"/>
                </a:solidFill>
                <a:effectLst/>
                <a:latin typeface="Roboto" panose="02000000000000000000" pitchFamily="2" charset="0"/>
                <a:ea typeface="Roboto" panose="02000000000000000000" pitchFamily="2" charset="0"/>
              </a:rPr>
              <a:t> - Links to an external image that is hosted on another website.</a:t>
            </a:r>
          </a:p>
          <a:p>
            <a:pPr marL="342900" indent="-342900" algn="l">
              <a:buAutoNum type="arabicPeriod"/>
            </a:pPr>
            <a:endParaRPr lang="en-US" b="0" i="0" dirty="0">
              <a:solidFill>
                <a:srgbClr val="000000"/>
              </a:solidFill>
              <a:effectLst/>
              <a:latin typeface="Roboto" panose="02000000000000000000" pitchFamily="2" charset="0"/>
              <a:ea typeface="Roboto" panose="02000000000000000000" pitchFamily="2" charset="0"/>
            </a:endParaRPr>
          </a:p>
          <a:p>
            <a:pPr algn="l"/>
            <a:r>
              <a:rPr lang="en-US" b="0" i="0" dirty="0">
                <a:solidFill>
                  <a:srgbClr val="000000"/>
                </a:solidFill>
                <a:effectLst/>
                <a:latin typeface="Roboto" panose="02000000000000000000" pitchFamily="2" charset="0"/>
                <a:ea typeface="Roboto" panose="02000000000000000000" pitchFamily="2" charset="0"/>
              </a:rPr>
              <a:t>    </a:t>
            </a:r>
            <a:r>
              <a:rPr lang="en-US" b="1" i="1" dirty="0">
                <a:solidFill>
                  <a:srgbClr val="000000"/>
                </a:solidFill>
                <a:effectLst/>
                <a:latin typeface="Roboto" panose="02000000000000000000" pitchFamily="2" charset="0"/>
                <a:ea typeface="Roboto" panose="02000000000000000000" pitchFamily="2" charset="0"/>
              </a:rPr>
              <a:t>Example:</a:t>
            </a:r>
          </a:p>
          <a:p>
            <a:pPr algn="l"/>
            <a:r>
              <a:rPr lang="en-US" dirty="0">
                <a:solidFill>
                  <a:srgbClr val="000000"/>
                </a:solidFill>
                <a:latin typeface="Roboto" panose="02000000000000000000" pitchFamily="2" charset="0"/>
                <a:ea typeface="Roboto" panose="02000000000000000000" pitchFamily="2" charset="0"/>
              </a:rPr>
              <a:t>	</a:t>
            </a:r>
            <a:r>
              <a:rPr lang="en-US" b="0" i="0" dirty="0">
                <a:solidFill>
                  <a:srgbClr val="000000"/>
                </a:solidFill>
                <a:effectLst/>
                <a:latin typeface="Roboto" panose="02000000000000000000" pitchFamily="2" charset="0"/>
                <a:ea typeface="Roboto" panose="02000000000000000000" pitchFamily="2" charset="0"/>
              </a:rPr>
              <a:t>src="https://mir-s3-cdn-cf.behance.net/</a:t>
            </a:r>
            <a:r>
              <a:rPr lang="en-US" b="0" i="0" dirty="0" err="1">
                <a:solidFill>
                  <a:srgbClr val="000000"/>
                </a:solidFill>
                <a:effectLst/>
                <a:latin typeface="Roboto" panose="02000000000000000000" pitchFamily="2" charset="0"/>
                <a:ea typeface="Roboto" panose="02000000000000000000" pitchFamily="2" charset="0"/>
              </a:rPr>
              <a:t>project_modules</a:t>
            </a:r>
            <a:r>
              <a:rPr lang="en-US" b="0" i="0" dirty="0">
                <a:solidFill>
                  <a:srgbClr val="000000"/>
                </a:solidFill>
                <a:effectLst/>
                <a:latin typeface="Roboto" panose="02000000000000000000" pitchFamily="2" charset="0"/>
                <a:ea typeface="Roboto" panose="02000000000000000000" pitchFamily="2" charset="0"/>
              </a:rPr>
              <a:t>/</a:t>
            </a:r>
            <a:r>
              <a:rPr lang="en-US" b="0" i="0" dirty="0" err="1">
                <a:solidFill>
                  <a:srgbClr val="000000"/>
                </a:solidFill>
                <a:effectLst/>
                <a:latin typeface="Roboto" panose="02000000000000000000" pitchFamily="2" charset="0"/>
                <a:ea typeface="Roboto" panose="02000000000000000000" pitchFamily="2" charset="0"/>
              </a:rPr>
              <a:t>hd</a:t>
            </a:r>
            <a:r>
              <a:rPr lang="en-US" b="0" i="0" dirty="0">
                <a:solidFill>
                  <a:srgbClr val="000000"/>
                </a:solidFill>
                <a:effectLst/>
                <a:latin typeface="Roboto" panose="02000000000000000000" pitchFamily="2" charset="0"/>
                <a:ea typeface="Roboto" panose="02000000000000000000" pitchFamily="2" charset="0"/>
              </a:rPr>
              <a:t>/d2abd662597191.5a9589b09ddf5.jpg".</a:t>
            </a:r>
          </a:p>
          <a:p>
            <a:pPr marL="342900" indent="-342900" algn="l">
              <a:buAutoNum type="arabicPeriod"/>
            </a:pPr>
            <a:endParaRPr lang="en-US" sz="1600" b="0" i="0" dirty="0">
              <a:solidFill>
                <a:srgbClr val="000000"/>
              </a:solidFill>
              <a:effectLst/>
              <a:latin typeface="Roboto" panose="02000000000000000000" pitchFamily="2" charset="0"/>
              <a:ea typeface="Roboto" panose="02000000000000000000" pitchFamily="2" charset="0"/>
            </a:endParaRPr>
          </a:p>
          <a:p>
            <a:pPr algn="l"/>
            <a:r>
              <a:rPr lang="en-US" sz="1600" b="1" i="0" dirty="0">
                <a:solidFill>
                  <a:srgbClr val="000000"/>
                </a:solidFill>
                <a:effectLst/>
                <a:latin typeface="Roboto" panose="02000000000000000000" pitchFamily="2" charset="0"/>
                <a:ea typeface="Roboto" panose="02000000000000000000" pitchFamily="2" charset="0"/>
              </a:rPr>
              <a:t>	Notes:</a:t>
            </a:r>
            <a:r>
              <a:rPr lang="en-US" sz="1600" b="0" i="0" dirty="0">
                <a:solidFill>
                  <a:srgbClr val="000000"/>
                </a:solidFill>
                <a:effectLst/>
                <a:latin typeface="Roboto" panose="02000000000000000000" pitchFamily="2" charset="0"/>
                <a:ea typeface="Roboto" panose="02000000000000000000" pitchFamily="2" charset="0"/>
              </a:rPr>
              <a:t> External images might be under copyright. If you do not get permission to use it, you may be in 	violation of copyright laws. In addition, you cannot control external Images; it can suddenly be removed or changed.</a:t>
            </a:r>
          </a:p>
          <a:p>
            <a:pPr algn="l"/>
            <a:endParaRPr lang="en-US" dirty="0">
              <a:solidFill>
                <a:srgbClr val="000000"/>
              </a:solidFill>
              <a:latin typeface="Roboto" panose="02000000000000000000" pitchFamily="2" charset="0"/>
              <a:ea typeface="Roboto" panose="02000000000000000000" pitchFamily="2" charset="0"/>
            </a:endParaRPr>
          </a:p>
          <a:p>
            <a:pPr marL="342900" indent="-342900" algn="l">
              <a:buAutoNum type="arabicPeriod" startAt="2"/>
            </a:pPr>
            <a:r>
              <a:rPr lang="en-US" b="1" i="0" dirty="0">
                <a:solidFill>
                  <a:srgbClr val="000000"/>
                </a:solidFill>
                <a:effectLst/>
                <a:latin typeface="Roboto" panose="02000000000000000000" pitchFamily="2" charset="0"/>
                <a:ea typeface="Roboto" panose="02000000000000000000" pitchFamily="2" charset="0"/>
              </a:rPr>
              <a:t>Relative URL</a:t>
            </a:r>
            <a:r>
              <a:rPr lang="en-US" b="0" i="0" dirty="0">
                <a:solidFill>
                  <a:srgbClr val="000000"/>
                </a:solidFill>
                <a:effectLst/>
                <a:latin typeface="Roboto" panose="02000000000000000000" pitchFamily="2" charset="0"/>
                <a:ea typeface="Roboto" panose="02000000000000000000" pitchFamily="2" charset="0"/>
              </a:rPr>
              <a:t> - Links to an image that is hosted within the website. Here, the URL does not include the domain name. If the URL begins without a slash, it will be relative to the current page.</a:t>
            </a:r>
          </a:p>
          <a:p>
            <a:pPr algn="l"/>
            <a:endParaRPr lang="en-US" dirty="0">
              <a:solidFill>
                <a:srgbClr val="000000"/>
              </a:solidFill>
              <a:latin typeface="Roboto" panose="02000000000000000000" pitchFamily="2" charset="0"/>
              <a:ea typeface="Roboto" panose="02000000000000000000" pitchFamily="2" charset="0"/>
            </a:endParaRPr>
          </a:p>
          <a:p>
            <a:pPr algn="l"/>
            <a:r>
              <a:rPr lang="en-US" b="1" i="1" dirty="0">
                <a:solidFill>
                  <a:srgbClr val="000000"/>
                </a:solidFill>
                <a:effectLst/>
                <a:latin typeface="Roboto" panose="02000000000000000000" pitchFamily="2" charset="0"/>
                <a:ea typeface="Roboto" panose="02000000000000000000" pitchFamily="2" charset="0"/>
              </a:rPr>
              <a:t>	Example:</a:t>
            </a:r>
          </a:p>
          <a:p>
            <a:pPr algn="l"/>
            <a:r>
              <a:rPr lang="en-US" b="1" i="1" dirty="0">
                <a:solidFill>
                  <a:srgbClr val="000000"/>
                </a:solidFill>
                <a:latin typeface="Roboto" panose="02000000000000000000" pitchFamily="2" charset="0"/>
                <a:ea typeface="Roboto" panose="02000000000000000000" pitchFamily="2" charset="0"/>
              </a:rPr>
              <a:t>		</a:t>
            </a:r>
            <a:r>
              <a:rPr lang="en-US" b="0" i="0" dirty="0">
                <a:solidFill>
                  <a:srgbClr val="000000"/>
                </a:solidFill>
                <a:effectLst/>
                <a:latin typeface="Consolas" panose="020B0609020204030204" pitchFamily="49" charset="0"/>
                <a:ea typeface="Roboto" panose="02000000000000000000" pitchFamily="2" charset="0"/>
              </a:rPr>
              <a:t>src="img_girl.jpg“</a:t>
            </a:r>
          </a:p>
          <a:p>
            <a:pPr algn="l"/>
            <a:endParaRPr lang="en-US" b="0" i="0" dirty="0">
              <a:solidFill>
                <a:srgbClr val="000000"/>
              </a:solidFill>
              <a:effectLst/>
              <a:latin typeface="Roboto" panose="02000000000000000000" pitchFamily="2" charset="0"/>
              <a:ea typeface="Roboto" panose="02000000000000000000" pitchFamily="2" charset="0"/>
            </a:endParaRPr>
          </a:p>
          <a:p>
            <a:pPr algn="l"/>
            <a:r>
              <a:rPr lang="en-US" b="0" i="0" dirty="0">
                <a:solidFill>
                  <a:srgbClr val="000000"/>
                </a:solidFill>
                <a:effectLst/>
                <a:latin typeface="Roboto" panose="02000000000000000000" pitchFamily="2" charset="0"/>
                <a:ea typeface="Roboto" panose="02000000000000000000" pitchFamily="2" charset="0"/>
              </a:rPr>
              <a:t>	If the URL </a:t>
            </a:r>
            <a:r>
              <a:rPr lang="en-US" b="1" i="0" dirty="0">
                <a:solidFill>
                  <a:srgbClr val="000000"/>
                </a:solidFill>
                <a:effectLst/>
                <a:latin typeface="Roboto" panose="02000000000000000000" pitchFamily="2" charset="0"/>
                <a:ea typeface="Roboto" panose="02000000000000000000" pitchFamily="2" charset="0"/>
              </a:rPr>
              <a:t>begins with a slash</a:t>
            </a:r>
            <a:r>
              <a:rPr lang="en-US" b="0" i="0" dirty="0">
                <a:solidFill>
                  <a:srgbClr val="000000"/>
                </a:solidFill>
                <a:effectLst/>
                <a:latin typeface="Roboto" panose="02000000000000000000" pitchFamily="2" charset="0"/>
                <a:ea typeface="Roboto" panose="02000000000000000000" pitchFamily="2" charset="0"/>
              </a:rPr>
              <a:t>, it will be relative to the domain.</a:t>
            </a:r>
          </a:p>
          <a:p>
            <a:pPr algn="l"/>
            <a:endParaRPr lang="en-US" b="0" i="0" dirty="0">
              <a:solidFill>
                <a:srgbClr val="000000"/>
              </a:solidFill>
              <a:effectLst/>
              <a:latin typeface="Roboto" panose="02000000000000000000" pitchFamily="2" charset="0"/>
              <a:ea typeface="Roboto" panose="02000000000000000000" pitchFamily="2" charset="0"/>
            </a:endParaRPr>
          </a:p>
          <a:p>
            <a:pPr algn="l"/>
            <a:r>
              <a:rPr lang="en-US" b="1" i="1" dirty="0">
                <a:solidFill>
                  <a:srgbClr val="000000"/>
                </a:solidFill>
                <a:effectLst/>
                <a:latin typeface="Roboto" panose="02000000000000000000" pitchFamily="2" charset="0"/>
                <a:ea typeface="Roboto" panose="02000000000000000000" pitchFamily="2" charset="0"/>
              </a:rPr>
              <a:t>	Example: </a:t>
            </a:r>
            <a:endParaRPr lang="en-US" dirty="0">
              <a:solidFill>
                <a:srgbClr val="000000"/>
              </a:solidFill>
              <a:latin typeface="Roboto" panose="02000000000000000000" pitchFamily="2" charset="0"/>
              <a:ea typeface="Roboto" panose="02000000000000000000" pitchFamily="2" charset="0"/>
            </a:endParaRPr>
          </a:p>
          <a:p>
            <a:pPr algn="l"/>
            <a:r>
              <a:rPr lang="en-US" b="0" i="0" dirty="0">
                <a:solidFill>
                  <a:srgbClr val="000000"/>
                </a:solidFill>
                <a:effectLst/>
                <a:latin typeface="Roboto" panose="02000000000000000000" pitchFamily="2" charset="0"/>
                <a:ea typeface="Roboto" panose="02000000000000000000" pitchFamily="2" charset="0"/>
              </a:rPr>
              <a:t>		</a:t>
            </a:r>
            <a:r>
              <a:rPr lang="en-US" b="0" i="0" dirty="0">
                <a:solidFill>
                  <a:srgbClr val="000000"/>
                </a:solidFill>
                <a:effectLst/>
                <a:latin typeface="Consolas" panose="020B0609020204030204" pitchFamily="49" charset="0"/>
                <a:ea typeface="Roboto" panose="02000000000000000000" pitchFamily="2" charset="0"/>
              </a:rPr>
              <a:t>src="/images/img_girl.jpg"</a:t>
            </a:r>
          </a:p>
        </p:txBody>
      </p:sp>
    </p:spTree>
    <p:extLst>
      <p:ext uri="{BB962C8B-B14F-4D97-AF65-F5344CB8AC3E}">
        <p14:creationId xmlns:p14="http://schemas.microsoft.com/office/powerpoint/2010/main" val="1467556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4903907"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Quotation and Citation Elements</a:t>
            </a:r>
          </a:p>
        </p:txBody>
      </p:sp>
      <p:sp>
        <p:nvSpPr>
          <p:cNvPr id="8" name="TextBox 7">
            <a:extLst>
              <a:ext uri="{FF2B5EF4-FFF2-40B4-BE49-F238E27FC236}">
                <a16:creationId xmlns:a16="http://schemas.microsoft.com/office/drawing/2014/main" id="{E5592515-BDEC-4E05-84AB-CC2DEBACB065}"/>
              </a:ext>
            </a:extLst>
          </p:cNvPr>
          <p:cNvSpPr txBox="1"/>
          <p:nvPr/>
        </p:nvSpPr>
        <p:spPr>
          <a:xfrm>
            <a:off x="796941" y="1342895"/>
            <a:ext cx="7241547" cy="369332"/>
          </a:xfrm>
          <a:prstGeom prst="rect">
            <a:avLst/>
          </a:prstGeom>
          <a:noFill/>
        </p:spPr>
        <p:txBody>
          <a:bodyPr wrap="square" rtlCol="0">
            <a:spAutoFit/>
          </a:bodyPr>
          <a:lstStyle/>
          <a:p>
            <a:endParaRPr lang="en-US" b="1" dirty="0">
              <a:latin typeface="Roboto" panose="02000000000000000000" pitchFamily="2" charset="0"/>
              <a:ea typeface="Roboto" panose="02000000000000000000" pitchFamily="2" charset="0"/>
            </a:endParaRPr>
          </a:p>
        </p:txBody>
      </p:sp>
      <p:sp>
        <p:nvSpPr>
          <p:cNvPr id="10" name="Rectangle 2">
            <a:extLst>
              <a:ext uri="{FF2B5EF4-FFF2-40B4-BE49-F238E27FC236}">
                <a16:creationId xmlns:a16="http://schemas.microsoft.com/office/drawing/2014/main" id="{FEB194B6-1064-4085-98D1-7FDF45A3635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3D27C399-2AFB-47D6-94CC-3FECE2C96E7B}"/>
              </a:ext>
            </a:extLst>
          </p:cNvPr>
          <p:cNvSpPr txBox="1"/>
          <p:nvPr/>
        </p:nvSpPr>
        <p:spPr>
          <a:xfrm>
            <a:off x="608119" y="785564"/>
            <a:ext cx="11583881" cy="646331"/>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&lt;blockquote&gt; &lt;/blockquote&gt;</a:t>
            </a:r>
            <a:r>
              <a:rPr kumimoji="0" lang="en-US" altLang="en-US" i="0" u="none" strike="noStrike" cap="none" normalizeH="0" baseline="0" dirty="0">
                <a:ln>
                  <a:noFill/>
                </a:ln>
                <a:effectLst/>
                <a:latin typeface="Roboto" panose="02000000000000000000" pitchFamily="2" charset="0"/>
                <a:ea typeface="Roboto" panose="02000000000000000000" pitchFamily="2" charset="0"/>
              </a:rPr>
              <a:t>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element defines a section that is quoted from another source.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Browsers usually indent blockquote elements.</a:t>
            </a:r>
          </a:p>
        </p:txBody>
      </p:sp>
      <p:sp>
        <p:nvSpPr>
          <p:cNvPr id="3" name="Rectangle 1">
            <a:extLst>
              <a:ext uri="{FF2B5EF4-FFF2-40B4-BE49-F238E27FC236}">
                <a16:creationId xmlns:a16="http://schemas.microsoft.com/office/drawing/2014/main" id="{EFA9D49A-0970-49E8-89B9-FCEECCE9273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48984B2-A5D6-4316-9E5F-E8828252D05A}"/>
              </a:ext>
            </a:extLst>
          </p:cNvPr>
          <p:cNvSpPr txBox="1"/>
          <p:nvPr/>
        </p:nvSpPr>
        <p:spPr>
          <a:xfrm>
            <a:off x="2059335" y="1878947"/>
            <a:ext cx="9706842" cy="2031325"/>
          </a:xfrm>
          <a:prstGeom prst="rect">
            <a:avLst/>
          </a:prstGeom>
          <a:noFill/>
        </p:spPr>
        <p:txBody>
          <a:bodyPr wrap="square" rtlCol="0">
            <a:spAutoFit/>
          </a:bodyPr>
          <a:lstStyle/>
          <a:p>
            <a:r>
              <a:rPr lang="en-US" b="1" i="0" dirty="0">
                <a:effectLst/>
                <a:latin typeface="Consolas" panose="020B0609020204030204" pitchFamily="49" charset="0"/>
                <a:ea typeface="Roboto" panose="02000000000000000000" pitchFamily="2" charset="0"/>
              </a:rPr>
              <a:t>&lt;blockquote </a:t>
            </a:r>
            <a:r>
              <a:rPr lang="en-US" b="1" i="0" dirty="0">
                <a:solidFill>
                  <a:srgbClr val="FF0000"/>
                </a:solidFill>
                <a:effectLst/>
                <a:latin typeface="Consolas" panose="020B0609020204030204" pitchFamily="49" charset="0"/>
                <a:ea typeface="Roboto" panose="02000000000000000000" pitchFamily="2" charset="0"/>
              </a:rPr>
              <a:t>cite="</a:t>
            </a:r>
            <a:r>
              <a:rPr lang="en-US" b="0" i="0" dirty="0">
                <a:effectLst/>
                <a:latin typeface="Consolas" panose="020B0609020204030204" pitchFamily="49" charset="0"/>
                <a:ea typeface="Roboto" panose="02000000000000000000" pitchFamily="2" charset="0"/>
              </a:rPr>
              <a:t>https://www.nasa.gov/news/all-news/</a:t>
            </a:r>
            <a:r>
              <a:rPr lang="en-US" b="1" i="0" dirty="0">
                <a:solidFill>
                  <a:srgbClr val="FF0000"/>
                </a:solidFill>
                <a:effectLst/>
                <a:latin typeface="Consolas" panose="020B0609020204030204" pitchFamily="49" charset="0"/>
                <a:ea typeface="Roboto" panose="02000000000000000000" pitchFamily="2" charset="0"/>
              </a:rPr>
              <a:t>"</a:t>
            </a:r>
            <a:r>
              <a:rPr lang="en-US" b="1" i="0" dirty="0">
                <a:effectLst/>
                <a:latin typeface="Consolas" panose="020B0609020204030204" pitchFamily="49" charset="0"/>
                <a:ea typeface="Roboto" panose="02000000000000000000" pitchFamily="2" charset="0"/>
              </a:rPr>
              <a:t>&gt;</a:t>
            </a:r>
            <a:br>
              <a:rPr lang="en-US" dirty="0">
                <a:latin typeface="Consolas" panose="020B0609020204030204" pitchFamily="49" charset="0"/>
                <a:ea typeface="Roboto" panose="02000000000000000000" pitchFamily="2" charset="0"/>
              </a:rPr>
            </a:br>
            <a:r>
              <a:rPr lang="en-US" b="0" i="0" dirty="0">
                <a:solidFill>
                  <a:srgbClr val="1B1B1B"/>
                </a:solidFill>
                <a:effectLst/>
                <a:latin typeface="Consolas" panose="020B0609020204030204" pitchFamily="49" charset="0"/>
                <a:ea typeface="Roboto" panose="02000000000000000000" pitchFamily="2" charset="0"/>
              </a:rPr>
              <a:t>NASA researchers will soon benefit from a suite of experiments flying aboard a new fully-commercial human spaceflight mission, strengthening future agency science as we venture to the Moon, Mars and beyond. The experiments are flying as part of the Polaris…</a:t>
            </a:r>
            <a:br>
              <a:rPr lang="en-US" dirty="0">
                <a:latin typeface="Consolas" panose="020B0609020204030204" pitchFamily="49" charset="0"/>
                <a:ea typeface="Roboto" panose="02000000000000000000" pitchFamily="2" charset="0"/>
              </a:rPr>
            </a:br>
            <a:r>
              <a:rPr lang="en-US" b="1" i="0" dirty="0">
                <a:effectLst/>
                <a:latin typeface="Consolas" panose="020B0609020204030204" pitchFamily="49" charset="0"/>
                <a:ea typeface="Roboto" panose="02000000000000000000" pitchFamily="2" charset="0"/>
              </a:rPr>
              <a:t>&lt;/blockquote&gt;</a:t>
            </a:r>
            <a:endParaRPr kumimoji="0" lang="en-US" altLang="en-US" b="1" i="0" u="none" strike="noStrike" cap="none" normalizeH="0" baseline="0" dirty="0">
              <a:ln>
                <a:noFill/>
              </a:ln>
              <a:effectLst/>
              <a:latin typeface="Consolas" panose="020B0609020204030204" pitchFamily="49" charset="0"/>
              <a:ea typeface="Roboto" panose="02000000000000000000" pitchFamily="2" charset="0"/>
            </a:endParaRPr>
          </a:p>
          <a:p>
            <a:endParaRPr lang="en-US" dirty="0"/>
          </a:p>
        </p:txBody>
      </p:sp>
      <p:sp>
        <p:nvSpPr>
          <p:cNvPr id="7" name="TextBox 6">
            <a:extLst>
              <a:ext uri="{FF2B5EF4-FFF2-40B4-BE49-F238E27FC236}">
                <a16:creationId xmlns:a16="http://schemas.microsoft.com/office/drawing/2014/main" id="{B7AA7985-F5AD-49BC-AE6C-C257441A2528}"/>
              </a:ext>
            </a:extLst>
          </p:cNvPr>
          <p:cNvSpPr txBox="1"/>
          <p:nvPr/>
        </p:nvSpPr>
        <p:spPr>
          <a:xfrm>
            <a:off x="1127172" y="1555782"/>
            <a:ext cx="1136850" cy="646331"/>
          </a:xfrm>
          <a:prstGeom prst="rect">
            <a:avLst/>
          </a:prstGeom>
          <a:noFill/>
        </p:spPr>
        <p:txBody>
          <a:bodyPr wrap="none" rtlCol="0">
            <a:spAutoFit/>
          </a:bodyPr>
          <a:lstStyle/>
          <a:p>
            <a:r>
              <a:rPr kumimoji="0" lang="en-US" altLang="en-US" b="1" i="0" u="none" strike="noStrike" cap="none" normalizeH="0" baseline="0" dirty="0">
                <a:ln>
                  <a:noFill/>
                </a:ln>
                <a:effectLst/>
                <a:latin typeface="Roboto" panose="02000000000000000000" pitchFamily="2" charset="0"/>
                <a:ea typeface="Roboto" panose="02000000000000000000" pitchFamily="2" charset="0"/>
              </a:rPr>
              <a:t>Example:</a:t>
            </a:r>
          </a:p>
          <a:p>
            <a:endParaRPr lang="en-US" dirty="0"/>
          </a:p>
        </p:txBody>
      </p:sp>
      <p:sp>
        <p:nvSpPr>
          <p:cNvPr id="12" name="TextBox 11">
            <a:extLst>
              <a:ext uri="{FF2B5EF4-FFF2-40B4-BE49-F238E27FC236}">
                <a16:creationId xmlns:a16="http://schemas.microsoft.com/office/drawing/2014/main" id="{9E07062E-8BE7-4726-A9A9-B75CE0745C17}"/>
              </a:ext>
            </a:extLst>
          </p:cNvPr>
          <p:cNvSpPr txBox="1"/>
          <p:nvPr/>
        </p:nvSpPr>
        <p:spPr>
          <a:xfrm>
            <a:off x="608119" y="3573333"/>
            <a:ext cx="10456709" cy="646331"/>
          </a:xfrm>
          <a:prstGeom prst="rect">
            <a:avLst/>
          </a:prstGeom>
          <a:noFill/>
        </p:spPr>
        <p:txBody>
          <a:bodyPr wrap="non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&lt;q&gt;</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 tag defines a short quotation. Browsers normally insert quotation marks around the quotation.</a:t>
            </a:r>
          </a:p>
          <a:p>
            <a:pPr marL="285750" indent="-285750">
              <a:buFont typeface="Wingdings" panose="05000000000000000000" pitchFamily="2" charset="2"/>
              <a:buChar char="Ø"/>
            </a:pPr>
            <a:endParaRPr lang="en-US" dirty="0">
              <a:latin typeface="Roboto" panose="02000000000000000000" pitchFamily="2" charset="0"/>
              <a:ea typeface="Roboto" panose="02000000000000000000" pitchFamily="2" charset="0"/>
            </a:endParaRPr>
          </a:p>
        </p:txBody>
      </p:sp>
      <p:sp>
        <p:nvSpPr>
          <p:cNvPr id="14" name="TextBox 13">
            <a:extLst>
              <a:ext uri="{FF2B5EF4-FFF2-40B4-BE49-F238E27FC236}">
                <a16:creationId xmlns:a16="http://schemas.microsoft.com/office/drawing/2014/main" id="{43E8E79E-F6C7-4F5F-A39C-9BF3E59DC081}"/>
              </a:ext>
            </a:extLst>
          </p:cNvPr>
          <p:cNvSpPr txBox="1"/>
          <p:nvPr/>
        </p:nvSpPr>
        <p:spPr>
          <a:xfrm>
            <a:off x="2059335" y="4512440"/>
            <a:ext cx="9086142" cy="923330"/>
          </a:xfrm>
          <a:prstGeom prst="rect">
            <a:avLst/>
          </a:prstGeom>
          <a:noFill/>
        </p:spPr>
        <p:txBody>
          <a:bodyPr wrap="none" rtlCol="0">
            <a:spAutoFit/>
          </a:bodyPr>
          <a:lstStyle/>
          <a:p>
            <a:r>
              <a:rPr lang="en-US" b="1" i="0" dirty="0">
                <a:effectLst/>
                <a:latin typeface="Consolas" panose="020B0609020204030204" pitchFamily="49" charset="0"/>
                <a:ea typeface="Roboto" panose="02000000000000000000" pitchFamily="2" charset="0"/>
              </a:rPr>
              <a:t>&lt;p&gt;</a:t>
            </a:r>
            <a:r>
              <a:rPr lang="en-US" b="0" i="0" dirty="0">
                <a:effectLst/>
                <a:latin typeface="Consolas" panose="020B0609020204030204" pitchFamily="49" charset="0"/>
                <a:ea typeface="Roboto" panose="02000000000000000000" pitchFamily="2" charset="0"/>
              </a:rPr>
              <a:t>WWF's goal is to: </a:t>
            </a:r>
          </a:p>
          <a:p>
            <a:r>
              <a:rPr lang="en-US" dirty="0">
                <a:latin typeface="Consolas" panose="020B0609020204030204" pitchFamily="49" charset="0"/>
                <a:ea typeface="Roboto" panose="02000000000000000000" pitchFamily="2" charset="0"/>
              </a:rPr>
              <a:t>	</a:t>
            </a:r>
            <a:r>
              <a:rPr lang="en-US" b="1" i="0" dirty="0">
                <a:effectLst/>
                <a:latin typeface="Consolas" panose="020B0609020204030204" pitchFamily="49" charset="0"/>
                <a:ea typeface="Roboto" panose="02000000000000000000" pitchFamily="2" charset="0"/>
              </a:rPr>
              <a:t>&lt;q&gt;</a:t>
            </a:r>
            <a:r>
              <a:rPr lang="en-US" b="0" i="0" dirty="0">
                <a:effectLst/>
                <a:latin typeface="Consolas" panose="020B0609020204030204" pitchFamily="49" charset="0"/>
                <a:ea typeface="Roboto" panose="02000000000000000000" pitchFamily="2" charset="0"/>
              </a:rPr>
              <a:t>Build a future where people live in harmony with nature.</a:t>
            </a:r>
            <a:r>
              <a:rPr lang="en-US" b="1" i="0" dirty="0">
                <a:effectLst/>
                <a:latin typeface="Consolas" panose="020B0609020204030204" pitchFamily="49" charset="0"/>
                <a:ea typeface="Roboto" panose="02000000000000000000" pitchFamily="2" charset="0"/>
              </a:rPr>
              <a:t>&lt;/q&gt;</a:t>
            </a:r>
          </a:p>
          <a:p>
            <a:r>
              <a:rPr lang="en-US" b="1" i="0" dirty="0">
                <a:effectLst/>
                <a:latin typeface="Consolas" panose="020B0609020204030204" pitchFamily="49" charset="0"/>
                <a:ea typeface="Roboto" panose="02000000000000000000" pitchFamily="2" charset="0"/>
              </a:rPr>
              <a:t>&lt;/p&gt;</a:t>
            </a:r>
            <a:endParaRPr lang="en-US" b="1" dirty="0">
              <a:latin typeface="Consolas" panose="020B0609020204030204" pitchFamily="49" charset="0"/>
              <a:ea typeface="Roboto" panose="02000000000000000000" pitchFamily="2" charset="0"/>
            </a:endParaRPr>
          </a:p>
        </p:txBody>
      </p:sp>
      <p:sp>
        <p:nvSpPr>
          <p:cNvPr id="16" name="TextBox 15">
            <a:extLst>
              <a:ext uri="{FF2B5EF4-FFF2-40B4-BE49-F238E27FC236}">
                <a16:creationId xmlns:a16="http://schemas.microsoft.com/office/drawing/2014/main" id="{C58F4C8D-C745-40EE-9A0D-8DFAA4AC4366}"/>
              </a:ext>
            </a:extLst>
          </p:cNvPr>
          <p:cNvSpPr txBox="1"/>
          <p:nvPr/>
        </p:nvSpPr>
        <p:spPr>
          <a:xfrm>
            <a:off x="1131740" y="4063219"/>
            <a:ext cx="1136850" cy="646331"/>
          </a:xfrm>
          <a:prstGeom prst="rect">
            <a:avLst/>
          </a:prstGeom>
          <a:noFill/>
        </p:spPr>
        <p:txBody>
          <a:bodyPr wrap="none" rtlCol="0">
            <a:spAutoFit/>
          </a:bodyPr>
          <a:lstStyle/>
          <a:p>
            <a:r>
              <a:rPr kumimoji="0" lang="en-US" altLang="en-US" b="1" i="0" u="none" strike="noStrike" cap="none" normalizeH="0" baseline="0" dirty="0">
                <a:ln>
                  <a:noFill/>
                </a:ln>
                <a:effectLst/>
                <a:latin typeface="Roboto" panose="02000000000000000000" pitchFamily="2" charset="0"/>
                <a:ea typeface="Roboto" panose="02000000000000000000" pitchFamily="2" charset="0"/>
              </a:rPr>
              <a:t>Example:</a:t>
            </a:r>
          </a:p>
          <a:p>
            <a:endParaRPr lang="en-US" dirty="0"/>
          </a:p>
        </p:txBody>
      </p:sp>
    </p:spTree>
    <p:extLst>
      <p:ext uri="{BB962C8B-B14F-4D97-AF65-F5344CB8AC3E}">
        <p14:creationId xmlns:p14="http://schemas.microsoft.com/office/powerpoint/2010/main" val="663146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4903907"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Quotation and Citation Elements</a:t>
            </a:r>
          </a:p>
        </p:txBody>
      </p:sp>
      <p:sp>
        <p:nvSpPr>
          <p:cNvPr id="10" name="Rectangle 2">
            <a:extLst>
              <a:ext uri="{FF2B5EF4-FFF2-40B4-BE49-F238E27FC236}">
                <a16:creationId xmlns:a16="http://schemas.microsoft.com/office/drawing/2014/main" id="{FEB194B6-1064-4085-98D1-7FDF45A3635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3D27C399-2AFB-47D6-94CC-3FECE2C96E7B}"/>
              </a:ext>
            </a:extLst>
          </p:cNvPr>
          <p:cNvSpPr txBox="1"/>
          <p:nvPr/>
        </p:nvSpPr>
        <p:spPr>
          <a:xfrm>
            <a:off x="608119" y="785564"/>
            <a:ext cx="11583881" cy="1200329"/>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effectLst/>
                <a:latin typeface="Roboto" panose="02000000000000000000" pitchFamily="2" charset="0"/>
                <a:ea typeface="Roboto" panose="02000000000000000000" pitchFamily="2" charset="0"/>
              </a:rPr>
              <a:t>The HTML </a:t>
            </a:r>
            <a:r>
              <a:rPr kumimoji="0" lang="en-US" altLang="en-US" sz="1800" b="1" i="0" u="none" strike="noStrike" cap="none" normalizeH="0" baseline="0" dirty="0">
                <a:ln>
                  <a:noFill/>
                </a:ln>
                <a:effectLst/>
                <a:latin typeface="Roboto" panose="02000000000000000000" pitchFamily="2" charset="0"/>
                <a:ea typeface="Roboto" panose="02000000000000000000" pitchFamily="2" charset="0"/>
              </a:rPr>
              <a:t>&lt;address&gt; </a:t>
            </a:r>
            <a:r>
              <a:rPr kumimoji="0" lang="en-US" altLang="en-US" sz="1800" b="0" i="0" u="none" strike="noStrike" cap="none" normalizeH="0" baseline="0" dirty="0">
                <a:ln>
                  <a:noFill/>
                </a:ln>
                <a:effectLst/>
                <a:latin typeface="Roboto" panose="02000000000000000000" pitchFamily="2" charset="0"/>
                <a:ea typeface="Roboto" panose="02000000000000000000" pitchFamily="2" charset="0"/>
              </a:rPr>
              <a:t>tag defines the contact information for the author/owner of a document or an article.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Roboto" panose="02000000000000000000" pitchFamily="2" charset="0"/>
                <a:ea typeface="Roboto" panose="02000000000000000000" pitchFamily="2" charset="0"/>
              </a:rPr>
              <a:t>The contact information can be an email address, URL, physical address, phone number, </a:t>
            </a:r>
            <a:r>
              <a:rPr kumimoji="0" lang="en-US" altLang="en-US" sz="1800" b="0" i="0" u="none" strike="noStrike" cap="none" normalizeH="0" baseline="0" dirty="0" err="1">
                <a:ln>
                  <a:noFill/>
                </a:ln>
                <a:effectLst/>
                <a:latin typeface="Roboto" panose="02000000000000000000" pitchFamily="2" charset="0"/>
                <a:ea typeface="Roboto" panose="02000000000000000000" pitchFamily="2" charset="0"/>
              </a:rPr>
              <a:t>etc</a:t>
            </a:r>
            <a:r>
              <a:rPr kumimoji="0" lang="en-US" altLang="en-US" sz="1800" b="0" i="0" u="none" strike="noStrike" cap="none" normalizeH="0" baseline="0" dirty="0">
                <a:ln>
                  <a:noFill/>
                </a:ln>
                <a:effectLst/>
                <a:latin typeface="Roboto" panose="02000000000000000000" pitchFamily="2" charset="0"/>
                <a:ea typeface="Roboto" panose="020000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Roboto" panose="02000000000000000000" pitchFamily="2" charset="0"/>
                <a:ea typeface="Roboto" panose="02000000000000000000" pitchFamily="2" charset="0"/>
              </a:rPr>
              <a:t>The text in the </a:t>
            </a:r>
            <a:r>
              <a:rPr kumimoji="0" lang="en-US" altLang="en-US" sz="1800" b="1" i="0" u="none" strike="noStrike" cap="none" normalizeH="0" baseline="0" dirty="0">
                <a:ln>
                  <a:noFill/>
                </a:ln>
                <a:effectLst/>
                <a:latin typeface="Roboto" panose="02000000000000000000" pitchFamily="2" charset="0"/>
                <a:ea typeface="Roboto" panose="02000000000000000000" pitchFamily="2" charset="0"/>
              </a:rPr>
              <a:t>&lt;address&gt; </a:t>
            </a:r>
            <a:r>
              <a:rPr kumimoji="0" lang="en-US" altLang="en-US" sz="1800" b="0" i="0" u="none" strike="noStrike" cap="none" normalizeH="0" baseline="0" dirty="0">
                <a:ln>
                  <a:noFill/>
                </a:ln>
                <a:effectLst/>
                <a:latin typeface="Roboto" panose="02000000000000000000" pitchFamily="2" charset="0"/>
                <a:ea typeface="Roboto" panose="02000000000000000000" pitchFamily="2" charset="0"/>
              </a:rPr>
              <a:t>element usually renders in </a:t>
            </a:r>
            <a:r>
              <a:rPr kumimoji="0" lang="en-US" altLang="en-US" sz="1800" b="0" i="1" u="none" strike="noStrike" cap="none" normalizeH="0" baseline="0" dirty="0">
                <a:ln>
                  <a:noFill/>
                </a:ln>
                <a:effectLst/>
                <a:latin typeface="Roboto" panose="02000000000000000000" pitchFamily="2" charset="0"/>
                <a:ea typeface="Roboto" panose="02000000000000000000" pitchFamily="2" charset="0"/>
              </a:rPr>
              <a:t>italic,</a:t>
            </a:r>
            <a:r>
              <a:rPr kumimoji="0" lang="en-US" altLang="en-US" sz="1800" b="0" i="0" u="none" strike="noStrike" cap="none" normalizeH="0" baseline="0" dirty="0">
                <a:ln>
                  <a:noFill/>
                </a:ln>
                <a:effectLst/>
                <a:latin typeface="Roboto" panose="02000000000000000000" pitchFamily="2" charset="0"/>
                <a:ea typeface="Roboto" panose="02000000000000000000" pitchFamily="2" charset="0"/>
              </a:rPr>
              <a:t> and browsers will always add a line break before and after the &lt;address&gt; element.</a:t>
            </a:r>
            <a:endParaRPr kumimoji="0" lang="en-US" altLang="en-US" sz="3200" b="0" i="0" u="none" strike="noStrike" cap="none" normalizeH="0" baseline="0" dirty="0">
              <a:ln>
                <a:noFill/>
              </a:ln>
              <a:effectLst/>
              <a:latin typeface="Roboto" panose="02000000000000000000" pitchFamily="2" charset="0"/>
              <a:ea typeface="Roboto" panose="02000000000000000000" pitchFamily="2" charset="0"/>
            </a:endParaRPr>
          </a:p>
        </p:txBody>
      </p:sp>
      <p:sp>
        <p:nvSpPr>
          <p:cNvPr id="3" name="Rectangle 1">
            <a:extLst>
              <a:ext uri="{FF2B5EF4-FFF2-40B4-BE49-F238E27FC236}">
                <a16:creationId xmlns:a16="http://schemas.microsoft.com/office/drawing/2014/main" id="{EFA9D49A-0970-49E8-89B9-FCEECCE9273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48984B2-A5D6-4316-9E5F-E8828252D05A}"/>
              </a:ext>
            </a:extLst>
          </p:cNvPr>
          <p:cNvSpPr txBox="1"/>
          <p:nvPr/>
        </p:nvSpPr>
        <p:spPr>
          <a:xfrm>
            <a:off x="2199768" y="2385005"/>
            <a:ext cx="9706842" cy="2031325"/>
          </a:xfrm>
          <a:prstGeom prst="rect">
            <a:avLst/>
          </a:prstGeom>
          <a:noFill/>
        </p:spPr>
        <p:txBody>
          <a:bodyPr wrap="square" rtlCol="0">
            <a:spAutoFit/>
          </a:bodyPr>
          <a:lstStyle/>
          <a:p>
            <a:r>
              <a:rPr lang="en-US" b="1" i="0" dirty="0">
                <a:effectLst/>
                <a:latin typeface="Consolas" panose="020B0609020204030204" pitchFamily="49" charset="0"/>
                <a:ea typeface="Roboto" panose="02000000000000000000" pitchFamily="2" charset="0"/>
              </a:rPr>
              <a:t>&lt;address&gt;</a:t>
            </a:r>
            <a:br>
              <a:rPr lang="en-US" dirty="0">
                <a:latin typeface="Consolas" panose="020B0609020204030204" pitchFamily="49" charset="0"/>
                <a:ea typeface="Roboto" panose="02000000000000000000" pitchFamily="2" charset="0"/>
              </a:rPr>
            </a:br>
            <a:r>
              <a:rPr lang="en-US" b="0" i="0" dirty="0">
                <a:effectLst/>
                <a:latin typeface="Consolas" panose="020B0609020204030204" pitchFamily="49" charset="0"/>
                <a:ea typeface="Roboto" panose="02000000000000000000" pitchFamily="2" charset="0"/>
              </a:rPr>
              <a:t>Digital </a:t>
            </a:r>
            <a:r>
              <a:rPr lang="en-US" b="0" i="0">
                <a:effectLst/>
                <a:latin typeface="Consolas" panose="020B0609020204030204" pitchFamily="49" charset="0"/>
                <a:ea typeface="Roboto" panose="02000000000000000000" pitchFamily="2" charset="0"/>
              </a:rPr>
              <a:t>Learning Hub &lt;br</a:t>
            </a:r>
            <a:r>
              <a:rPr lang="en-US" b="0" i="0" dirty="0">
                <a:effectLst/>
                <a:latin typeface="Consolas" panose="020B0609020204030204" pitchFamily="49" charset="0"/>
                <a:ea typeface="Roboto" panose="02000000000000000000" pitchFamily="2" charset="0"/>
              </a:rPr>
              <a:t>&gt;</a:t>
            </a:r>
            <a:br>
              <a:rPr lang="en-US" dirty="0">
                <a:latin typeface="Consolas" panose="020B0609020204030204" pitchFamily="49" charset="0"/>
                <a:ea typeface="Roboto" panose="02000000000000000000" pitchFamily="2" charset="0"/>
              </a:rPr>
            </a:br>
            <a:r>
              <a:rPr lang="en-US" b="0" i="0" dirty="0">
                <a:effectLst/>
                <a:latin typeface="Consolas" panose="020B0609020204030204" pitchFamily="49" charset="0"/>
                <a:ea typeface="Roboto" panose="02000000000000000000" pitchFamily="2" charset="0"/>
              </a:rPr>
              <a:t>Visit us at:&lt;br&gt;</a:t>
            </a:r>
            <a:br>
              <a:rPr lang="en-US" dirty="0">
                <a:latin typeface="Consolas" panose="020B0609020204030204" pitchFamily="49" charset="0"/>
                <a:ea typeface="Roboto" panose="02000000000000000000" pitchFamily="2" charset="0"/>
              </a:rPr>
            </a:br>
            <a:r>
              <a:rPr lang="fr-FR" b="0" i="0" dirty="0">
                <a:effectLst/>
                <a:latin typeface="Consolas" panose="020B0609020204030204" pitchFamily="49" charset="0"/>
                <a:ea typeface="Roboto" panose="02000000000000000000" pitchFamily="2" charset="0"/>
              </a:rPr>
              <a:t>14 Porte de France&lt;br&gt;</a:t>
            </a:r>
          </a:p>
          <a:p>
            <a:r>
              <a:rPr lang="fr-FR" b="0" i="0" dirty="0">
                <a:effectLst/>
                <a:latin typeface="Consolas" panose="020B0609020204030204" pitchFamily="49" charset="0"/>
                <a:ea typeface="Roboto" panose="02000000000000000000" pitchFamily="2" charset="0"/>
              </a:rPr>
              <a:t>4360 Esch-Belval Esch-sur-Alzette</a:t>
            </a:r>
            <a:r>
              <a:rPr lang="en-US" b="0" i="0" dirty="0">
                <a:effectLst/>
                <a:latin typeface="Consolas" panose="020B0609020204030204" pitchFamily="49" charset="0"/>
                <a:ea typeface="Roboto" panose="02000000000000000000" pitchFamily="2" charset="0"/>
              </a:rPr>
              <a:t>&lt;br&gt;</a:t>
            </a:r>
            <a:br>
              <a:rPr lang="en-US" dirty="0">
                <a:latin typeface="Consolas" panose="020B0609020204030204" pitchFamily="49" charset="0"/>
                <a:ea typeface="Roboto" panose="02000000000000000000" pitchFamily="2" charset="0"/>
              </a:rPr>
            </a:br>
            <a:r>
              <a:rPr lang="en-US" dirty="0">
                <a:latin typeface="Consolas" panose="020B0609020204030204" pitchFamily="49" charset="0"/>
                <a:ea typeface="Roboto" panose="02000000000000000000" pitchFamily="2" charset="0"/>
              </a:rPr>
              <a:t>Luxembourg</a:t>
            </a:r>
            <a:br>
              <a:rPr lang="en-US" dirty="0">
                <a:latin typeface="Consolas" panose="020B0609020204030204" pitchFamily="49" charset="0"/>
                <a:ea typeface="Roboto" panose="02000000000000000000" pitchFamily="2" charset="0"/>
              </a:rPr>
            </a:br>
            <a:r>
              <a:rPr lang="en-US" b="1" i="0" dirty="0">
                <a:effectLst/>
                <a:latin typeface="Consolas" panose="020B0609020204030204" pitchFamily="49" charset="0"/>
                <a:ea typeface="Roboto" panose="02000000000000000000" pitchFamily="2" charset="0"/>
              </a:rPr>
              <a:t>&lt;/address&gt;</a:t>
            </a:r>
            <a:endParaRPr lang="en-US" b="1" dirty="0">
              <a:latin typeface="Consolas" panose="020B0609020204030204" pitchFamily="49" charset="0"/>
              <a:ea typeface="Roboto" panose="02000000000000000000" pitchFamily="2" charset="0"/>
            </a:endParaRPr>
          </a:p>
        </p:txBody>
      </p:sp>
      <p:sp>
        <p:nvSpPr>
          <p:cNvPr id="7" name="TextBox 6">
            <a:extLst>
              <a:ext uri="{FF2B5EF4-FFF2-40B4-BE49-F238E27FC236}">
                <a16:creationId xmlns:a16="http://schemas.microsoft.com/office/drawing/2014/main" id="{B7AA7985-F5AD-49BC-AE6C-C257441A2528}"/>
              </a:ext>
            </a:extLst>
          </p:cNvPr>
          <p:cNvSpPr txBox="1"/>
          <p:nvPr/>
        </p:nvSpPr>
        <p:spPr>
          <a:xfrm>
            <a:off x="1251496" y="2057662"/>
            <a:ext cx="1136850" cy="646331"/>
          </a:xfrm>
          <a:prstGeom prst="rect">
            <a:avLst/>
          </a:prstGeom>
          <a:noFill/>
        </p:spPr>
        <p:txBody>
          <a:bodyPr wrap="none" rtlCol="0">
            <a:spAutoFit/>
          </a:bodyPr>
          <a:lstStyle/>
          <a:p>
            <a:r>
              <a:rPr kumimoji="0" lang="en-US" altLang="en-US" b="1" i="0" u="none" strike="noStrike" cap="none" normalizeH="0" baseline="0" dirty="0">
                <a:ln>
                  <a:noFill/>
                </a:ln>
                <a:effectLst/>
                <a:latin typeface="Roboto" panose="02000000000000000000" pitchFamily="2" charset="0"/>
                <a:ea typeface="Roboto" panose="02000000000000000000" pitchFamily="2" charset="0"/>
              </a:rPr>
              <a:t>Example:</a:t>
            </a:r>
          </a:p>
          <a:p>
            <a:endParaRPr lang="en-US" dirty="0"/>
          </a:p>
        </p:txBody>
      </p:sp>
      <p:sp>
        <p:nvSpPr>
          <p:cNvPr id="17" name="TextBox 16">
            <a:extLst>
              <a:ext uri="{FF2B5EF4-FFF2-40B4-BE49-F238E27FC236}">
                <a16:creationId xmlns:a16="http://schemas.microsoft.com/office/drawing/2014/main" id="{1715590F-2015-4A6F-A05C-970CC8062F36}"/>
              </a:ext>
            </a:extLst>
          </p:cNvPr>
          <p:cNvSpPr txBox="1"/>
          <p:nvPr/>
        </p:nvSpPr>
        <p:spPr>
          <a:xfrm>
            <a:off x="608119" y="4760442"/>
            <a:ext cx="6790764" cy="646331"/>
          </a:xfrm>
          <a:prstGeom prst="rect">
            <a:avLst/>
          </a:prstGeom>
          <a:noFill/>
        </p:spPr>
        <p:txBody>
          <a:bodyPr wrap="square" rtlCol="0">
            <a:spAutoFit/>
          </a:bodyPr>
          <a:lstStyle/>
          <a:p>
            <a:pPr marL="285750" indent="-285750">
              <a:buFont typeface="Wingdings" panose="05000000000000000000" pitchFamily="2" charset="2"/>
              <a:buChar char="Ø"/>
            </a:pPr>
            <a:r>
              <a:rPr kumimoji="0" lang="en-US" altLang="en-US" sz="1800" b="0" i="0" u="none" strike="noStrike" cap="none" normalizeH="0" baseline="0" dirty="0">
                <a:ln>
                  <a:noFill/>
                </a:ln>
                <a:effectLst/>
                <a:latin typeface="Roboto" panose="02000000000000000000" pitchFamily="2" charset="0"/>
                <a:ea typeface="Roboto" panose="02000000000000000000" pitchFamily="2" charset="0"/>
              </a:rPr>
              <a:t>The HTML </a:t>
            </a:r>
            <a:r>
              <a:rPr kumimoji="0" lang="en-US" altLang="en-US" sz="1800" b="1" i="0" u="none" strike="noStrike" cap="none" normalizeH="0" baseline="0" dirty="0">
                <a:ln>
                  <a:noFill/>
                </a:ln>
                <a:effectLst/>
                <a:latin typeface="Roboto" panose="02000000000000000000" pitchFamily="2" charset="0"/>
                <a:ea typeface="Roboto" panose="02000000000000000000" pitchFamily="2" charset="0"/>
              </a:rPr>
              <a:t>&lt;cite&gt; </a:t>
            </a:r>
            <a:r>
              <a:rPr kumimoji="0" lang="en-US" altLang="en-US" sz="1800" b="0" i="0" u="none" strike="noStrike" cap="none" normalizeH="0" baseline="0" dirty="0">
                <a:ln>
                  <a:noFill/>
                </a:ln>
                <a:effectLst/>
                <a:latin typeface="Roboto" panose="02000000000000000000" pitchFamily="2" charset="0"/>
                <a:ea typeface="Roboto" panose="02000000000000000000" pitchFamily="2" charset="0"/>
              </a:rPr>
              <a:t>tag defines the title of a creative work </a:t>
            </a:r>
            <a:endParaRPr kumimoji="0" lang="en-US" altLang="en-US" sz="3200" b="0" i="0" u="none" strike="noStrike" cap="none" normalizeH="0" baseline="0" dirty="0">
              <a:ln>
                <a:noFill/>
              </a:ln>
              <a:effectLst/>
              <a:latin typeface="Roboto" panose="02000000000000000000" pitchFamily="2" charset="0"/>
              <a:ea typeface="Roboto" panose="02000000000000000000" pitchFamily="2" charset="0"/>
            </a:endParaRPr>
          </a:p>
          <a:p>
            <a:pPr marL="285750" indent="-285750">
              <a:buFont typeface="Wingdings" panose="05000000000000000000" pitchFamily="2" charset="2"/>
              <a:buChar char="Ø"/>
            </a:pPr>
            <a:endParaRPr lang="en-US" dirty="0">
              <a:latin typeface="Roboto" panose="02000000000000000000" pitchFamily="2" charset="0"/>
              <a:ea typeface="Roboto" panose="02000000000000000000" pitchFamily="2" charset="0"/>
            </a:endParaRPr>
          </a:p>
        </p:txBody>
      </p:sp>
      <p:sp>
        <p:nvSpPr>
          <p:cNvPr id="19" name="TextBox 18">
            <a:extLst>
              <a:ext uri="{FF2B5EF4-FFF2-40B4-BE49-F238E27FC236}">
                <a16:creationId xmlns:a16="http://schemas.microsoft.com/office/drawing/2014/main" id="{6E6C6678-9B8E-4D1F-9A40-22BEDCDDF615}"/>
              </a:ext>
            </a:extLst>
          </p:cNvPr>
          <p:cNvSpPr txBox="1"/>
          <p:nvPr/>
        </p:nvSpPr>
        <p:spPr>
          <a:xfrm>
            <a:off x="1251496" y="5104554"/>
            <a:ext cx="9212778" cy="923330"/>
          </a:xfrm>
          <a:prstGeom prst="rect">
            <a:avLst/>
          </a:prstGeom>
          <a:noFill/>
        </p:spPr>
        <p:txBody>
          <a:bodyPr wrap="none" rtlCol="0">
            <a:spAutoFit/>
          </a:bodyPr>
          <a:lstStyle/>
          <a:p>
            <a:r>
              <a:rPr kumimoji="0" lang="en-US" altLang="en-US" b="1" i="0" u="none" strike="noStrike" cap="none" normalizeH="0" baseline="0" dirty="0">
                <a:ln>
                  <a:noFill/>
                </a:ln>
                <a:effectLst/>
                <a:latin typeface="Roboto" panose="02000000000000000000" pitchFamily="2" charset="0"/>
                <a:ea typeface="Roboto" panose="02000000000000000000" pitchFamily="2" charset="0"/>
              </a:rPr>
              <a:t>Example:</a:t>
            </a:r>
          </a:p>
          <a:p>
            <a:r>
              <a:rPr lang="en-US" altLang="en-US" b="1" dirty="0">
                <a:latin typeface="Roboto" panose="02000000000000000000" pitchFamily="2" charset="0"/>
                <a:ea typeface="Roboto" panose="02000000000000000000" pitchFamily="2" charset="0"/>
              </a:rPr>
              <a:t>	</a:t>
            </a:r>
            <a:r>
              <a:rPr lang="en-US" b="0" i="0" dirty="0">
                <a:effectLst/>
                <a:latin typeface="Consolas" panose="020B0609020204030204" pitchFamily="49" charset="0"/>
                <a:ea typeface="Roboto" panose="02000000000000000000" pitchFamily="2" charset="0"/>
              </a:rPr>
              <a:t>&lt;p&gt;</a:t>
            </a:r>
            <a:r>
              <a:rPr lang="en-US" b="1" i="0" dirty="0">
                <a:effectLst/>
                <a:latin typeface="Consolas" panose="020B0609020204030204" pitchFamily="49" charset="0"/>
                <a:ea typeface="Roboto" panose="02000000000000000000" pitchFamily="2" charset="0"/>
              </a:rPr>
              <a:t>&lt;cite&gt;</a:t>
            </a:r>
            <a:r>
              <a:rPr lang="en-US" b="0" i="0" dirty="0">
                <a:effectLst/>
                <a:latin typeface="Consolas" panose="020B0609020204030204" pitchFamily="49" charset="0"/>
                <a:ea typeface="Roboto" panose="02000000000000000000" pitchFamily="2" charset="0"/>
              </a:rPr>
              <a:t>The Scream</a:t>
            </a:r>
            <a:r>
              <a:rPr lang="en-US" b="1" i="0" dirty="0">
                <a:effectLst/>
                <a:latin typeface="Consolas" panose="020B0609020204030204" pitchFamily="49" charset="0"/>
                <a:ea typeface="Roboto" panose="02000000000000000000" pitchFamily="2" charset="0"/>
              </a:rPr>
              <a:t>&lt;/cite&gt; </a:t>
            </a:r>
            <a:r>
              <a:rPr lang="en-US" b="0" i="0" dirty="0">
                <a:effectLst/>
                <a:latin typeface="Consolas" panose="020B0609020204030204" pitchFamily="49" charset="0"/>
                <a:ea typeface="Roboto" panose="02000000000000000000" pitchFamily="2" charset="0"/>
              </a:rPr>
              <a:t>by Edvard Munch. Painted in 1893.&lt;/p&gt;</a:t>
            </a:r>
            <a:endParaRPr kumimoji="0" lang="en-US" altLang="en-US" b="1" i="0" u="none" strike="noStrike" cap="none" normalizeH="0" baseline="0" dirty="0">
              <a:ln>
                <a:noFill/>
              </a:ln>
              <a:effectLst/>
              <a:latin typeface="Consolas" panose="020B0609020204030204" pitchFamily="49" charset="0"/>
              <a:ea typeface="Roboto" panose="02000000000000000000" pitchFamily="2" charset="0"/>
            </a:endParaRPr>
          </a:p>
          <a:p>
            <a:endParaRPr lang="en-US" dirty="0"/>
          </a:p>
        </p:txBody>
      </p:sp>
    </p:spTree>
    <p:extLst>
      <p:ext uri="{BB962C8B-B14F-4D97-AF65-F5344CB8AC3E}">
        <p14:creationId xmlns:p14="http://schemas.microsoft.com/office/powerpoint/2010/main" val="3175449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3403496"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Semantic Elements</a:t>
            </a:r>
          </a:p>
        </p:txBody>
      </p:sp>
      <p:sp>
        <p:nvSpPr>
          <p:cNvPr id="10" name="Rectangle 2">
            <a:extLst>
              <a:ext uri="{FF2B5EF4-FFF2-40B4-BE49-F238E27FC236}">
                <a16:creationId xmlns:a16="http://schemas.microsoft.com/office/drawing/2014/main" id="{FEB194B6-1064-4085-98D1-7FDF45A3635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EFA9D49A-0970-49E8-89B9-FCEECCE9273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48984B2-A5D6-4316-9E5F-E8828252D05A}"/>
              </a:ext>
            </a:extLst>
          </p:cNvPr>
          <p:cNvSpPr txBox="1"/>
          <p:nvPr/>
        </p:nvSpPr>
        <p:spPr>
          <a:xfrm>
            <a:off x="1799140" y="2875692"/>
            <a:ext cx="1901585" cy="2862322"/>
          </a:xfrm>
          <a:prstGeom prst="rect">
            <a:avLst/>
          </a:prstGeom>
          <a:noFill/>
        </p:spPr>
        <p:txBody>
          <a:bodyPr wrap="square" rtlCol="0">
            <a:spAutoFit/>
          </a:bodyPr>
          <a:lstStyle/>
          <a:p>
            <a:pPr algn="l"/>
            <a:r>
              <a:rPr lang="en-US" b="1" i="0" dirty="0">
                <a:solidFill>
                  <a:srgbClr val="000000"/>
                </a:solidFill>
                <a:effectLst/>
                <a:latin typeface="Roboto" panose="02000000000000000000" pitchFamily="2" charset="0"/>
                <a:ea typeface="Roboto" panose="02000000000000000000" pitchFamily="2" charset="0"/>
              </a:rPr>
              <a:t>&lt;article&gt; </a:t>
            </a:r>
          </a:p>
          <a:p>
            <a:pPr algn="l"/>
            <a:endParaRPr lang="en-US" b="1" dirty="0">
              <a:solidFill>
                <a:srgbClr val="000000"/>
              </a:solidFill>
              <a:latin typeface="Roboto" panose="02000000000000000000" pitchFamily="2" charset="0"/>
              <a:ea typeface="Roboto" panose="02000000000000000000" pitchFamily="2" charset="0"/>
            </a:endParaRPr>
          </a:p>
          <a:p>
            <a:pPr algn="l"/>
            <a:r>
              <a:rPr lang="en-US" b="1" i="0" dirty="0">
                <a:solidFill>
                  <a:srgbClr val="000000"/>
                </a:solidFill>
                <a:effectLst/>
                <a:latin typeface="Roboto" panose="02000000000000000000" pitchFamily="2" charset="0"/>
                <a:ea typeface="Roboto" panose="02000000000000000000" pitchFamily="2" charset="0"/>
              </a:rPr>
              <a:t>&lt;aside&gt;</a:t>
            </a:r>
          </a:p>
          <a:p>
            <a:pPr algn="l"/>
            <a:endParaRPr lang="en-US" b="0" i="0" dirty="0">
              <a:solidFill>
                <a:srgbClr val="000000"/>
              </a:solidFill>
              <a:effectLst/>
              <a:latin typeface="Roboto" panose="02000000000000000000" pitchFamily="2" charset="0"/>
              <a:ea typeface="Roboto" panose="02000000000000000000" pitchFamily="2" charset="0"/>
            </a:endParaRPr>
          </a:p>
          <a:p>
            <a:pPr algn="l"/>
            <a:r>
              <a:rPr lang="en-US" b="1" i="0" dirty="0">
                <a:solidFill>
                  <a:srgbClr val="000000"/>
                </a:solidFill>
                <a:effectLst/>
                <a:latin typeface="Roboto" panose="02000000000000000000" pitchFamily="2" charset="0"/>
                <a:ea typeface="Roboto" panose="02000000000000000000" pitchFamily="2" charset="0"/>
              </a:rPr>
              <a:t>&lt;details&gt;</a:t>
            </a:r>
          </a:p>
          <a:p>
            <a:pPr algn="l"/>
            <a:endParaRPr lang="en-US" b="0" i="0" dirty="0">
              <a:solidFill>
                <a:srgbClr val="000000"/>
              </a:solidFill>
              <a:effectLst/>
              <a:latin typeface="Roboto" panose="02000000000000000000" pitchFamily="2" charset="0"/>
              <a:ea typeface="Roboto" panose="02000000000000000000" pitchFamily="2" charset="0"/>
            </a:endParaRPr>
          </a:p>
          <a:p>
            <a:pPr algn="l"/>
            <a:r>
              <a:rPr lang="en-US" b="1" i="0" dirty="0">
                <a:solidFill>
                  <a:srgbClr val="000000"/>
                </a:solidFill>
                <a:effectLst/>
                <a:latin typeface="Roboto" panose="02000000000000000000" pitchFamily="2" charset="0"/>
                <a:ea typeface="Roboto" panose="02000000000000000000" pitchFamily="2" charset="0"/>
              </a:rPr>
              <a:t>&lt;</a:t>
            </a:r>
            <a:r>
              <a:rPr lang="en-US" b="1" i="0" dirty="0" err="1">
                <a:solidFill>
                  <a:srgbClr val="000000"/>
                </a:solidFill>
                <a:effectLst/>
                <a:latin typeface="Roboto" panose="02000000000000000000" pitchFamily="2" charset="0"/>
                <a:ea typeface="Roboto" panose="02000000000000000000" pitchFamily="2" charset="0"/>
              </a:rPr>
              <a:t>figcaption</a:t>
            </a:r>
            <a:r>
              <a:rPr lang="en-US" b="1" i="0" dirty="0">
                <a:solidFill>
                  <a:srgbClr val="000000"/>
                </a:solidFill>
                <a:effectLst/>
                <a:latin typeface="Roboto" panose="02000000000000000000" pitchFamily="2" charset="0"/>
                <a:ea typeface="Roboto" panose="02000000000000000000" pitchFamily="2" charset="0"/>
              </a:rPr>
              <a:t>&gt;</a:t>
            </a:r>
          </a:p>
          <a:p>
            <a:pPr algn="l"/>
            <a:endParaRPr lang="en-US" b="0" i="0" dirty="0">
              <a:solidFill>
                <a:srgbClr val="000000"/>
              </a:solidFill>
              <a:effectLst/>
              <a:latin typeface="Roboto" panose="02000000000000000000" pitchFamily="2" charset="0"/>
              <a:ea typeface="Roboto" panose="02000000000000000000" pitchFamily="2" charset="0"/>
            </a:endParaRPr>
          </a:p>
          <a:p>
            <a:pPr algn="l"/>
            <a:r>
              <a:rPr lang="en-US" b="1" i="0" dirty="0">
                <a:solidFill>
                  <a:srgbClr val="000000"/>
                </a:solidFill>
                <a:effectLst/>
                <a:latin typeface="Roboto" panose="02000000000000000000" pitchFamily="2" charset="0"/>
                <a:ea typeface="Roboto" panose="02000000000000000000" pitchFamily="2" charset="0"/>
              </a:rPr>
              <a:t>&lt;figure&gt;</a:t>
            </a:r>
          </a:p>
          <a:p>
            <a:pPr algn="l"/>
            <a:endParaRPr lang="en-US" b="0" i="0" dirty="0">
              <a:solidFill>
                <a:srgbClr val="000000"/>
              </a:solidFill>
              <a:effectLst/>
              <a:latin typeface="Roboto" panose="02000000000000000000" pitchFamily="2" charset="0"/>
              <a:ea typeface="Roboto" panose="02000000000000000000" pitchFamily="2" charset="0"/>
            </a:endParaRPr>
          </a:p>
        </p:txBody>
      </p:sp>
      <p:sp>
        <p:nvSpPr>
          <p:cNvPr id="9" name="Rectangle 2">
            <a:extLst>
              <a:ext uri="{FF2B5EF4-FFF2-40B4-BE49-F238E27FC236}">
                <a16:creationId xmlns:a16="http://schemas.microsoft.com/office/drawing/2014/main" id="{E73ABAE3-1D57-4075-BB15-B71762ED8E43}"/>
              </a:ext>
            </a:extLst>
          </p:cNvPr>
          <p:cNvSpPr>
            <a:spLocks noChangeArrowheads="1"/>
          </p:cNvSpPr>
          <p:nvPr/>
        </p:nvSpPr>
        <p:spPr bwMode="auto">
          <a:xfrm>
            <a:off x="608119" y="621231"/>
            <a:ext cx="10244792" cy="1841473"/>
          </a:xfrm>
          <a:prstGeom prst="rect">
            <a:avLst/>
          </a:prstGeom>
          <a:noFill/>
          <a:ln>
            <a:noFill/>
          </a:ln>
          <a:effec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Roboto" panose="02000000000000000000" pitchFamily="2" charset="0"/>
                <a:ea typeface="Roboto" panose="02000000000000000000" pitchFamily="2" charset="0"/>
                <a:cs typeface="Segoe UI" panose="020B0502040204020203" pitchFamily="34" charset="0"/>
              </a:rPr>
              <a:t>What are Semantic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	A semantic element clearly describes its meaning to both the browser and the developer.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	Examples of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non-semantic</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 elements: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&lt;div&gt;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and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&lt;span&gt;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 Tells nothing about its content.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	Examples of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semantic</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 elements: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&lt;form&gt;</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&lt;table&gt;</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 and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&lt;article&gt;</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 - Clearly defines its content.</a:t>
            </a:r>
          </a:p>
        </p:txBody>
      </p:sp>
      <p:sp>
        <p:nvSpPr>
          <p:cNvPr id="11" name="TextBox 10">
            <a:extLst>
              <a:ext uri="{FF2B5EF4-FFF2-40B4-BE49-F238E27FC236}">
                <a16:creationId xmlns:a16="http://schemas.microsoft.com/office/drawing/2014/main" id="{98B9F428-502C-42AD-8993-70039E062DC8}"/>
              </a:ext>
            </a:extLst>
          </p:cNvPr>
          <p:cNvSpPr txBox="1"/>
          <p:nvPr/>
        </p:nvSpPr>
        <p:spPr>
          <a:xfrm>
            <a:off x="4671946" y="2825636"/>
            <a:ext cx="1183337" cy="3139321"/>
          </a:xfrm>
          <a:prstGeom prst="rect">
            <a:avLst/>
          </a:prstGeom>
          <a:noFill/>
        </p:spPr>
        <p:txBody>
          <a:bodyPr wrap="none" rtlCol="0">
            <a:spAutoFit/>
          </a:bodyPr>
          <a:lstStyle/>
          <a:p>
            <a:pPr algn="l"/>
            <a:r>
              <a:rPr lang="en-US" b="1" i="0" dirty="0">
                <a:solidFill>
                  <a:srgbClr val="000000"/>
                </a:solidFill>
                <a:effectLst/>
                <a:latin typeface="Roboto" panose="02000000000000000000" pitchFamily="2" charset="0"/>
                <a:ea typeface="Roboto" panose="02000000000000000000" pitchFamily="2" charset="0"/>
              </a:rPr>
              <a:t>&lt;footer&gt;</a:t>
            </a:r>
          </a:p>
          <a:p>
            <a:pPr algn="l"/>
            <a:endParaRPr lang="en-US" b="1" i="0" dirty="0">
              <a:solidFill>
                <a:srgbClr val="000000"/>
              </a:solidFill>
              <a:effectLst/>
              <a:latin typeface="Roboto" panose="02000000000000000000" pitchFamily="2" charset="0"/>
              <a:ea typeface="Roboto" panose="02000000000000000000" pitchFamily="2" charset="0"/>
            </a:endParaRPr>
          </a:p>
          <a:p>
            <a:pPr algn="l"/>
            <a:r>
              <a:rPr lang="en-US" b="1" i="0" dirty="0">
                <a:solidFill>
                  <a:srgbClr val="000000"/>
                </a:solidFill>
                <a:effectLst/>
                <a:latin typeface="Roboto" panose="02000000000000000000" pitchFamily="2" charset="0"/>
                <a:ea typeface="Roboto" panose="02000000000000000000" pitchFamily="2" charset="0"/>
              </a:rPr>
              <a:t>&lt;header&gt;</a:t>
            </a:r>
          </a:p>
          <a:p>
            <a:pPr algn="l"/>
            <a:endParaRPr lang="en-US" b="1" i="0" dirty="0">
              <a:solidFill>
                <a:srgbClr val="000000"/>
              </a:solidFill>
              <a:effectLst/>
              <a:latin typeface="Roboto" panose="02000000000000000000" pitchFamily="2" charset="0"/>
              <a:ea typeface="Roboto" panose="02000000000000000000" pitchFamily="2" charset="0"/>
            </a:endParaRPr>
          </a:p>
          <a:p>
            <a:pPr algn="l"/>
            <a:r>
              <a:rPr lang="en-US" b="1" i="0" dirty="0">
                <a:solidFill>
                  <a:srgbClr val="000000"/>
                </a:solidFill>
                <a:effectLst/>
                <a:latin typeface="Roboto" panose="02000000000000000000" pitchFamily="2" charset="0"/>
                <a:ea typeface="Roboto" panose="02000000000000000000" pitchFamily="2" charset="0"/>
              </a:rPr>
              <a:t>&lt;main&gt;</a:t>
            </a:r>
          </a:p>
          <a:p>
            <a:pPr algn="l"/>
            <a:endParaRPr lang="en-US" b="1" i="0" dirty="0">
              <a:solidFill>
                <a:srgbClr val="000000"/>
              </a:solidFill>
              <a:effectLst/>
              <a:latin typeface="Roboto" panose="02000000000000000000" pitchFamily="2" charset="0"/>
              <a:ea typeface="Roboto" panose="02000000000000000000" pitchFamily="2" charset="0"/>
            </a:endParaRPr>
          </a:p>
          <a:p>
            <a:pPr algn="l"/>
            <a:r>
              <a:rPr lang="en-US" b="1" i="0" dirty="0">
                <a:solidFill>
                  <a:srgbClr val="000000"/>
                </a:solidFill>
                <a:effectLst/>
                <a:latin typeface="Roboto" panose="02000000000000000000" pitchFamily="2" charset="0"/>
                <a:ea typeface="Roboto" panose="02000000000000000000" pitchFamily="2" charset="0"/>
              </a:rPr>
              <a:t>&lt;nav&gt;</a:t>
            </a:r>
          </a:p>
          <a:p>
            <a:pPr algn="l"/>
            <a:endParaRPr lang="en-US" b="0" i="0" dirty="0">
              <a:solidFill>
                <a:srgbClr val="000000"/>
              </a:solidFill>
              <a:effectLst/>
              <a:latin typeface="Roboto" panose="02000000000000000000" pitchFamily="2" charset="0"/>
              <a:ea typeface="Roboto" panose="02000000000000000000" pitchFamily="2" charset="0"/>
            </a:endParaRPr>
          </a:p>
          <a:p>
            <a:pPr algn="l"/>
            <a:r>
              <a:rPr lang="en-US" b="1" i="0" dirty="0">
                <a:solidFill>
                  <a:srgbClr val="000000"/>
                </a:solidFill>
                <a:effectLst/>
                <a:latin typeface="Roboto" panose="02000000000000000000" pitchFamily="2" charset="0"/>
                <a:ea typeface="Roboto" panose="02000000000000000000" pitchFamily="2" charset="0"/>
              </a:rPr>
              <a:t>&lt;section&gt;</a:t>
            </a:r>
          </a:p>
          <a:p>
            <a:pPr algn="l"/>
            <a:endParaRPr lang="en-US" b="0" i="0" dirty="0">
              <a:solidFill>
                <a:srgbClr val="000000"/>
              </a:solidFill>
              <a:effectLst/>
              <a:latin typeface="Roboto" panose="02000000000000000000" pitchFamily="2" charset="0"/>
              <a:ea typeface="Roboto" panose="02000000000000000000" pitchFamily="2" charset="0"/>
            </a:endParaRPr>
          </a:p>
          <a:p>
            <a:endParaRPr lang="en-US" dirty="0"/>
          </a:p>
        </p:txBody>
      </p:sp>
      <p:sp>
        <p:nvSpPr>
          <p:cNvPr id="12" name="TextBox 11">
            <a:extLst>
              <a:ext uri="{FF2B5EF4-FFF2-40B4-BE49-F238E27FC236}">
                <a16:creationId xmlns:a16="http://schemas.microsoft.com/office/drawing/2014/main" id="{3034A6E9-310E-4C9E-B7F9-3E59B490CEB3}"/>
              </a:ext>
            </a:extLst>
          </p:cNvPr>
          <p:cNvSpPr txBox="1"/>
          <p:nvPr/>
        </p:nvSpPr>
        <p:spPr>
          <a:xfrm>
            <a:off x="6988959" y="2825636"/>
            <a:ext cx="1383712" cy="1200329"/>
          </a:xfrm>
          <a:prstGeom prst="rect">
            <a:avLst/>
          </a:prstGeom>
          <a:noFill/>
        </p:spPr>
        <p:txBody>
          <a:bodyPr wrap="none" rtlCol="0">
            <a:spAutoFit/>
          </a:bodyPr>
          <a:lstStyle/>
          <a:p>
            <a:pPr algn="l"/>
            <a:r>
              <a:rPr lang="en-US" b="1" i="0" dirty="0">
                <a:solidFill>
                  <a:srgbClr val="000000"/>
                </a:solidFill>
                <a:effectLst/>
                <a:latin typeface="Roboto" panose="02000000000000000000" pitchFamily="2" charset="0"/>
                <a:ea typeface="Roboto" panose="02000000000000000000" pitchFamily="2" charset="0"/>
              </a:rPr>
              <a:t>&lt;summary&gt;</a:t>
            </a:r>
          </a:p>
          <a:p>
            <a:pPr algn="l"/>
            <a:endParaRPr lang="en-US" b="1" i="0" dirty="0">
              <a:solidFill>
                <a:srgbClr val="000000"/>
              </a:solidFill>
              <a:effectLst/>
              <a:latin typeface="Roboto" panose="02000000000000000000" pitchFamily="2" charset="0"/>
              <a:ea typeface="Roboto" panose="02000000000000000000" pitchFamily="2" charset="0"/>
            </a:endParaRPr>
          </a:p>
          <a:p>
            <a:pPr algn="l"/>
            <a:r>
              <a:rPr lang="en-US" b="1" i="0" dirty="0">
                <a:solidFill>
                  <a:srgbClr val="000000"/>
                </a:solidFill>
                <a:effectLst/>
                <a:latin typeface="Roboto" panose="02000000000000000000" pitchFamily="2" charset="0"/>
                <a:ea typeface="Roboto" panose="02000000000000000000" pitchFamily="2" charset="0"/>
              </a:rPr>
              <a:t>&lt;time&gt;</a:t>
            </a:r>
          </a:p>
          <a:p>
            <a:endParaRPr lang="en-US" dirty="0"/>
          </a:p>
        </p:txBody>
      </p:sp>
      <p:cxnSp>
        <p:nvCxnSpPr>
          <p:cNvPr id="15" name="Straight Connector 14">
            <a:extLst>
              <a:ext uri="{FF2B5EF4-FFF2-40B4-BE49-F238E27FC236}">
                <a16:creationId xmlns:a16="http://schemas.microsoft.com/office/drawing/2014/main" id="{16D33869-D1B4-4FB0-AABB-17C5BA52EB61}"/>
              </a:ext>
            </a:extLst>
          </p:cNvPr>
          <p:cNvCxnSpPr/>
          <p:nvPr/>
        </p:nvCxnSpPr>
        <p:spPr>
          <a:xfrm>
            <a:off x="4303059" y="2668290"/>
            <a:ext cx="0" cy="2912378"/>
          </a:xfrm>
          <a:prstGeom prst="line">
            <a:avLst/>
          </a:prstGeom>
          <a:ln w="28575">
            <a:solidFill>
              <a:srgbClr val="65CB5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DC8743-9F42-48D9-B6E7-A351E0820EB5}"/>
              </a:ext>
            </a:extLst>
          </p:cNvPr>
          <p:cNvCxnSpPr/>
          <p:nvPr/>
        </p:nvCxnSpPr>
        <p:spPr>
          <a:xfrm>
            <a:off x="6620435" y="2703461"/>
            <a:ext cx="0" cy="2912378"/>
          </a:xfrm>
          <a:prstGeom prst="line">
            <a:avLst/>
          </a:prstGeom>
          <a:ln w="28575">
            <a:solidFill>
              <a:srgbClr val="65CB5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828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3187091"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Section Elements</a:t>
            </a:r>
          </a:p>
        </p:txBody>
      </p:sp>
      <p:sp>
        <p:nvSpPr>
          <p:cNvPr id="10" name="Rectangle 2">
            <a:extLst>
              <a:ext uri="{FF2B5EF4-FFF2-40B4-BE49-F238E27FC236}">
                <a16:creationId xmlns:a16="http://schemas.microsoft.com/office/drawing/2014/main" id="{FEB194B6-1064-4085-98D1-7FDF45A3635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EFA9D49A-0970-49E8-89B9-FCEECCE9273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48984B2-A5D6-4316-9E5F-E8828252D05A}"/>
              </a:ext>
            </a:extLst>
          </p:cNvPr>
          <p:cNvSpPr txBox="1"/>
          <p:nvPr/>
        </p:nvSpPr>
        <p:spPr>
          <a:xfrm>
            <a:off x="947493" y="1625150"/>
            <a:ext cx="11244507" cy="4247317"/>
          </a:xfrm>
          <a:prstGeom prst="rect">
            <a:avLst/>
          </a:prstGeom>
          <a:noFill/>
        </p:spPr>
        <p:txBody>
          <a:bodyPr wrap="square" rtlCol="0">
            <a:spAutoFit/>
          </a:bodyPr>
          <a:lstStyle/>
          <a:p>
            <a:pPr algn="l"/>
            <a:r>
              <a:rPr lang="en-US" b="1" i="0" dirty="0">
                <a:effectLst/>
                <a:latin typeface="Roboto" panose="02000000000000000000" pitchFamily="2" charset="0"/>
                <a:ea typeface="Roboto" panose="02000000000000000000" pitchFamily="2" charset="0"/>
              </a:rPr>
              <a:t>&lt;section&gt;</a:t>
            </a:r>
            <a:br>
              <a:rPr lang="en-US" dirty="0">
                <a:latin typeface="Roboto" panose="02000000000000000000" pitchFamily="2" charset="0"/>
                <a:ea typeface="Roboto" panose="02000000000000000000" pitchFamily="2" charset="0"/>
              </a:rPr>
            </a:br>
            <a:r>
              <a:rPr lang="en-US" dirty="0">
                <a:latin typeface="Roboto" panose="02000000000000000000" pitchFamily="2" charset="0"/>
                <a:ea typeface="Roboto" panose="02000000000000000000" pitchFamily="2" charset="0"/>
              </a:rPr>
              <a:t>	</a:t>
            </a:r>
            <a:r>
              <a:rPr lang="en-US" b="0" i="0" dirty="0">
                <a:effectLst/>
                <a:latin typeface="Roboto" panose="02000000000000000000" pitchFamily="2" charset="0"/>
                <a:ea typeface="Roboto" panose="02000000000000000000" pitchFamily="2" charset="0"/>
              </a:rPr>
              <a:t>&lt;</a:t>
            </a:r>
            <a:r>
              <a:rPr lang="en-US" b="1" i="0" dirty="0">
                <a:effectLst/>
                <a:latin typeface="Roboto" panose="02000000000000000000" pitchFamily="2" charset="0"/>
                <a:ea typeface="Roboto" panose="02000000000000000000" pitchFamily="2" charset="0"/>
              </a:rPr>
              <a:t>h1&gt;</a:t>
            </a:r>
            <a:r>
              <a:rPr lang="en-US" b="0" i="0" dirty="0">
                <a:effectLst/>
                <a:latin typeface="Roboto" panose="02000000000000000000" pitchFamily="2" charset="0"/>
                <a:ea typeface="Roboto" panose="02000000000000000000" pitchFamily="2" charset="0"/>
              </a:rPr>
              <a:t>WWF</a:t>
            </a:r>
            <a:r>
              <a:rPr lang="en-US" b="1" i="0" dirty="0">
                <a:effectLst/>
                <a:latin typeface="Roboto" panose="02000000000000000000" pitchFamily="2" charset="0"/>
                <a:ea typeface="Roboto" panose="02000000000000000000" pitchFamily="2" charset="0"/>
              </a:rPr>
              <a:t>&lt;/h1&gt;</a:t>
            </a:r>
            <a:br>
              <a:rPr lang="en-US" dirty="0">
                <a:latin typeface="Roboto" panose="02000000000000000000" pitchFamily="2" charset="0"/>
                <a:ea typeface="Roboto" panose="02000000000000000000" pitchFamily="2" charset="0"/>
              </a:rPr>
            </a:br>
            <a:r>
              <a:rPr lang="en-US" dirty="0">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&lt;p&gt;</a:t>
            </a:r>
            <a:r>
              <a:rPr lang="en-US" b="0" i="0" dirty="0">
                <a:effectLst/>
                <a:latin typeface="Roboto" panose="02000000000000000000" pitchFamily="2" charset="0"/>
                <a:ea typeface="Roboto" panose="02000000000000000000" pitchFamily="2" charset="0"/>
              </a:rPr>
              <a:t>The World Wide Fund for Nature (WWF) is an international organization working on issues 	regarding the conservation, research and restoration of the environment, formerly named the World 	Wildlife Fund. WWF was founded in 1961.</a:t>
            </a:r>
            <a:r>
              <a:rPr lang="en-US" b="1" i="0" dirty="0">
                <a:effectLst/>
                <a:latin typeface="Roboto" panose="02000000000000000000" pitchFamily="2" charset="0"/>
                <a:ea typeface="Roboto" panose="02000000000000000000" pitchFamily="2" charset="0"/>
              </a:rPr>
              <a:t>&lt;/p&gt;</a:t>
            </a:r>
            <a:br>
              <a:rPr lang="en-US" dirty="0">
                <a:latin typeface="Roboto" panose="02000000000000000000" pitchFamily="2" charset="0"/>
                <a:ea typeface="Roboto" panose="02000000000000000000" pitchFamily="2" charset="0"/>
              </a:rPr>
            </a:br>
            <a:r>
              <a:rPr lang="en-US" b="1" i="0" dirty="0">
                <a:effectLst/>
                <a:latin typeface="Roboto" panose="02000000000000000000" pitchFamily="2" charset="0"/>
                <a:ea typeface="Roboto" panose="02000000000000000000" pitchFamily="2" charset="0"/>
              </a:rPr>
              <a:t>&lt;/section&gt;</a:t>
            </a:r>
            <a:br>
              <a:rPr lang="en-US" dirty="0">
                <a:latin typeface="Roboto" panose="02000000000000000000" pitchFamily="2" charset="0"/>
                <a:ea typeface="Roboto" panose="02000000000000000000" pitchFamily="2" charset="0"/>
              </a:rPr>
            </a:br>
            <a:br>
              <a:rPr lang="en-US" dirty="0">
                <a:latin typeface="Roboto" panose="02000000000000000000" pitchFamily="2" charset="0"/>
                <a:ea typeface="Roboto" panose="02000000000000000000" pitchFamily="2" charset="0"/>
              </a:rPr>
            </a:br>
            <a:r>
              <a:rPr lang="en-US" b="1" i="0" dirty="0">
                <a:effectLst/>
                <a:latin typeface="Roboto" panose="02000000000000000000" pitchFamily="2" charset="0"/>
                <a:ea typeface="Roboto" panose="02000000000000000000" pitchFamily="2" charset="0"/>
              </a:rPr>
              <a:t>&lt;section&gt;</a:t>
            </a:r>
            <a:br>
              <a:rPr lang="en-US" dirty="0">
                <a:latin typeface="Roboto" panose="02000000000000000000" pitchFamily="2" charset="0"/>
                <a:ea typeface="Roboto" panose="02000000000000000000" pitchFamily="2" charset="0"/>
              </a:rPr>
            </a:br>
            <a:r>
              <a:rPr lang="en-US" dirty="0">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&lt;h1&gt;</a:t>
            </a:r>
            <a:r>
              <a:rPr lang="en-US" b="0" i="0" dirty="0">
                <a:effectLst/>
                <a:latin typeface="Roboto" panose="02000000000000000000" pitchFamily="2" charset="0"/>
                <a:ea typeface="Roboto" panose="02000000000000000000" pitchFamily="2" charset="0"/>
              </a:rPr>
              <a:t>WWF's Panda symbol</a:t>
            </a:r>
            <a:r>
              <a:rPr lang="en-US" b="1" i="0" dirty="0">
                <a:effectLst/>
                <a:latin typeface="Roboto" panose="02000000000000000000" pitchFamily="2" charset="0"/>
                <a:ea typeface="Roboto" panose="02000000000000000000" pitchFamily="2" charset="0"/>
              </a:rPr>
              <a:t>&lt;/h1&gt;</a:t>
            </a:r>
            <a:br>
              <a:rPr lang="en-US" dirty="0">
                <a:latin typeface="Roboto" panose="02000000000000000000" pitchFamily="2" charset="0"/>
                <a:ea typeface="Roboto" panose="02000000000000000000" pitchFamily="2" charset="0"/>
              </a:rPr>
            </a:br>
            <a:r>
              <a:rPr lang="en-US" dirty="0">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&lt;p&gt;</a:t>
            </a:r>
          </a:p>
          <a:p>
            <a:pPr algn="l"/>
            <a:r>
              <a:rPr lang="en-US" b="1" dirty="0">
                <a:latin typeface="Roboto" panose="02000000000000000000" pitchFamily="2" charset="0"/>
                <a:ea typeface="Roboto" panose="02000000000000000000" pitchFamily="2" charset="0"/>
              </a:rPr>
              <a:t>		</a:t>
            </a:r>
            <a:r>
              <a:rPr lang="en-US" b="0" i="0" dirty="0">
                <a:effectLst/>
                <a:latin typeface="Roboto" panose="02000000000000000000" pitchFamily="2" charset="0"/>
                <a:ea typeface="Roboto" panose="02000000000000000000" pitchFamily="2" charset="0"/>
              </a:rPr>
              <a:t>The Panda has become the symbol of WWF. The well-known panda logo of WWF 				originated from a panda named Chi </a:t>
            </a:r>
            <a:r>
              <a:rPr lang="en-US" b="0" i="0" dirty="0" err="1">
                <a:effectLst/>
                <a:latin typeface="Roboto" panose="02000000000000000000" pitchFamily="2" charset="0"/>
                <a:ea typeface="Roboto" panose="02000000000000000000" pitchFamily="2" charset="0"/>
              </a:rPr>
              <a:t>Chi</a:t>
            </a:r>
            <a:r>
              <a:rPr lang="en-US" b="0" i="0" dirty="0">
                <a:effectLst/>
                <a:latin typeface="Roboto" panose="02000000000000000000" pitchFamily="2" charset="0"/>
                <a:ea typeface="Roboto" panose="02000000000000000000" pitchFamily="2" charset="0"/>
              </a:rPr>
              <a:t> that was transferred from the Beijing Zoo to the 			London Zoo in the same year of the establishment of WWF</a:t>
            </a:r>
          </a:p>
          <a:p>
            <a:pPr algn="l"/>
            <a:r>
              <a:rPr lang="en-US" b="0" i="0" dirty="0">
                <a:effectLst/>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&lt;/p&gt;</a:t>
            </a:r>
            <a:br>
              <a:rPr lang="en-US" dirty="0">
                <a:latin typeface="Roboto" panose="02000000000000000000" pitchFamily="2" charset="0"/>
                <a:ea typeface="Roboto" panose="02000000000000000000" pitchFamily="2" charset="0"/>
              </a:rPr>
            </a:br>
            <a:r>
              <a:rPr lang="en-US" b="1" i="0" dirty="0">
                <a:effectLst/>
                <a:latin typeface="Roboto" panose="02000000000000000000" pitchFamily="2" charset="0"/>
                <a:ea typeface="Roboto" panose="02000000000000000000" pitchFamily="2" charset="0"/>
              </a:rPr>
              <a:t>&lt;/section&gt;</a:t>
            </a:r>
          </a:p>
        </p:txBody>
      </p:sp>
      <p:sp>
        <p:nvSpPr>
          <p:cNvPr id="2" name="Rectangle 1">
            <a:extLst>
              <a:ext uri="{FF2B5EF4-FFF2-40B4-BE49-F238E27FC236}">
                <a16:creationId xmlns:a16="http://schemas.microsoft.com/office/drawing/2014/main" id="{6894982D-34B2-41E1-8DD6-1D19D7A1DE11}"/>
              </a:ext>
            </a:extLst>
          </p:cNvPr>
          <p:cNvSpPr>
            <a:spLocks noChangeArrowheads="1"/>
          </p:cNvSpPr>
          <p:nvPr/>
        </p:nvSpPr>
        <p:spPr bwMode="auto">
          <a:xfrm rot="10800000" flipV="1">
            <a:off x="608119" y="907685"/>
            <a:ext cx="110773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The &lt;section&gt; element defines a section in a document. </a:t>
            </a:r>
            <a:r>
              <a:rPr lang="en-US" b="0" i="0" dirty="0">
                <a:solidFill>
                  <a:srgbClr val="000000"/>
                </a:solidFill>
                <a:effectLst/>
                <a:latin typeface="Verdana" panose="020B0604030504040204" pitchFamily="34" charset="0"/>
              </a:rPr>
              <a:t>A section is a thematic grouping of content, typically with a heading.</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 </a:t>
            </a:r>
          </a:p>
        </p:txBody>
      </p:sp>
    </p:spTree>
    <p:extLst>
      <p:ext uri="{BB962C8B-B14F-4D97-AF65-F5344CB8AC3E}">
        <p14:creationId xmlns:p14="http://schemas.microsoft.com/office/powerpoint/2010/main" val="655422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3074881"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Article Elements</a:t>
            </a:r>
          </a:p>
        </p:txBody>
      </p:sp>
      <p:sp>
        <p:nvSpPr>
          <p:cNvPr id="10" name="Rectangle 2">
            <a:extLst>
              <a:ext uri="{FF2B5EF4-FFF2-40B4-BE49-F238E27FC236}">
                <a16:creationId xmlns:a16="http://schemas.microsoft.com/office/drawing/2014/main" id="{FEB194B6-1064-4085-98D1-7FDF45A3635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EFA9D49A-0970-49E8-89B9-FCEECCE9273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48984B2-A5D6-4316-9E5F-E8828252D05A}"/>
              </a:ext>
            </a:extLst>
          </p:cNvPr>
          <p:cNvSpPr txBox="1"/>
          <p:nvPr/>
        </p:nvSpPr>
        <p:spPr>
          <a:xfrm>
            <a:off x="1202987" y="2466853"/>
            <a:ext cx="11244507" cy="3139321"/>
          </a:xfrm>
          <a:prstGeom prst="rect">
            <a:avLst/>
          </a:prstGeom>
          <a:noFill/>
        </p:spPr>
        <p:txBody>
          <a:bodyPr wrap="square" rtlCol="0">
            <a:spAutoFit/>
          </a:bodyPr>
          <a:lstStyle/>
          <a:p>
            <a:pPr algn="l"/>
            <a:r>
              <a:rPr lang="en-US" b="1" i="0" dirty="0">
                <a:effectLst/>
                <a:latin typeface="Roboto" panose="02000000000000000000" pitchFamily="2" charset="0"/>
                <a:ea typeface="Roboto" panose="02000000000000000000" pitchFamily="2" charset="0"/>
              </a:rPr>
              <a:t>&lt;article&gt;</a:t>
            </a:r>
          </a:p>
          <a:p>
            <a:pPr algn="l"/>
            <a:br>
              <a:rPr lang="en-US" dirty="0">
                <a:latin typeface="Roboto" panose="02000000000000000000" pitchFamily="2" charset="0"/>
                <a:ea typeface="Roboto" panose="02000000000000000000" pitchFamily="2" charset="0"/>
              </a:rPr>
            </a:br>
            <a:r>
              <a:rPr lang="en-US" dirty="0">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&lt;h2&gt;</a:t>
            </a:r>
          </a:p>
          <a:p>
            <a:pPr algn="l"/>
            <a:r>
              <a:rPr lang="en-US" dirty="0">
                <a:latin typeface="Roboto" panose="02000000000000000000" pitchFamily="2" charset="0"/>
                <a:ea typeface="Roboto" panose="02000000000000000000" pitchFamily="2" charset="0"/>
              </a:rPr>
              <a:t>		</a:t>
            </a:r>
            <a:r>
              <a:rPr lang="en-US" b="0" i="0" dirty="0">
                <a:effectLst/>
                <a:latin typeface="Roboto" panose="02000000000000000000" pitchFamily="2" charset="0"/>
                <a:ea typeface="Roboto" panose="02000000000000000000" pitchFamily="2" charset="0"/>
              </a:rPr>
              <a:t>Google Chrome</a:t>
            </a:r>
          </a:p>
          <a:p>
            <a:pPr algn="l"/>
            <a:r>
              <a:rPr lang="en-US" b="0" i="0" dirty="0">
                <a:effectLst/>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&lt;/h2&gt;</a:t>
            </a:r>
          </a:p>
          <a:p>
            <a:pPr algn="l"/>
            <a:br>
              <a:rPr lang="en-US" dirty="0">
                <a:latin typeface="Roboto" panose="02000000000000000000" pitchFamily="2" charset="0"/>
                <a:ea typeface="Roboto" panose="02000000000000000000" pitchFamily="2" charset="0"/>
              </a:rPr>
            </a:br>
            <a:r>
              <a:rPr lang="en-US" dirty="0">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&lt;p&gt;</a:t>
            </a:r>
          </a:p>
          <a:p>
            <a:pPr algn="l"/>
            <a:r>
              <a:rPr lang="en-US" dirty="0">
                <a:latin typeface="Roboto" panose="02000000000000000000" pitchFamily="2" charset="0"/>
                <a:ea typeface="Roboto" panose="02000000000000000000" pitchFamily="2" charset="0"/>
              </a:rPr>
              <a:t>		</a:t>
            </a:r>
            <a:r>
              <a:rPr lang="en-US" b="0" i="0" dirty="0">
                <a:effectLst/>
                <a:latin typeface="Roboto" panose="02000000000000000000" pitchFamily="2" charset="0"/>
                <a:ea typeface="Roboto" panose="02000000000000000000" pitchFamily="2" charset="0"/>
              </a:rPr>
              <a:t>Google Chrome is a web browser developed by Google, released in 2008. Chrome is the 			world’s most popular web browser today!</a:t>
            </a:r>
          </a:p>
          <a:p>
            <a:pPr algn="l"/>
            <a:r>
              <a:rPr lang="en-US" dirty="0">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&lt;/p&gt;</a:t>
            </a:r>
            <a:br>
              <a:rPr lang="en-US" dirty="0">
                <a:latin typeface="Roboto" panose="02000000000000000000" pitchFamily="2" charset="0"/>
                <a:ea typeface="Roboto" panose="02000000000000000000" pitchFamily="2" charset="0"/>
              </a:rPr>
            </a:br>
            <a:r>
              <a:rPr lang="en-US" b="1" i="0" dirty="0">
                <a:effectLst/>
                <a:latin typeface="Roboto" panose="02000000000000000000" pitchFamily="2" charset="0"/>
                <a:ea typeface="Roboto" panose="02000000000000000000" pitchFamily="2" charset="0"/>
              </a:rPr>
              <a:t>&lt;/article&gt;</a:t>
            </a:r>
          </a:p>
        </p:txBody>
      </p:sp>
      <p:sp>
        <p:nvSpPr>
          <p:cNvPr id="2" name="Rectangle 1">
            <a:extLst>
              <a:ext uri="{FF2B5EF4-FFF2-40B4-BE49-F238E27FC236}">
                <a16:creationId xmlns:a16="http://schemas.microsoft.com/office/drawing/2014/main" id="{6894982D-34B2-41E1-8DD6-1D19D7A1DE11}"/>
              </a:ext>
            </a:extLst>
          </p:cNvPr>
          <p:cNvSpPr>
            <a:spLocks noChangeArrowheads="1"/>
          </p:cNvSpPr>
          <p:nvPr/>
        </p:nvSpPr>
        <p:spPr bwMode="auto">
          <a:xfrm rot="10800000" flipV="1">
            <a:off x="608119" y="923438"/>
            <a:ext cx="1107737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Roboto" panose="02000000000000000000" pitchFamily="2" charset="0"/>
                <a:ea typeface="Roboto" panose="02000000000000000000" pitchFamily="2" charset="0"/>
              </a:rPr>
              <a:t>The</a:t>
            </a:r>
            <a:r>
              <a:rPr kumimoji="0" lang="en-US" altLang="en-US" sz="1800" b="1" i="0" u="none" strike="noStrike" cap="none" normalizeH="0" baseline="0" dirty="0">
                <a:ln>
                  <a:noFill/>
                </a:ln>
                <a:effectLst/>
                <a:latin typeface="Roboto" panose="02000000000000000000" pitchFamily="2" charset="0"/>
                <a:ea typeface="Roboto" panose="02000000000000000000" pitchFamily="2" charset="0"/>
              </a:rPr>
              <a:t> &lt;article&gt; </a:t>
            </a:r>
            <a:r>
              <a:rPr kumimoji="0" lang="en-US" altLang="en-US" sz="1800" b="0" i="0" u="none" strike="noStrike" cap="none" normalizeH="0" baseline="0" dirty="0">
                <a:ln>
                  <a:noFill/>
                </a:ln>
                <a:effectLst/>
                <a:latin typeface="Roboto" panose="02000000000000000000" pitchFamily="2" charset="0"/>
                <a:ea typeface="Roboto" panose="02000000000000000000" pitchFamily="2" charset="0"/>
              </a:rPr>
              <a:t>element specifies independent, self-contained content.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Roboto" panose="02000000000000000000" pitchFamily="2" charset="0"/>
                <a:ea typeface="Roboto" panose="02000000000000000000" pitchFamily="2" charset="0"/>
              </a:rPr>
              <a:t>An article should make sense on its own, and it should be possible to distribute it independently from the rest of the web site.</a:t>
            </a:r>
            <a:endParaRPr kumimoji="0" lang="en-US" altLang="en-US" sz="3200" b="0" i="0" u="none" strike="noStrike" cap="none" normalizeH="0" baseline="0" dirty="0">
              <a:ln>
                <a:noFill/>
              </a:ln>
              <a:effectLst/>
              <a:latin typeface="Roboto" panose="02000000000000000000" pitchFamily="2" charset="0"/>
              <a:ea typeface="Roboto" panose="02000000000000000000" pitchFamily="2" charset="0"/>
            </a:endParaRPr>
          </a:p>
        </p:txBody>
      </p:sp>
      <p:sp>
        <p:nvSpPr>
          <p:cNvPr id="7" name="Rectangle 1">
            <a:extLst>
              <a:ext uri="{FF2B5EF4-FFF2-40B4-BE49-F238E27FC236}">
                <a16:creationId xmlns:a16="http://schemas.microsoft.com/office/drawing/2014/main" id="{55D67836-75CC-4105-9AE5-F6F63737215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61F87EE8-285E-429A-B82E-30DF14BD8009}"/>
              </a:ext>
            </a:extLst>
          </p:cNvPr>
          <p:cNvSpPr txBox="1"/>
          <p:nvPr/>
        </p:nvSpPr>
        <p:spPr>
          <a:xfrm>
            <a:off x="608119" y="1944761"/>
            <a:ext cx="1136850"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Example:</a:t>
            </a:r>
          </a:p>
        </p:txBody>
      </p:sp>
    </p:spTree>
    <p:extLst>
      <p:ext uri="{BB962C8B-B14F-4D97-AF65-F5344CB8AC3E}">
        <p14:creationId xmlns:p14="http://schemas.microsoft.com/office/powerpoint/2010/main" val="3546649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3074881"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Article Elements</a:t>
            </a:r>
          </a:p>
        </p:txBody>
      </p:sp>
      <p:sp>
        <p:nvSpPr>
          <p:cNvPr id="10" name="Rectangle 2">
            <a:extLst>
              <a:ext uri="{FF2B5EF4-FFF2-40B4-BE49-F238E27FC236}">
                <a16:creationId xmlns:a16="http://schemas.microsoft.com/office/drawing/2014/main" id="{FEB194B6-1064-4085-98D1-7FDF45A3635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EFA9D49A-0970-49E8-89B9-FCEECCE9273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48984B2-A5D6-4316-9E5F-E8828252D05A}"/>
              </a:ext>
            </a:extLst>
          </p:cNvPr>
          <p:cNvSpPr txBox="1"/>
          <p:nvPr/>
        </p:nvSpPr>
        <p:spPr>
          <a:xfrm>
            <a:off x="947493" y="2510990"/>
            <a:ext cx="11244507" cy="3139321"/>
          </a:xfrm>
          <a:prstGeom prst="rect">
            <a:avLst/>
          </a:prstGeom>
          <a:noFill/>
        </p:spPr>
        <p:txBody>
          <a:bodyPr wrap="square" rtlCol="0">
            <a:spAutoFit/>
          </a:bodyPr>
          <a:lstStyle/>
          <a:p>
            <a:pPr algn="l"/>
            <a:r>
              <a:rPr lang="en-US" b="1" i="0" dirty="0">
                <a:effectLst/>
                <a:latin typeface="Roboto" panose="02000000000000000000" pitchFamily="2" charset="0"/>
                <a:ea typeface="Roboto" panose="02000000000000000000" pitchFamily="2" charset="0"/>
              </a:rPr>
              <a:t>&lt;article&gt;</a:t>
            </a:r>
          </a:p>
          <a:p>
            <a:pPr algn="l"/>
            <a:br>
              <a:rPr lang="en-US" dirty="0">
                <a:latin typeface="Roboto" panose="02000000000000000000" pitchFamily="2" charset="0"/>
                <a:ea typeface="Roboto" panose="02000000000000000000" pitchFamily="2" charset="0"/>
              </a:rPr>
            </a:br>
            <a:r>
              <a:rPr lang="en-US" dirty="0">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&lt;h2&gt;</a:t>
            </a:r>
          </a:p>
          <a:p>
            <a:pPr algn="l"/>
            <a:r>
              <a:rPr lang="en-US" dirty="0">
                <a:latin typeface="Roboto" panose="02000000000000000000" pitchFamily="2" charset="0"/>
                <a:ea typeface="Roboto" panose="02000000000000000000" pitchFamily="2" charset="0"/>
              </a:rPr>
              <a:t>		</a:t>
            </a:r>
            <a:r>
              <a:rPr lang="en-US" b="0" i="0" dirty="0">
                <a:effectLst/>
                <a:latin typeface="Roboto" panose="02000000000000000000" pitchFamily="2" charset="0"/>
                <a:ea typeface="Roboto" panose="02000000000000000000" pitchFamily="2" charset="0"/>
              </a:rPr>
              <a:t>Google Chrome</a:t>
            </a:r>
          </a:p>
          <a:p>
            <a:pPr algn="l"/>
            <a:r>
              <a:rPr lang="en-US" b="0" i="0" dirty="0">
                <a:effectLst/>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&lt;/h2&gt;</a:t>
            </a:r>
          </a:p>
          <a:p>
            <a:pPr algn="l"/>
            <a:br>
              <a:rPr lang="en-US" dirty="0">
                <a:latin typeface="Roboto" panose="02000000000000000000" pitchFamily="2" charset="0"/>
                <a:ea typeface="Roboto" panose="02000000000000000000" pitchFamily="2" charset="0"/>
              </a:rPr>
            </a:br>
            <a:r>
              <a:rPr lang="en-US" dirty="0">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&lt;p&gt;</a:t>
            </a:r>
          </a:p>
          <a:p>
            <a:pPr algn="l"/>
            <a:r>
              <a:rPr lang="en-US" dirty="0">
                <a:latin typeface="Roboto" panose="02000000000000000000" pitchFamily="2" charset="0"/>
                <a:ea typeface="Roboto" panose="02000000000000000000" pitchFamily="2" charset="0"/>
              </a:rPr>
              <a:t>		</a:t>
            </a:r>
            <a:r>
              <a:rPr lang="en-US" b="0" i="0" dirty="0">
                <a:effectLst/>
                <a:latin typeface="Roboto" panose="02000000000000000000" pitchFamily="2" charset="0"/>
                <a:ea typeface="Roboto" panose="02000000000000000000" pitchFamily="2" charset="0"/>
              </a:rPr>
              <a:t>Google Chrome is a web browser developed by Google, released in 2008. Chrome is the 			world’s most popular web browser today!</a:t>
            </a:r>
          </a:p>
          <a:p>
            <a:pPr algn="l"/>
            <a:r>
              <a:rPr lang="en-US" dirty="0">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&lt;/p&gt;</a:t>
            </a:r>
            <a:br>
              <a:rPr lang="en-US" dirty="0">
                <a:latin typeface="Roboto" panose="02000000000000000000" pitchFamily="2" charset="0"/>
                <a:ea typeface="Roboto" panose="02000000000000000000" pitchFamily="2" charset="0"/>
              </a:rPr>
            </a:br>
            <a:r>
              <a:rPr lang="en-US" b="1" i="0" dirty="0">
                <a:effectLst/>
                <a:latin typeface="Roboto" panose="02000000000000000000" pitchFamily="2" charset="0"/>
                <a:ea typeface="Roboto" panose="02000000000000000000" pitchFamily="2" charset="0"/>
              </a:rPr>
              <a:t>&lt;/article&gt;</a:t>
            </a:r>
          </a:p>
        </p:txBody>
      </p:sp>
      <p:sp>
        <p:nvSpPr>
          <p:cNvPr id="2" name="Rectangle 1">
            <a:extLst>
              <a:ext uri="{FF2B5EF4-FFF2-40B4-BE49-F238E27FC236}">
                <a16:creationId xmlns:a16="http://schemas.microsoft.com/office/drawing/2014/main" id="{6894982D-34B2-41E1-8DD6-1D19D7A1DE11}"/>
              </a:ext>
            </a:extLst>
          </p:cNvPr>
          <p:cNvSpPr>
            <a:spLocks noChangeArrowheads="1"/>
          </p:cNvSpPr>
          <p:nvPr/>
        </p:nvSpPr>
        <p:spPr bwMode="auto">
          <a:xfrm rot="10800000" flipV="1">
            <a:off x="608119" y="923438"/>
            <a:ext cx="1107737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Roboto" panose="02000000000000000000" pitchFamily="2" charset="0"/>
                <a:ea typeface="Roboto" panose="02000000000000000000" pitchFamily="2" charset="0"/>
              </a:rPr>
              <a:t>The</a:t>
            </a:r>
            <a:r>
              <a:rPr kumimoji="0" lang="en-US" altLang="en-US" sz="1800" b="1" i="0" u="none" strike="noStrike" cap="none" normalizeH="0" baseline="0" dirty="0">
                <a:ln>
                  <a:noFill/>
                </a:ln>
                <a:effectLst/>
                <a:latin typeface="Roboto" panose="02000000000000000000" pitchFamily="2" charset="0"/>
                <a:ea typeface="Roboto" panose="02000000000000000000" pitchFamily="2" charset="0"/>
              </a:rPr>
              <a:t> &lt;article&gt; </a:t>
            </a:r>
            <a:r>
              <a:rPr kumimoji="0" lang="en-US" altLang="en-US" sz="1800" b="0" i="0" u="none" strike="noStrike" cap="none" normalizeH="0" baseline="0" dirty="0">
                <a:ln>
                  <a:noFill/>
                </a:ln>
                <a:effectLst/>
                <a:latin typeface="Roboto" panose="02000000000000000000" pitchFamily="2" charset="0"/>
                <a:ea typeface="Roboto" panose="02000000000000000000" pitchFamily="2" charset="0"/>
              </a:rPr>
              <a:t>element specifies independent, self-contained content.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Roboto" panose="02000000000000000000" pitchFamily="2" charset="0"/>
                <a:ea typeface="Roboto" panose="02000000000000000000" pitchFamily="2" charset="0"/>
              </a:rPr>
              <a:t>An article should make sense on its own, and it should be possible to distribute it independently from the rest of the web site.</a:t>
            </a:r>
            <a:endParaRPr kumimoji="0" lang="en-US" altLang="en-US" sz="3200" b="0" i="0" u="none" strike="noStrike" cap="none" normalizeH="0" baseline="0" dirty="0">
              <a:ln>
                <a:noFill/>
              </a:ln>
              <a:effectLst/>
              <a:latin typeface="Roboto" panose="02000000000000000000" pitchFamily="2" charset="0"/>
              <a:ea typeface="Roboto" panose="02000000000000000000" pitchFamily="2" charset="0"/>
            </a:endParaRPr>
          </a:p>
        </p:txBody>
      </p:sp>
      <p:sp>
        <p:nvSpPr>
          <p:cNvPr id="7" name="Rectangle 1">
            <a:extLst>
              <a:ext uri="{FF2B5EF4-FFF2-40B4-BE49-F238E27FC236}">
                <a16:creationId xmlns:a16="http://schemas.microsoft.com/office/drawing/2014/main" id="{55D67836-75CC-4105-9AE5-F6F63737215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1FEEED7-2BDE-4E3D-8FCA-29DAC9003460}"/>
              </a:ext>
            </a:extLst>
          </p:cNvPr>
          <p:cNvSpPr txBox="1"/>
          <p:nvPr/>
        </p:nvSpPr>
        <p:spPr>
          <a:xfrm>
            <a:off x="608119" y="2028979"/>
            <a:ext cx="1136850"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Example:</a:t>
            </a:r>
          </a:p>
        </p:txBody>
      </p:sp>
    </p:spTree>
    <p:extLst>
      <p:ext uri="{BB962C8B-B14F-4D97-AF65-F5344CB8AC3E}">
        <p14:creationId xmlns:p14="http://schemas.microsoft.com/office/powerpoint/2010/main" val="643937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3148619"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Header Elements</a:t>
            </a:r>
          </a:p>
        </p:txBody>
      </p:sp>
      <p:sp>
        <p:nvSpPr>
          <p:cNvPr id="10" name="Rectangle 2">
            <a:extLst>
              <a:ext uri="{FF2B5EF4-FFF2-40B4-BE49-F238E27FC236}">
                <a16:creationId xmlns:a16="http://schemas.microsoft.com/office/drawing/2014/main" id="{FEB194B6-1064-4085-98D1-7FDF45A3635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EFA9D49A-0970-49E8-89B9-FCEECCE9273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48984B2-A5D6-4316-9E5F-E8828252D05A}"/>
              </a:ext>
            </a:extLst>
          </p:cNvPr>
          <p:cNvSpPr txBox="1"/>
          <p:nvPr/>
        </p:nvSpPr>
        <p:spPr>
          <a:xfrm>
            <a:off x="1471928" y="2208200"/>
            <a:ext cx="11244507" cy="3139321"/>
          </a:xfrm>
          <a:prstGeom prst="rect">
            <a:avLst/>
          </a:prstGeom>
          <a:noFill/>
        </p:spPr>
        <p:txBody>
          <a:bodyPr wrap="square" rtlCol="0">
            <a:spAutoFit/>
          </a:bodyPr>
          <a:lstStyle/>
          <a:p>
            <a:pPr algn="l"/>
            <a:r>
              <a:rPr lang="en-US" b="1" i="0" dirty="0">
                <a:effectLst/>
                <a:latin typeface="Roboto" panose="02000000000000000000" pitchFamily="2" charset="0"/>
                <a:ea typeface="Roboto" panose="02000000000000000000" pitchFamily="2" charset="0"/>
              </a:rPr>
              <a:t>&lt;article&gt;</a:t>
            </a:r>
          </a:p>
          <a:p>
            <a:pPr algn="l"/>
            <a:r>
              <a:rPr lang="en-US" b="0" i="0" dirty="0">
                <a:effectLst/>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&lt;header&gt;</a:t>
            </a:r>
            <a:br>
              <a:rPr lang="en-US" b="1" dirty="0">
                <a:latin typeface="Roboto" panose="02000000000000000000" pitchFamily="2" charset="0"/>
                <a:ea typeface="Roboto" panose="02000000000000000000" pitchFamily="2" charset="0"/>
              </a:rPr>
            </a:br>
            <a:r>
              <a:rPr lang="en-US" b="0" i="0" dirty="0">
                <a:effectLst/>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&lt;h1&gt;</a:t>
            </a:r>
            <a:r>
              <a:rPr lang="en-US" b="0" i="0" dirty="0">
                <a:effectLst/>
                <a:latin typeface="Roboto" panose="02000000000000000000" pitchFamily="2" charset="0"/>
                <a:ea typeface="Roboto" panose="02000000000000000000" pitchFamily="2" charset="0"/>
              </a:rPr>
              <a:t>What Does WWF Do?</a:t>
            </a:r>
            <a:r>
              <a:rPr lang="en-US" b="1" i="0" dirty="0">
                <a:effectLst/>
                <a:latin typeface="Roboto" panose="02000000000000000000" pitchFamily="2" charset="0"/>
                <a:ea typeface="Roboto" panose="02000000000000000000" pitchFamily="2" charset="0"/>
              </a:rPr>
              <a:t>&lt;/h1&gt;</a:t>
            </a:r>
            <a:br>
              <a:rPr lang="en-US" dirty="0">
                <a:latin typeface="Roboto" panose="02000000000000000000" pitchFamily="2" charset="0"/>
                <a:ea typeface="Roboto" panose="02000000000000000000" pitchFamily="2" charset="0"/>
              </a:rPr>
            </a:br>
            <a:r>
              <a:rPr lang="en-US" b="0" i="0" dirty="0">
                <a:effectLst/>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&lt;p&gt;</a:t>
            </a:r>
            <a:r>
              <a:rPr lang="en-US" b="0" i="0" dirty="0">
                <a:effectLst/>
                <a:latin typeface="Roboto" panose="02000000000000000000" pitchFamily="2" charset="0"/>
                <a:ea typeface="Roboto" panose="02000000000000000000" pitchFamily="2" charset="0"/>
              </a:rPr>
              <a:t>WWF's mission:</a:t>
            </a:r>
            <a:r>
              <a:rPr lang="en-US" b="1" i="0" dirty="0">
                <a:effectLst/>
                <a:latin typeface="Roboto" panose="02000000000000000000" pitchFamily="2" charset="0"/>
                <a:ea typeface="Roboto" panose="02000000000000000000" pitchFamily="2" charset="0"/>
              </a:rPr>
              <a:t>&lt;/p&gt;</a:t>
            </a:r>
            <a:br>
              <a:rPr lang="en-US" dirty="0">
                <a:latin typeface="Roboto" panose="02000000000000000000" pitchFamily="2" charset="0"/>
                <a:ea typeface="Roboto" panose="02000000000000000000" pitchFamily="2" charset="0"/>
              </a:rPr>
            </a:br>
            <a:r>
              <a:rPr lang="en-US" b="0" i="0" dirty="0">
                <a:effectLst/>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&lt;/header&gt;</a:t>
            </a:r>
            <a:br>
              <a:rPr lang="en-US" dirty="0">
                <a:latin typeface="Roboto" panose="02000000000000000000" pitchFamily="2" charset="0"/>
                <a:ea typeface="Roboto" panose="02000000000000000000" pitchFamily="2" charset="0"/>
              </a:rPr>
            </a:br>
            <a:r>
              <a:rPr lang="en-US" b="0" i="0" dirty="0">
                <a:effectLst/>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&lt;p&gt;</a:t>
            </a:r>
          </a:p>
          <a:p>
            <a:pPr algn="l"/>
            <a:r>
              <a:rPr lang="en-US" dirty="0">
                <a:latin typeface="Roboto" panose="02000000000000000000" pitchFamily="2" charset="0"/>
                <a:ea typeface="Roboto" panose="02000000000000000000" pitchFamily="2" charset="0"/>
              </a:rPr>
              <a:t>	</a:t>
            </a:r>
            <a:r>
              <a:rPr lang="en-US" b="0" i="0" dirty="0">
                <a:effectLst/>
                <a:latin typeface="Roboto" panose="02000000000000000000" pitchFamily="2" charset="0"/>
                <a:ea typeface="Roboto" panose="02000000000000000000" pitchFamily="2" charset="0"/>
              </a:rPr>
              <a:t>WWF's mission is to stop the degradation of our planet's natural environment,</a:t>
            </a:r>
            <a:br>
              <a:rPr lang="en-US" dirty="0">
                <a:latin typeface="Roboto" panose="02000000000000000000" pitchFamily="2" charset="0"/>
                <a:ea typeface="Roboto" panose="02000000000000000000" pitchFamily="2" charset="0"/>
              </a:rPr>
            </a:br>
            <a:r>
              <a:rPr lang="en-US" b="0" i="0" dirty="0">
                <a:effectLst/>
                <a:latin typeface="Roboto" panose="02000000000000000000" pitchFamily="2" charset="0"/>
                <a:ea typeface="Roboto" panose="02000000000000000000" pitchFamily="2" charset="0"/>
              </a:rPr>
              <a:t>  	and build a future in which humans live in harmony with nature</a:t>
            </a:r>
          </a:p>
          <a:p>
            <a:pPr algn="l"/>
            <a:r>
              <a:rPr lang="en-US" dirty="0">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&lt;/p&gt;</a:t>
            </a:r>
          </a:p>
          <a:p>
            <a:pPr algn="l"/>
            <a:br>
              <a:rPr lang="en-US" dirty="0">
                <a:latin typeface="Roboto" panose="02000000000000000000" pitchFamily="2" charset="0"/>
                <a:ea typeface="Roboto" panose="02000000000000000000" pitchFamily="2" charset="0"/>
              </a:rPr>
            </a:br>
            <a:r>
              <a:rPr lang="en-US" b="1" i="0" dirty="0">
                <a:effectLst/>
                <a:latin typeface="Roboto" panose="02000000000000000000" pitchFamily="2" charset="0"/>
                <a:ea typeface="Roboto" panose="02000000000000000000" pitchFamily="2" charset="0"/>
              </a:rPr>
              <a:t>&lt;/article&gt;</a:t>
            </a:r>
          </a:p>
        </p:txBody>
      </p:sp>
      <p:sp>
        <p:nvSpPr>
          <p:cNvPr id="7" name="Rectangle 1">
            <a:extLst>
              <a:ext uri="{FF2B5EF4-FFF2-40B4-BE49-F238E27FC236}">
                <a16:creationId xmlns:a16="http://schemas.microsoft.com/office/drawing/2014/main" id="{55D67836-75CC-4105-9AE5-F6F63737215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148624E-5679-451A-A7B4-E08393B30C39}"/>
              </a:ext>
            </a:extLst>
          </p:cNvPr>
          <p:cNvSpPr>
            <a:spLocks noChangeArrowheads="1"/>
          </p:cNvSpPr>
          <p:nvPr/>
        </p:nvSpPr>
        <p:spPr bwMode="auto">
          <a:xfrm>
            <a:off x="506507" y="835281"/>
            <a:ext cx="108965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The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&lt;header&gt;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element represents a container for introductory content or a set of navigational links </a:t>
            </a:r>
          </a:p>
        </p:txBody>
      </p:sp>
      <p:sp>
        <p:nvSpPr>
          <p:cNvPr id="9" name="TextBox 8">
            <a:extLst>
              <a:ext uri="{FF2B5EF4-FFF2-40B4-BE49-F238E27FC236}">
                <a16:creationId xmlns:a16="http://schemas.microsoft.com/office/drawing/2014/main" id="{1C245C4B-07EE-4996-81ED-1375A654FBC8}"/>
              </a:ext>
            </a:extLst>
          </p:cNvPr>
          <p:cNvSpPr txBox="1"/>
          <p:nvPr/>
        </p:nvSpPr>
        <p:spPr>
          <a:xfrm>
            <a:off x="760188" y="1510479"/>
            <a:ext cx="1136850"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Example:</a:t>
            </a:r>
          </a:p>
        </p:txBody>
      </p:sp>
    </p:spTree>
    <p:extLst>
      <p:ext uri="{BB962C8B-B14F-4D97-AF65-F5344CB8AC3E}">
        <p14:creationId xmlns:p14="http://schemas.microsoft.com/office/powerpoint/2010/main" val="82523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7"/>
          <p:cNvSpPr/>
          <p:nvPr/>
        </p:nvSpPr>
        <p:spPr>
          <a:xfrm>
            <a:off x="2" y="0"/>
            <a:ext cx="3142695" cy="6858000"/>
          </a:xfrm>
          <a:prstGeom prst="rect">
            <a:avLst/>
          </a:prstGeom>
          <a:solidFill>
            <a:srgbClr val="65CB5F"/>
          </a:solidFill>
          <a:ln>
            <a:noFill/>
          </a:ln>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sp>
        <p:nvSpPr>
          <p:cNvPr id="135" name="Google Shape;135;p37"/>
          <p:cNvSpPr txBox="1"/>
          <p:nvPr/>
        </p:nvSpPr>
        <p:spPr>
          <a:xfrm>
            <a:off x="608119" y="6208867"/>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200" b="1" dirty="0">
                <a:latin typeface="Roboto"/>
                <a:ea typeface="Roboto"/>
                <a:cs typeface="Roboto"/>
                <a:sym typeface="Roboto"/>
              </a:rPr>
              <a:t>Beginner </a:t>
            </a:r>
            <a:r>
              <a:rPr lang="de" sz="1200" dirty="0">
                <a:latin typeface="Roboto"/>
                <a:ea typeface="Roboto"/>
                <a:cs typeface="Roboto"/>
                <a:sym typeface="Roboto"/>
              </a:rPr>
              <a:t>Course</a:t>
            </a:r>
            <a:endParaRPr sz="1200" dirty="0">
              <a:latin typeface="Roboto"/>
              <a:ea typeface="Roboto"/>
              <a:cs typeface="Roboto"/>
              <a:sym typeface="Roboto"/>
            </a:endParaRPr>
          </a:p>
        </p:txBody>
      </p:sp>
      <p:sp>
        <p:nvSpPr>
          <p:cNvPr id="136" name="Google Shape;136;p37"/>
          <p:cNvSpPr txBox="1"/>
          <p:nvPr/>
        </p:nvSpPr>
        <p:spPr>
          <a:xfrm>
            <a:off x="5538540" y="1678920"/>
            <a:ext cx="2091432" cy="307777"/>
          </a:xfrm>
          <a:prstGeom prst="rect">
            <a:avLst/>
          </a:prstGeom>
          <a:noFill/>
          <a:ln>
            <a:noFill/>
          </a:ln>
        </p:spPr>
        <p:txBody>
          <a:bodyPr spcFirstLastPara="1" wrap="square" lIns="91433" tIns="45700" rIns="91433" bIns="45700" anchor="t" anchorCtr="0">
            <a:noAutofit/>
          </a:bodyPr>
          <a:lstStyle/>
          <a:p>
            <a:pPr>
              <a:buClr>
                <a:srgbClr val="000000"/>
              </a:buClr>
              <a:buSzPts val="1100"/>
            </a:pPr>
            <a:r>
              <a:rPr lang="de" sz="1467" b="1" dirty="0">
                <a:solidFill>
                  <a:srgbClr val="65CB5F"/>
                </a:solidFill>
                <a:latin typeface="Roboto"/>
                <a:ea typeface="Roboto"/>
                <a:cs typeface="Roboto"/>
                <a:sym typeface="Roboto"/>
              </a:rPr>
              <a:t>Welcome</a:t>
            </a:r>
            <a:r>
              <a:rPr lang="de" sz="1467" dirty="0">
                <a:solidFill>
                  <a:srgbClr val="5CC143"/>
                </a:solidFill>
                <a:latin typeface="Roboto"/>
                <a:ea typeface="Roboto"/>
                <a:cs typeface="Roboto"/>
                <a:sym typeface="Roboto"/>
              </a:rPr>
              <a:t> 👋 </a:t>
            </a:r>
            <a:endParaRPr sz="1467" dirty="0">
              <a:solidFill>
                <a:srgbClr val="000000"/>
              </a:solidFill>
              <a:latin typeface="Arial"/>
              <a:ea typeface="Arial"/>
              <a:cs typeface="Arial"/>
              <a:sym typeface="Arial"/>
            </a:endParaRPr>
          </a:p>
        </p:txBody>
      </p:sp>
      <p:sp>
        <p:nvSpPr>
          <p:cNvPr id="137" name="Google Shape;137;p37"/>
          <p:cNvSpPr txBox="1"/>
          <p:nvPr/>
        </p:nvSpPr>
        <p:spPr>
          <a:xfrm>
            <a:off x="5538541" y="2081246"/>
            <a:ext cx="5508241" cy="1446551"/>
          </a:xfrm>
          <a:prstGeom prst="rect">
            <a:avLst/>
          </a:prstGeom>
          <a:noFill/>
          <a:ln>
            <a:noFill/>
          </a:ln>
        </p:spPr>
        <p:txBody>
          <a:bodyPr spcFirstLastPara="1" wrap="square" lIns="91433" tIns="45700" rIns="91433" bIns="45700" anchor="t" anchorCtr="0">
            <a:noAutofit/>
          </a:bodyPr>
          <a:lstStyle/>
          <a:p>
            <a:pPr>
              <a:buClr>
                <a:srgbClr val="000000"/>
              </a:buClr>
              <a:buSzPts val="3300"/>
            </a:pPr>
            <a:r>
              <a:rPr lang="de" sz="4400">
                <a:solidFill>
                  <a:srgbClr val="3F3F3F"/>
                </a:solidFill>
                <a:latin typeface="Roboto Medium"/>
                <a:ea typeface="Roboto Medium"/>
                <a:cs typeface="Roboto Medium"/>
                <a:sym typeface="Roboto Medium"/>
              </a:rPr>
              <a:t>Let’s get to know each other</a:t>
            </a:r>
            <a:endParaRPr sz="4400" b="1">
              <a:solidFill>
                <a:srgbClr val="3F3F3F"/>
              </a:solidFill>
              <a:latin typeface="Roboto Medium"/>
              <a:ea typeface="Roboto Medium"/>
              <a:cs typeface="Roboto Medium"/>
              <a:sym typeface="Roboto Medium"/>
            </a:endParaRPr>
          </a:p>
        </p:txBody>
      </p:sp>
      <p:sp>
        <p:nvSpPr>
          <p:cNvPr id="138" name="Google Shape;138;p37"/>
          <p:cNvSpPr txBox="1"/>
          <p:nvPr/>
        </p:nvSpPr>
        <p:spPr>
          <a:xfrm>
            <a:off x="5538539" y="4505343"/>
            <a:ext cx="5221196" cy="1160831"/>
          </a:xfrm>
          <a:prstGeom prst="rect">
            <a:avLst/>
          </a:prstGeom>
          <a:noFill/>
          <a:ln>
            <a:noFill/>
          </a:ln>
        </p:spPr>
        <p:txBody>
          <a:bodyPr spcFirstLastPara="1" wrap="square" lIns="91433" tIns="45700" rIns="91433" bIns="45700" anchor="t" anchorCtr="0">
            <a:noAutofit/>
          </a:bodyPr>
          <a:lstStyle/>
          <a:p>
            <a:pPr>
              <a:lnSpc>
                <a:spcPct val="200000"/>
              </a:lnSpc>
              <a:buClr>
                <a:srgbClr val="000000"/>
              </a:buClr>
              <a:buSzPts val="700"/>
            </a:pPr>
            <a:r>
              <a:rPr lang="de" sz="933">
                <a:solidFill>
                  <a:schemeClr val="dk1"/>
                </a:solidFill>
                <a:latin typeface="Open Sans"/>
                <a:ea typeface="Open Sans"/>
                <a:cs typeface="Open Sans"/>
                <a:sym typeface="Open Sans"/>
              </a:rPr>
              <a:t>Where do you work? Do you have any experience in IT?</a:t>
            </a:r>
            <a:endParaRPr sz="933">
              <a:solidFill>
                <a:schemeClr val="dk1"/>
              </a:solidFill>
              <a:latin typeface="Open Sans"/>
              <a:ea typeface="Open Sans"/>
              <a:cs typeface="Open Sans"/>
              <a:sym typeface="Open Sans"/>
            </a:endParaRPr>
          </a:p>
          <a:p>
            <a:pPr>
              <a:lnSpc>
                <a:spcPct val="200000"/>
              </a:lnSpc>
              <a:buClr>
                <a:srgbClr val="000000"/>
              </a:buClr>
              <a:buSzPts val="700"/>
            </a:pPr>
            <a:r>
              <a:rPr lang="de" sz="933">
                <a:solidFill>
                  <a:schemeClr val="dk1"/>
                </a:solidFill>
                <a:latin typeface="Open Sans"/>
                <a:ea typeface="Open Sans"/>
                <a:cs typeface="Open Sans"/>
                <a:sym typeface="Open Sans"/>
              </a:rPr>
              <a:t>What are your expectations of this course?</a:t>
            </a:r>
            <a:endParaRPr sz="933">
              <a:solidFill>
                <a:schemeClr val="dk1"/>
              </a:solidFill>
              <a:latin typeface="Open Sans"/>
              <a:ea typeface="Open Sans"/>
              <a:cs typeface="Open Sans"/>
              <a:sym typeface="Open Sans"/>
            </a:endParaRPr>
          </a:p>
        </p:txBody>
      </p:sp>
      <p:sp>
        <p:nvSpPr>
          <p:cNvPr id="139" name="Google Shape;139;p37"/>
          <p:cNvSpPr txBox="1"/>
          <p:nvPr/>
        </p:nvSpPr>
        <p:spPr>
          <a:xfrm>
            <a:off x="5538540" y="4038223"/>
            <a:ext cx="5508241" cy="369332"/>
          </a:xfrm>
          <a:prstGeom prst="rect">
            <a:avLst/>
          </a:prstGeom>
          <a:noFill/>
          <a:ln>
            <a:noFill/>
          </a:ln>
        </p:spPr>
        <p:txBody>
          <a:bodyPr spcFirstLastPara="1" wrap="square" lIns="91433" tIns="45700" rIns="91433" bIns="45700" anchor="t" anchorCtr="0">
            <a:noAutofit/>
          </a:bodyPr>
          <a:lstStyle/>
          <a:p>
            <a:pPr>
              <a:buClr>
                <a:srgbClr val="000000"/>
              </a:buClr>
              <a:buSzPts val="1400"/>
            </a:pPr>
            <a:r>
              <a:rPr lang="de" sz="2400">
                <a:solidFill>
                  <a:srgbClr val="3F3F3F"/>
                </a:solidFill>
                <a:latin typeface="Roboto Light"/>
                <a:ea typeface="Roboto Light"/>
                <a:cs typeface="Roboto Light"/>
                <a:sym typeface="Roboto Light"/>
              </a:rPr>
              <a:t>What’s your name?</a:t>
            </a:r>
            <a:endParaRPr sz="1867" b="1">
              <a:solidFill>
                <a:srgbClr val="3F3F3F"/>
              </a:solidFill>
              <a:latin typeface="Roboto Light"/>
              <a:ea typeface="Roboto Light"/>
              <a:cs typeface="Roboto Light"/>
              <a:sym typeface="Roboto Light"/>
            </a:endParaRPr>
          </a:p>
        </p:txBody>
      </p:sp>
      <p:sp>
        <p:nvSpPr>
          <p:cNvPr id="140" name="Google Shape;140;p37"/>
          <p:cNvSpPr/>
          <p:nvPr/>
        </p:nvSpPr>
        <p:spPr>
          <a:xfrm>
            <a:off x="1" y="0"/>
            <a:ext cx="1216239" cy="1331651"/>
          </a:xfrm>
          <a:prstGeom prst="rect">
            <a:avLst/>
          </a:prstGeom>
          <a:solidFill>
            <a:schemeClr val="lt1"/>
          </a:solidFill>
          <a:ln>
            <a:noFill/>
          </a:ln>
          <a:effectLst>
            <a:outerShdw blurRad="571500" dist="279400" dir="1500000" sx="98000" sy="98000" algn="ctr" rotWithShape="0">
              <a:srgbClr val="262626">
                <a:alpha val="16470"/>
              </a:srgbClr>
            </a:outerShdw>
          </a:effectLst>
        </p:spPr>
        <p:txBody>
          <a:bodyPr spcFirstLastPara="1" wrap="square" lIns="91433" tIns="45700" rIns="91433" bIns="45700" anchor="ctr" anchorCtr="0">
            <a:noAutofit/>
          </a:bodyPr>
          <a:lstStyle/>
          <a:p>
            <a:pPr algn="ctr">
              <a:buClr>
                <a:srgbClr val="000000"/>
              </a:buClr>
              <a:buSzPts val="1400"/>
            </a:pPr>
            <a:endParaRPr sz="1867">
              <a:solidFill>
                <a:schemeClr val="lt1"/>
              </a:solidFill>
              <a:latin typeface="Calibri"/>
              <a:ea typeface="Calibri"/>
              <a:cs typeface="Calibri"/>
              <a:sym typeface="Calibri"/>
            </a:endParaRPr>
          </a:p>
        </p:txBody>
      </p:sp>
      <p:pic>
        <p:nvPicPr>
          <p:cNvPr id="142" name="Google Shape;142;p37"/>
          <p:cNvPicPr preferRelativeResize="0">
            <a:picLocks noGrp="1"/>
          </p:cNvPicPr>
          <p:nvPr>
            <p:ph type="pic" idx="2"/>
          </p:nvPr>
        </p:nvPicPr>
        <p:blipFill rotWithShape="1">
          <a:blip r:embed="rId3">
            <a:alphaModFix/>
          </a:blip>
          <a:srcRect l="28718" r="28722"/>
          <a:stretch/>
        </p:blipFill>
        <p:spPr>
          <a:xfrm>
            <a:off x="1216026" y="1335087"/>
            <a:ext cx="3276601" cy="4330701"/>
          </a:xfrm>
          <a:prstGeom prst="rect">
            <a:avLst/>
          </a:prstGeom>
          <a:solidFill>
            <a:srgbClr val="F2F2F2"/>
          </a:solid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3063659"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Footer Elements</a:t>
            </a:r>
          </a:p>
        </p:txBody>
      </p:sp>
      <p:sp>
        <p:nvSpPr>
          <p:cNvPr id="10" name="Rectangle 2">
            <a:extLst>
              <a:ext uri="{FF2B5EF4-FFF2-40B4-BE49-F238E27FC236}">
                <a16:creationId xmlns:a16="http://schemas.microsoft.com/office/drawing/2014/main" id="{FEB194B6-1064-4085-98D1-7FDF45A3635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EFA9D49A-0970-49E8-89B9-FCEECCE9273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48984B2-A5D6-4316-9E5F-E8828252D05A}"/>
              </a:ext>
            </a:extLst>
          </p:cNvPr>
          <p:cNvSpPr txBox="1"/>
          <p:nvPr/>
        </p:nvSpPr>
        <p:spPr>
          <a:xfrm>
            <a:off x="1819921" y="4571215"/>
            <a:ext cx="11244507" cy="1200329"/>
          </a:xfrm>
          <a:prstGeom prst="rect">
            <a:avLst/>
          </a:prstGeom>
          <a:noFill/>
        </p:spPr>
        <p:txBody>
          <a:bodyPr wrap="square" rtlCol="0">
            <a:spAutoFit/>
          </a:bodyPr>
          <a:lstStyle/>
          <a:p>
            <a:pPr algn="l"/>
            <a:r>
              <a:rPr lang="en-US" b="1" i="0" dirty="0">
                <a:effectLst/>
                <a:latin typeface="Roboto" panose="02000000000000000000" pitchFamily="2" charset="0"/>
                <a:ea typeface="Roboto" panose="02000000000000000000" pitchFamily="2" charset="0"/>
              </a:rPr>
              <a:t>&lt;footer&gt;</a:t>
            </a:r>
            <a:br>
              <a:rPr lang="en-US" dirty="0">
                <a:latin typeface="Roboto" panose="02000000000000000000" pitchFamily="2" charset="0"/>
                <a:ea typeface="Roboto" panose="02000000000000000000" pitchFamily="2" charset="0"/>
              </a:rPr>
            </a:br>
            <a:r>
              <a:rPr lang="en-US" b="0" i="0" dirty="0">
                <a:effectLst/>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&lt;p&gt;</a:t>
            </a:r>
            <a:r>
              <a:rPr lang="en-US" b="0" i="0" dirty="0">
                <a:effectLst/>
                <a:latin typeface="Roboto" panose="02000000000000000000" pitchFamily="2" charset="0"/>
                <a:ea typeface="Roboto" panose="02000000000000000000" pitchFamily="2" charset="0"/>
              </a:rPr>
              <a:t>Author: Hege </a:t>
            </a:r>
            <a:r>
              <a:rPr lang="en-US" b="0" i="0" dirty="0" err="1">
                <a:effectLst/>
                <a:latin typeface="Roboto" panose="02000000000000000000" pitchFamily="2" charset="0"/>
                <a:ea typeface="Roboto" panose="02000000000000000000" pitchFamily="2" charset="0"/>
              </a:rPr>
              <a:t>Refsnes</a:t>
            </a:r>
            <a:r>
              <a:rPr lang="en-US" b="1" i="0" dirty="0">
                <a:effectLst/>
                <a:latin typeface="Roboto" panose="02000000000000000000" pitchFamily="2" charset="0"/>
                <a:ea typeface="Roboto" panose="02000000000000000000" pitchFamily="2" charset="0"/>
              </a:rPr>
              <a:t>&lt;/p&gt;</a:t>
            </a:r>
            <a:br>
              <a:rPr lang="en-US" dirty="0">
                <a:latin typeface="Roboto" panose="02000000000000000000" pitchFamily="2" charset="0"/>
                <a:ea typeface="Roboto" panose="02000000000000000000" pitchFamily="2" charset="0"/>
              </a:rPr>
            </a:br>
            <a:r>
              <a:rPr lang="en-US" b="0" i="0" dirty="0">
                <a:effectLst/>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&lt;p&gt;&lt;a </a:t>
            </a:r>
            <a:r>
              <a:rPr lang="en-US" b="1" i="0" dirty="0" err="1">
                <a:solidFill>
                  <a:srgbClr val="FF0000"/>
                </a:solidFill>
                <a:effectLst/>
                <a:latin typeface="Roboto" panose="02000000000000000000" pitchFamily="2" charset="0"/>
                <a:ea typeface="Roboto" panose="02000000000000000000" pitchFamily="2" charset="0"/>
              </a:rPr>
              <a:t>href</a:t>
            </a:r>
            <a:r>
              <a:rPr lang="en-US" b="1" i="0" dirty="0">
                <a:solidFill>
                  <a:srgbClr val="FF0000"/>
                </a:solidFill>
                <a:effectLst/>
                <a:latin typeface="Roboto" panose="02000000000000000000" pitchFamily="2" charset="0"/>
                <a:ea typeface="Roboto" panose="02000000000000000000" pitchFamily="2" charset="0"/>
              </a:rPr>
              <a:t>="</a:t>
            </a:r>
            <a:r>
              <a:rPr lang="en-US" b="0" i="0" dirty="0">
                <a:effectLst/>
                <a:latin typeface="Roboto" panose="02000000000000000000" pitchFamily="2" charset="0"/>
                <a:ea typeface="Roboto" panose="02000000000000000000" pitchFamily="2" charset="0"/>
              </a:rPr>
              <a:t>mailto:hege@example.com</a:t>
            </a:r>
            <a:r>
              <a:rPr lang="en-US" b="1" i="0" dirty="0">
                <a:solidFill>
                  <a:srgbClr val="FF0000"/>
                </a:solidFill>
                <a:effectLst/>
                <a:latin typeface="Roboto" panose="02000000000000000000" pitchFamily="2" charset="0"/>
                <a:ea typeface="Roboto" panose="02000000000000000000" pitchFamily="2" charset="0"/>
              </a:rPr>
              <a:t>"</a:t>
            </a:r>
            <a:r>
              <a:rPr lang="en-US" b="0" i="0" dirty="0">
                <a:effectLst/>
                <a:latin typeface="Roboto" panose="02000000000000000000" pitchFamily="2" charset="0"/>
                <a:ea typeface="Roboto" panose="02000000000000000000" pitchFamily="2" charset="0"/>
              </a:rPr>
              <a:t>&gt;hege@example.com</a:t>
            </a:r>
            <a:r>
              <a:rPr lang="en-US" b="1" i="0" dirty="0">
                <a:effectLst/>
                <a:latin typeface="Roboto" panose="02000000000000000000" pitchFamily="2" charset="0"/>
                <a:ea typeface="Roboto" panose="02000000000000000000" pitchFamily="2" charset="0"/>
              </a:rPr>
              <a:t>&lt;/a&gt;&lt;/p&gt;</a:t>
            </a:r>
            <a:br>
              <a:rPr lang="en-US" b="1" dirty="0">
                <a:latin typeface="Roboto" panose="02000000000000000000" pitchFamily="2" charset="0"/>
                <a:ea typeface="Roboto" panose="02000000000000000000" pitchFamily="2" charset="0"/>
              </a:rPr>
            </a:br>
            <a:r>
              <a:rPr lang="en-US" b="1" i="0" dirty="0">
                <a:effectLst/>
                <a:latin typeface="Roboto" panose="02000000000000000000" pitchFamily="2" charset="0"/>
                <a:ea typeface="Roboto" panose="02000000000000000000" pitchFamily="2" charset="0"/>
              </a:rPr>
              <a:t>&lt;/footer&gt;</a:t>
            </a:r>
          </a:p>
        </p:txBody>
      </p:sp>
      <p:sp>
        <p:nvSpPr>
          <p:cNvPr id="7" name="Rectangle 1">
            <a:extLst>
              <a:ext uri="{FF2B5EF4-FFF2-40B4-BE49-F238E27FC236}">
                <a16:creationId xmlns:a16="http://schemas.microsoft.com/office/drawing/2014/main" id="{55D67836-75CC-4105-9AE5-F6F63737215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1C245C4B-07EE-4996-81ED-1375A654FBC8}"/>
              </a:ext>
            </a:extLst>
          </p:cNvPr>
          <p:cNvSpPr txBox="1"/>
          <p:nvPr/>
        </p:nvSpPr>
        <p:spPr>
          <a:xfrm>
            <a:off x="947493" y="3771165"/>
            <a:ext cx="1136850"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Example:</a:t>
            </a:r>
          </a:p>
        </p:txBody>
      </p:sp>
      <p:sp>
        <p:nvSpPr>
          <p:cNvPr id="2" name="Rectangle 1">
            <a:extLst>
              <a:ext uri="{FF2B5EF4-FFF2-40B4-BE49-F238E27FC236}">
                <a16:creationId xmlns:a16="http://schemas.microsoft.com/office/drawing/2014/main" id="{3B6F314D-DCD6-4D95-A922-A6524D316DA4}"/>
              </a:ext>
            </a:extLst>
          </p:cNvPr>
          <p:cNvSpPr>
            <a:spLocks noChangeArrowheads="1"/>
          </p:cNvSpPr>
          <p:nvPr/>
        </p:nvSpPr>
        <p:spPr bwMode="auto">
          <a:xfrm>
            <a:off x="608119" y="693399"/>
            <a:ext cx="11147612"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The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&lt;footer&gt;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element defines a footer for a document or section. A &lt;footer&gt; element typically contains: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a:p>
            <a:pPr marL="1257300" lvl="2" indent="-342900">
              <a:buFont typeface="+mj-lt"/>
              <a:buAutoNum type="arabicPeriod"/>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authorship information</a:t>
            </a:r>
          </a:p>
          <a:p>
            <a:pPr marL="1257300" lvl="2" indent="-342900">
              <a:buFont typeface="+mj-lt"/>
              <a:buAutoNum type="arabicPeriod"/>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copyright information</a:t>
            </a:r>
          </a:p>
          <a:p>
            <a:pPr marL="1257300" lvl="2" indent="-342900">
              <a:buFont typeface="+mj-lt"/>
              <a:buAutoNum type="arabicPeriod"/>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contact information</a:t>
            </a:r>
          </a:p>
          <a:p>
            <a:pPr marL="1257300" lvl="2" indent="-342900">
              <a:buFont typeface="+mj-lt"/>
              <a:buAutoNum type="arabicPeriod"/>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Sitemap</a:t>
            </a:r>
            <a:endParaRPr lang="en-US" altLang="en-US" dirty="0">
              <a:latin typeface="Roboto" panose="02000000000000000000" pitchFamily="2" charset="0"/>
              <a:ea typeface="Roboto" panose="02000000000000000000" pitchFamily="2" charset="0"/>
            </a:endParaRPr>
          </a:p>
          <a:p>
            <a:pPr marL="1257300" lvl="2" indent="-342900">
              <a:buFont typeface="+mj-lt"/>
              <a:buAutoNum type="arabicPeriod"/>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back to top links</a:t>
            </a:r>
          </a:p>
          <a:p>
            <a:pPr marL="1257300" lvl="2" indent="-342900">
              <a:buFont typeface="+mj-lt"/>
              <a:buAutoNum type="arabicPeriod"/>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related documents</a:t>
            </a:r>
          </a:p>
          <a:p>
            <a:pPr marL="1257300" lvl="2" indent="-342900">
              <a:buFont typeface="+mj-lt"/>
              <a:buAutoNum type="arabicPeriod"/>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You can have several &lt;footer&gt; elements in one document.</a:t>
            </a:r>
          </a:p>
        </p:txBody>
      </p:sp>
    </p:spTree>
    <p:extLst>
      <p:ext uri="{BB962C8B-B14F-4D97-AF65-F5344CB8AC3E}">
        <p14:creationId xmlns:p14="http://schemas.microsoft.com/office/powerpoint/2010/main" val="723086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2763898"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Nav Elements</a:t>
            </a:r>
          </a:p>
        </p:txBody>
      </p:sp>
      <p:sp>
        <p:nvSpPr>
          <p:cNvPr id="10" name="Rectangle 2">
            <a:extLst>
              <a:ext uri="{FF2B5EF4-FFF2-40B4-BE49-F238E27FC236}">
                <a16:creationId xmlns:a16="http://schemas.microsoft.com/office/drawing/2014/main" id="{FEB194B6-1064-4085-98D1-7FDF45A3635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EFA9D49A-0970-49E8-89B9-FCEECCE9273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48984B2-A5D6-4316-9E5F-E8828252D05A}"/>
              </a:ext>
            </a:extLst>
          </p:cNvPr>
          <p:cNvSpPr txBox="1"/>
          <p:nvPr/>
        </p:nvSpPr>
        <p:spPr>
          <a:xfrm>
            <a:off x="1368502" y="3474284"/>
            <a:ext cx="5274346" cy="1754326"/>
          </a:xfrm>
          <a:prstGeom prst="rect">
            <a:avLst/>
          </a:prstGeom>
          <a:noFill/>
        </p:spPr>
        <p:txBody>
          <a:bodyPr wrap="square" rtlCol="0">
            <a:spAutoFit/>
          </a:bodyPr>
          <a:lstStyle/>
          <a:p>
            <a:pPr algn="l"/>
            <a:r>
              <a:rPr lang="en-US" b="1" i="0" dirty="0">
                <a:effectLst/>
                <a:latin typeface="Roboto" panose="02000000000000000000" pitchFamily="2" charset="0"/>
                <a:ea typeface="Roboto" panose="02000000000000000000" pitchFamily="2" charset="0"/>
              </a:rPr>
              <a:t>&lt;nav&gt;</a:t>
            </a:r>
            <a:br>
              <a:rPr lang="en-US" dirty="0">
                <a:latin typeface="Roboto" panose="02000000000000000000" pitchFamily="2" charset="0"/>
                <a:ea typeface="Roboto" panose="02000000000000000000" pitchFamily="2" charset="0"/>
              </a:rPr>
            </a:br>
            <a:r>
              <a:rPr lang="en-US" b="0" i="0" dirty="0">
                <a:effectLst/>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&lt;a </a:t>
            </a:r>
            <a:r>
              <a:rPr lang="en-US" b="1" i="0" dirty="0" err="1">
                <a:solidFill>
                  <a:srgbClr val="FF0000"/>
                </a:solidFill>
                <a:effectLst/>
                <a:latin typeface="Roboto" panose="02000000000000000000" pitchFamily="2" charset="0"/>
                <a:ea typeface="Roboto" panose="02000000000000000000" pitchFamily="2" charset="0"/>
              </a:rPr>
              <a:t>href</a:t>
            </a:r>
            <a:r>
              <a:rPr lang="en-US" b="1" i="0" dirty="0">
                <a:solidFill>
                  <a:srgbClr val="FF0000"/>
                </a:solidFill>
                <a:effectLst/>
                <a:latin typeface="Roboto" panose="02000000000000000000" pitchFamily="2" charset="0"/>
                <a:ea typeface="Roboto" panose="02000000000000000000" pitchFamily="2" charset="0"/>
              </a:rPr>
              <a:t>="</a:t>
            </a:r>
            <a:r>
              <a:rPr lang="en-US" b="1" i="0" dirty="0">
                <a:effectLst/>
                <a:latin typeface="Roboto" panose="02000000000000000000" pitchFamily="2" charset="0"/>
                <a:ea typeface="Roboto" panose="02000000000000000000" pitchFamily="2" charset="0"/>
              </a:rPr>
              <a:t>/</a:t>
            </a:r>
            <a:r>
              <a:rPr lang="en-US" b="0" i="0" dirty="0">
                <a:effectLst/>
                <a:latin typeface="Roboto" panose="02000000000000000000" pitchFamily="2" charset="0"/>
                <a:ea typeface="Roboto" panose="02000000000000000000" pitchFamily="2" charset="0"/>
              </a:rPr>
              <a:t>html/</a:t>
            </a:r>
            <a:r>
              <a:rPr lang="en-US" b="1" i="0" dirty="0">
                <a:solidFill>
                  <a:srgbClr val="FF0000"/>
                </a:solidFill>
                <a:effectLst/>
                <a:latin typeface="Roboto" panose="02000000000000000000" pitchFamily="2" charset="0"/>
                <a:ea typeface="Roboto" panose="02000000000000000000" pitchFamily="2" charset="0"/>
              </a:rPr>
              <a:t>"</a:t>
            </a:r>
            <a:r>
              <a:rPr lang="en-US" b="1" i="0" dirty="0">
                <a:effectLst/>
                <a:latin typeface="Roboto" panose="02000000000000000000" pitchFamily="2" charset="0"/>
                <a:ea typeface="Roboto" panose="02000000000000000000" pitchFamily="2" charset="0"/>
              </a:rPr>
              <a:t>&gt;</a:t>
            </a:r>
            <a:r>
              <a:rPr lang="en-US" b="0" i="0" dirty="0">
                <a:effectLst/>
                <a:latin typeface="Roboto" panose="02000000000000000000" pitchFamily="2" charset="0"/>
                <a:ea typeface="Roboto" panose="02000000000000000000" pitchFamily="2" charset="0"/>
              </a:rPr>
              <a:t>HTML</a:t>
            </a:r>
            <a:r>
              <a:rPr lang="en-US" b="1" i="0" dirty="0">
                <a:effectLst/>
                <a:latin typeface="Roboto" panose="02000000000000000000" pitchFamily="2" charset="0"/>
                <a:ea typeface="Roboto" panose="02000000000000000000" pitchFamily="2" charset="0"/>
              </a:rPr>
              <a:t>&lt;/a&gt;</a:t>
            </a:r>
            <a:br>
              <a:rPr lang="en-US" dirty="0">
                <a:latin typeface="Roboto" panose="02000000000000000000" pitchFamily="2" charset="0"/>
                <a:ea typeface="Roboto" panose="02000000000000000000" pitchFamily="2" charset="0"/>
              </a:rPr>
            </a:br>
            <a:r>
              <a:rPr lang="en-US" b="0" i="0" dirty="0">
                <a:effectLst/>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 &lt;a </a:t>
            </a:r>
            <a:r>
              <a:rPr lang="en-US" b="1" i="0" dirty="0" err="1">
                <a:solidFill>
                  <a:srgbClr val="FF0000"/>
                </a:solidFill>
                <a:effectLst/>
                <a:latin typeface="Roboto" panose="02000000000000000000" pitchFamily="2" charset="0"/>
                <a:ea typeface="Roboto" panose="02000000000000000000" pitchFamily="2" charset="0"/>
              </a:rPr>
              <a:t>href</a:t>
            </a:r>
            <a:r>
              <a:rPr lang="en-US" b="1" i="0" dirty="0">
                <a:solidFill>
                  <a:srgbClr val="FF0000"/>
                </a:solidFill>
                <a:effectLst/>
                <a:latin typeface="Roboto" panose="02000000000000000000" pitchFamily="2" charset="0"/>
                <a:ea typeface="Roboto" panose="02000000000000000000" pitchFamily="2" charset="0"/>
              </a:rPr>
              <a:t>="</a:t>
            </a:r>
            <a:r>
              <a:rPr lang="en-US" b="0" i="0" dirty="0">
                <a:effectLst/>
                <a:latin typeface="Roboto" panose="02000000000000000000" pitchFamily="2" charset="0"/>
                <a:ea typeface="Roboto" panose="02000000000000000000" pitchFamily="2" charset="0"/>
              </a:rPr>
              <a:t>/</a:t>
            </a:r>
            <a:r>
              <a:rPr lang="en-US" b="0" i="0" dirty="0" err="1">
                <a:effectLst/>
                <a:latin typeface="Roboto" panose="02000000000000000000" pitchFamily="2" charset="0"/>
                <a:ea typeface="Roboto" panose="02000000000000000000" pitchFamily="2" charset="0"/>
              </a:rPr>
              <a:t>css</a:t>
            </a:r>
            <a:r>
              <a:rPr lang="en-US" b="0" i="0" dirty="0">
                <a:effectLst/>
                <a:latin typeface="Roboto" panose="02000000000000000000" pitchFamily="2" charset="0"/>
                <a:ea typeface="Roboto" panose="02000000000000000000" pitchFamily="2" charset="0"/>
              </a:rPr>
              <a:t>/</a:t>
            </a:r>
            <a:r>
              <a:rPr lang="en-US" b="1" i="0" dirty="0">
                <a:solidFill>
                  <a:srgbClr val="FF0000"/>
                </a:solidFill>
                <a:effectLst/>
                <a:latin typeface="Roboto" panose="02000000000000000000" pitchFamily="2" charset="0"/>
                <a:ea typeface="Roboto" panose="02000000000000000000" pitchFamily="2" charset="0"/>
              </a:rPr>
              <a:t>"</a:t>
            </a:r>
            <a:r>
              <a:rPr lang="en-US" b="1" i="0" dirty="0">
                <a:effectLst/>
                <a:latin typeface="Roboto" panose="02000000000000000000" pitchFamily="2" charset="0"/>
                <a:ea typeface="Roboto" panose="02000000000000000000" pitchFamily="2" charset="0"/>
              </a:rPr>
              <a:t>&gt;</a:t>
            </a:r>
            <a:r>
              <a:rPr lang="en-US" b="0" i="0" dirty="0">
                <a:effectLst/>
                <a:latin typeface="Roboto" panose="02000000000000000000" pitchFamily="2" charset="0"/>
                <a:ea typeface="Roboto" panose="02000000000000000000" pitchFamily="2" charset="0"/>
              </a:rPr>
              <a:t>CSS</a:t>
            </a:r>
            <a:r>
              <a:rPr lang="en-US" b="1" i="0" dirty="0">
                <a:effectLst/>
                <a:latin typeface="Roboto" panose="02000000000000000000" pitchFamily="2" charset="0"/>
                <a:ea typeface="Roboto" panose="02000000000000000000" pitchFamily="2" charset="0"/>
              </a:rPr>
              <a:t>&lt;/a&gt; </a:t>
            </a:r>
            <a:br>
              <a:rPr lang="en-US" dirty="0">
                <a:latin typeface="Roboto" panose="02000000000000000000" pitchFamily="2" charset="0"/>
                <a:ea typeface="Roboto" panose="02000000000000000000" pitchFamily="2" charset="0"/>
              </a:rPr>
            </a:br>
            <a:r>
              <a:rPr lang="en-US" b="0" i="0" dirty="0">
                <a:effectLst/>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&lt;a </a:t>
            </a:r>
            <a:r>
              <a:rPr lang="en-US" b="1" i="0" dirty="0" err="1">
                <a:solidFill>
                  <a:srgbClr val="FF0000"/>
                </a:solidFill>
                <a:effectLst/>
                <a:latin typeface="Roboto" panose="02000000000000000000" pitchFamily="2" charset="0"/>
                <a:ea typeface="Roboto" panose="02000000000000000000" pitchFamily="2" charset="0"/>
              </a:rPr>
              <a:t>href</a:t>
            </a:r>
            <a:r>
              <a:rPr lang="en-US" b="1" i="0" dirty="0">
                <a:solidFill>
                  <a:srgbClr val="FF0000"/>
                </a:solidFill>
                <a:effectLst/>
                <a:latin typeface="Roboto" panose="02000000000000000000" pitchFamily="2" charset="0"/>
                <a:ea typeface="Roboto" panose="02000000000000000000" pitchFamily="2" charset="0"/>
              </a:rPr>
              <a:t>="</a:t>
            </a:r>
            <a:r>
              <a:rPr lang="en-US" b="0" i="0" dirty="0">
                <a:effectLst/>
                <a:latin typeface="Roboto" panose="02000000000000000000" pitchFamily="2" charset="0"/>
                <a:ea typeface="Roboto" panose="02000000000000000000" pitchFamily="2" charset="0"/>
              </a:rPr>
              <a:t>/</a:t>
            </a:r>
            <a:r>
              <a:rPr lang="en-US" b="0" i="0" dirty="0" err="1">
                <a:effectLst/>
                <a:latin typeface="Roboto" panose="02000000000000000000" pitchFamily="2" charset="0"/>
                <a:ea typeface="Roboto" panose="02000000000000000000" pitchFamily="2" charset="0"/>
              </a:rPr>
              <a:t>js</a:t>
            </a:r>
            <a:r>
              <a:rPr lang="en-US" b="0" i="0" dirty="0">
                <a:effectLst/>
                <a:latin typeface="Roboto" panose="02000000000000000000" pitchFamily="2" charset="0"/>
                <a:ea typeface="Roboto" panose="02000000000000000000" pitchFamily="2" charset="0"/>
              </a:rPr>
              <a:t>/</a:t>
            </a:r>
            <a:r>
              <a:rPr lang="en-US" b="1" i="0" dirty="0">
                <a:solidFill>
                  <a:srgbClr val="FF0000"/>
                </a:solidFill>
                <a:effectLst/>
                <a:latin typeface="Roboto" panose="02000000000000000000" pitchFamily="2" charset="0"/>
                <a:ea typeface="Roboto" panose="02000000000000000000" pitchFamily="2" charset="0"/>
              </a:rPr>
              <a:t>"</a:t>
            </a:r>
            <a:r>
              <a:rPr lang="en-US" b="1" i="0" dirty="0">
                <a:effectLst/>
                <a:latin typeface="Roboto" panose="02000000000000000000" pitchFamily="2" charset="0"/>
                <a:ea typeface="Roboto" panose="02000000000000000000" pitchFamily="2" charset="0"/>
              </a:rPr>
              <a:t>&gt;</a:t>
            </a:r>
            <a:r>
              <a:rPr lang="en-US" b="0" i="0" dirty="0">
                <a:effectLst/>
                <a:latin typeface="Roboto" panose="02000000000000000000" pitchFamily="2" charset="0"/>
                <a:ea typeface="Roboto" panose="02000000000000000000" pitchFamily="2" charset="0"/>
              </a:rPr>
              <a:t>JavaScript</a:t>
            </a:r>
            <a:r>
              <a:rPr lang="en-US" b="1" i="0" dirty="0">
                <a:effectLst/>
                <a:latin typeface="Roboto" panose="02000000000000000000" pitchFamily="2" charset="0"/>
                <a:ea typeface="Roboto" panose="02000000000000000000" pitchFamily="2" charset="0"/>
              </a:rPr>
              <a:t>&lt;/a&gt; </a:t>
            </a:r>
            <a:br>
              <a:rPr lang="en-US" dirty="0">
                <a:latin typeface="Roboto" panose="02000000000000000000" pitchFamily="2" charset="0"/>
                <a:ea typeface="Roboto" panose="02000000000000000000" pitchFamily="2" charset="0"/>
              </a:rPr>
            </a:br>
            <a:r>
              <a:rPr lang="en-US" b="0" i="0" dirty="0">
                <a:effectLst/>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&lt;a </a:t>
            </a:r>
            <a:r>
              <a:rPr lang="en-US" b="1" i="0" dirty="0" err="1">
                <a:solidFill>
                  <a:srgbClr val="FF0000"/>
                </a:solidFill>
                <a:effectLst/>
                <a:latin typeface="Roboto" panose="02000000000000000000" pitchFamily="2" charset="0"/>
                <a:ea typeface="Roboto" panose="02000000000000000000" pitchFamily="2" charset="0"/>
              </a:rPr>
              <a:t>href</a:t>
            </a:r>
            <a:r>
              <a:rPr lang="en-US" b="1" i="0" dirty="0">
                <a:solidFill>
                  <a:srgbClr val="FF0000"/>
                </a:solidFill>
                <a:effectLst/>
                <a:latin typeface="Roboto" panose="02000000000000000000" pitchFamily="2" charset="0"/>
                <a:ea typeface="Roboto" panose="02000000000000000000" pitchFamily="2" charset="0"/>
              </a:rPr>
              <a:t>="</a:t>
            </a:r>
            <a:r>
              <a:rPr lang="en-US" b="0" i="0" dirty="0">
                <a:effectLst/>
                <a:latin typeface="Roboto" panose="02000000000000000000" pitchFamily="2" charset="0"/>
                <a:ea typeface="Roboto" panose="02000000000000000000" pitchFamily="2" charset="0"/>
              </a:rPr>
              <a:t>/jquery/</a:t>
            </a:r>
            <a:r>
              <a:rPr lang="en-US" b="1" i="0" dirty="0">
                <a:solidFill>
                  <a:srgbClr val="FF0000"/>
                </a:solidFill>
                <a:effectLst/>
                <a:latin typeface="Roboto" panose="02000000000000000000" pitchFamily="2" charset="0"/>
                <a:ea typeface="Roboto" panose="02000000000000000000" pitchFamily="2" charset="0"/>
              </a:rPr>
              <a:t>"</a:t>
            </a:r>
            <a:r>
              <a:rPr lang="en-US" b="1" i="0" dirty="0">
                <a:effectLst/>
                <a:latin typeface="Roboto" panose="02000000000000000000" pitchFamily="2" charset="0"/>
                <a:ea typeface="Roboto" panose="02000000000000000000" pitchFamily="2" charset="0"/>
              </a:rPr>
              <a:t>&gt;</a:t>
            </a:r>
            <a:r>
              <a:rPr lang="en-US" b="0" i="0" dirty="0">
                <a:effectLst/>
                <a:latin typeface="Roboto" panose="02000000000000000000" pitchFamily="2" charset="0"/>
                <a:ea typeface="Roboto" panose="02000000000000000000" pitchFamily="2" charset="0"/>
              </a:rPr>
              <a:t>jQuery</a:t>
            </a:r>
            <a:r>
              <a:rPr lang="en-US" b="1" i="0" dirty="0">
                <a:effectLst/>
                <a:latin typeface="Roboto" panose="02000000000000000000" pitchFamily="2" charset="0"/>
                <a:ea typeface="Roboto" panose="02000000000000000000" pitchFamily="2" charset="0"/>
              </a:rPr>
              <a:t>&lt;/a&gt;</a:t>
            </a:r>
            <a:br>
              <a:rPr lang="en-US" dirty="0">
                <a:latin typeface="Roboto" panose="02000000000000000000" pitchFamily="2" charset="0"/>
                <a:ea typeface="Roboto" panose="02000000000000000000" pitchFamily="2" charset="0"/>
              </a:rPr>
            </a:br>
            <a:r>
              <a:rPr lang="en-US" b="1" i="0" dirty="0">
                <a:effectLst/>
                <a:latin typeface="Roboto" panose="02000000000000000000" pitchFamily="2" charset="0"/>
                <a:ea typeface="Roboto" panose="02000000000000000000" pitchFamily="2" charset="0"/>
              </a:rPr>
              <a:t>&lt;/nav&gt;</a:t>
            </a:r>
          </a:p>
        </p:txBody>
      </p:sp>
      <p:sp>
        <p:nvSpPr>
          <p:cNvPr id="7" name="Rectangle 1">
            <a:extLst>
              <a:ext uri="{FF2B5EF4-FFF2-40B4-BE49-F238E27FC236}">
                <a16:creationId xmlns:a16="http://schemas.microsoft.com/office/drawing/2014/main" id="{55D67836-75CC-4105-9AE5-F6F63737215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1C245C4B-07EE-4996-81ED-1375A654FBC8}"/>
              </a:ext>
            </a:extLst>
          </p:cNvPr>
          <p:cNvSpPr txBox="1"/>
          <p:nvPr/>
        </p:nvSpPr>
        <p:spPr>
          <a:xfrm>
            <a:off x="688850" y="2913426"/>
            <a:ext cx="1136850"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Example:</a:t>
            </a:r>
          </a:p>
        </p:txBody>
      </p:sp>
      <p:sp>
        <p:nvSpPr>
          <p:cNvPr id="14" name="Rectangle 13">
            <a:extLst>
              <a:ext uri="{FF2B5EF4-FFF2-40B4-BE49-F238E27FC236}">
                <a16:creationId xmlns:a16="http://schemas.microsoft.com/office/drawing/2014/main" id="{9A9FE9F5-AB91-4680-B634-D110F3AC441F}"/>
              </a:ext>
            </a:extLst>
          </p:cNvPr>
          <p:cNvSpPr>
            <a:spLocks noChangeArrowheads="1"/>
          </p:cNvSpPr>
          <p:nvPr/>
        </p:nvSpPr>
        <p:spPr bwMode="auto">
          <a:xfrm>
            <a:off x="608119" y="1939894"/>
            <a:ext cx="11147612"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p:txBody>
      </p:sp>
      <p:sp>
        <p:nvSpPr>
          <p:cNvPr id="15" name="Rectangle 1">
            <a:extLst>
              <a:ext uri="{FF2B5EF4-FFF2-40B4-BE49-F238E27FC236}">
                <a16:creationId xmlns:a16="http://schemas.microsoft.com/office/drawing/2014/main" id="{B612FE91-626F-49DA-B098-BA22646AEE73}"/>
              </a:ext>
            </a:extLst>
          </p:cNvPr>
          <p:cNvSpPr>
            <a:spLocks noChangeArrowheads="1"/>
          </p:cNvSpPr>
          <p:nvPr/>
        </p:nvSpPr>
        <p:spPr bwMode="auto">
          <a:xfrm>
            <a:off x="688850" y="939451"/>
            <a:ext cx="8821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The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&lt;nav&gt;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element defines a set of navigation links </a:t>
            </a:r>
          </a:p>
        </p:txBody>
      </p:sp>
      <p:sp>
        <p:nvSpPr>
          <p:cNvPr id="12" name="Rectangle 2">
            <a:extLst>
              <a:ext uri="{FF2B5EF4-FFF2-40B4-BE49-F238E27FC236}">
                <a16:creationId xmlns:a16="http://schemas.microsoft.com/office/drawing/2014/main" id="{CD6ABBB4-560C-4585-9EA7-44FFB94270DF}"/>
              </a:ext>
            </a:extLst>
          </p:cNvPr>
          <p:cNvSpPr>
            <a:spLocks noChangeArrowheads="1"/>
          </p:cNvSpPr>
          <p:nvPr/>
        </p:nvSpPr>
        <p:spPr bwMode="auto">
          <a:xfrm>
            <a:off x="1257275" y="1562155"/>
            <a:ext cx="939023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Roboto" panose="02000000000000000000" pitchFamily="2" charset="0"/>
                <a:ea typeface="Roboto" panose="02000000000000000000" pitchFamily="2" charset="0"/>
              </a:rPr>
              <a:t>Note:</a:t>
            </a:r>
            <a:endParaRPr lang="en-US" altLang="en-US" dirty="0">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	Notice that NOT all links of a document should be inside a</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 &lt;nav&gt;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element.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	The</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 &lt;nav&gt;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element is intended only for major blocks of navigation links. </a:t>
            </a:r>
          </a:p>
        </p:txBody>
      </p:sp>
    </p:spTree>
    <p:extLst>
      <p:ext uri="{BB962C8B-B14F-4D97-AF65-F5344CB8AC3E}">
        <p14:creationId xmlns:p14="http://schemas.microsoft.com/office/powerpoint/2010/main" val="3469218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2969083"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Aside Elements</a:t>
            </a:r>
          </a:p>
        </p:txBody>
      </p:sp>
      <p:sp>
        <p:nvSpPr>
          <p:cNvPr id="10" name="Rectangle 2">
            <a:extLst>
              <a:ext uri="{FF2B5EF4-FFF2-40B4-BE49-F238E27FC236}">
                <a16:creationId xmlns:a16="http://schemas.microsoft.com/office/drawing/2014/main" id="{FEB194B6-1064-4085-98D1-7FDF45A3635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EFA9D49A-0970-49E8-89B9-FCEECCE9273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48984B2-A5D6-4316-9E5F-E8828252D05A}"/>
              </a:ext>
            </a:extLst>
          </p:cNvPr>
          <p:cNvSpPr txBox="1"/>
          <p:nvPr/>
        </p:nvSpPr>
        <p:spPr>
          <a:xfrm>
            <a:off x="1257275" y="3121735"/>
            <a:ext cx="10559040" cy="2031325"/>
          </a:xfrm>
          <a:prstGeom prst="rect">
            <a:avLst/>
          </a:prstGeom>
          <a:noFill/>
        </p:spPr>
        <p:txBody>
          <a:bodyPr wrap="square" rtlCol="0">
            <a:spAutoFit/>
          </a:bodyPr>
          <a:lstStyle/>
          <a:p>
            <a:pPr algn="l"/>
            <a:r>
              <a:rPr lang="en-US" b="1" i="0" dirty="0">
                <a:effectLst/>
                <a:latin typeface="Roboto" panose="02000000000000000000" pitchFamily="2" charset="0"/>
                <a:ea typeface="Roboto" panose="02000000000000000000" pitchFamily="2" charset="0"/>
              </a:rPr>
              <a:t>&lt;aside&gt;</a:t>
            </a:r>
            <a:br>
              <a:rPr lang="en-US" dirty="0">
                <a:latin typeface="Roboto" panose="02000000000000000000" pitchFamily="2" charset="0"/>
                <a:ea typeface="Roboto" panose="02000000000000000000" pitchFamily="2" charset="0"/>
              </a:rPr>
            </a:br>
            <a:r>
              <a:rPr lang="en-US" dirty="0">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&lt;h4&gt;</a:t>
            </a:r>
            <a:r>
              <a:rPr lang="en-US" b="0" i="0" dirty="0">
                <a:effectLst/>
                <a:latin typeface="Roboto" panose="02000000000000000000" pitchFamily="2" charset="0"/>
                <a:ea typeface="Roboto" panose="02000000000000000000" pitchFamily="2" charset="0"/>
              </a:rPr>
              <a:t>Epcot Center</a:t>
            </a:r>
            <a:r>
              <a:rPr lang="en-US" b="1" i="0" dirty="0">
                <a:effectLst/>
                <a:latin typeface="Roboto" panose="02000000000000000000" pitchFamily="2" charset="0"/>
                <a:ea typeface="Roboto" panose="02000000000000000000" pitchFamily="2" charset="0"/>
              </a:rPr>
              <a:t>&lt;/h4&gt;</a:t>
            </a:r>
            <a:br>
              <a:rPr lang="en-US" dirty="0">
                <a:latin typeface="Roboto" panose="02000000000000000000" pitchFamily="2" charset="0"/>
                <a:ea typeface="Roboto" panose="02000000000000000000" pitchFamily="2" charset="0"/>
              </a:rPr>
            </a:br>
            <a:r>
              <a:rPr lang="en-US" dirty="0">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&lt;p&gt;</a:t>
            </a:r>
          </a:p>
          <a:p>
            <a:pPr algn="l"/>
            <a:r>
              <a:rPr lang="en-US" dirty="0">
                <a:latin typeface="Roboto" panose="02000000000000000000" pitchFamily="2" charset="0"/>
                <a:ea typeface="Roboto" panose="02000000000000000000" pitchFamily="2" charset="0"/>
              </a:rPr>
              <a:t>		</a:t>
            </a:r>
            <a:r>
              <a:rPr lang="en-US" b="0" i="0" dirty="0">
                <a:effectLst/>
                <a:latin typeface="Roboto" panose="02000000000000000000" pitchFamily="2" charset="0"/>
                <a:ea typeface="Roboto" panose="02000000000000000000" pitchFamily="2" charset="0"/>
              </a:rPr>
              <a:t>Epcot is a theme park at Walt Disney World Resort featuring exciting attractions, 			international pavilions, award-winning fireworks and seasonal special events.</a:t>
            </a:r>
          </a:p>
          <a:p>
            <a:pPr algn="l"/>
            <a:r>
              <a:rPr lang="en-US" dirty="0">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&lt;/p&gt;</a:t>
            </a:r>
            <a:br>
              <a:rPr lang="en-US" dirty="0">
                <a:latin typeface="Roboto" panose="02000000000000000000" pitchFamily="2" charset="0"/>
                <a:ea typeface="Roboto" panose="02000000000000000000" pitchFamily="2" charset="0"/>
              </a:rPr>
            </a:br>
            <a:r>
              <a:rPr lang="en-US" b="1" i="0" dirty="0">
                <a:effectLst/>
                <a:latin typeface="Roboto" panose="02000000000000000000" pitchFamily="2" charset="0"/>
                <a:ea typeface="Roboto" panose="02000000000000000000" pitchFamily="2" charset="0"/>
              </a:rPr>
              <a:t>&lt;/aside&gt;</a:t>
            </a:r>
          </a:p>
        </p:txBody>
      </p:sp>
      <p:sp>
        <p:nvSpPr>
          <p:cNvPr id="7" name="Rectangle 1">
            <a:extLst>
              <a:ext uri="{FF2B5EF4-FFF2-40B4-BE49-F238E27FC236}">
                <a16:creationId xmlns:a16="http://schemas.microsoft.com/office/drawing/2014/main" id="{55D67836-75CC-4105-9AE5-F6F63737215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1C245C4B-07EE-4996-81ED-1375A654FBC8}"/>
              </a:ext>
            </a:extLst>
          </p:cNvPr>
          <p:cNvSpPr txBox="1"/>
          <p:nvPr/>
        </p:nvSpPr>
        <p:spPr>
          <a:xfrm>
            <a:off x="688850" y="2230740"/>
            <a:ext cx="1136850"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Example:</a:t>
            </a:r>
          </a:p>
        </p:txBody>
      </p:sp>
      <p:sp>
        <p:nvSpPr>
          <p:cNvPr id="2" name="Rectangle 1">
            <a:extLst>
              <a:ext uri="{FF2B5EF4-FFF2-40B4-BE49-F238E27FC236}">
                <a16:creationId xmlns:a16="http://schemas.microsoft.com/office/drawing/2014/main" id="{6F4E74D2-B613-4008-AC00-F17E5DB08904}"/>
              </a:ext>
            </a:extLst>
          </p:cNvPr>
          <p:cNvSpPr>
            <a:spLocks noChangeArrowheads="1"/>
          </p:cNvSpPr>
          <p:nvPr/>
        </p:nvSpPr>
        <p:spPr bwMode="auto">
          <a:xfrm>
            <a:off x="688850" y="1054323"/>
            <a:ext cx="9998250" cy="646331"/>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The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&lt;aside&gt;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element defines some content aside from the content it is placed in (like a sidebar).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The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&lt;aside&gt;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content should be indirectly related to the surrounding content.</a:t>
            </a:r>
          </a:p>
        </p:txBody>
      </p:sp>
    </p:spTree>
    <p:extLst>
      <p:ext uri="{BB962C8B-B14F-4D97-AF65-F5344CB8AC3E}">
        <p14:creationId xmlns:p14="http://schemas.microsoft.com/office/powerpoint/2010/main" val="654058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5253361"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Figure and Figure caption Elements</a:t>
            </a:r>
          </a:p>
        </p:txBody>
      </p:sp>
      <p:sp>
        <p:nvSpPr>
          <p:cNvPr id="10" name="Rectangle 2">
            <a:extLst>
              <a:ext uri="{FF2B5EF4-FFF2-40B4-BE49-F238E27FC236}">
                <a16:creationId xmlns:a16="http://schemas.microsoft.com/office/drawing/2014/main" id="{FEB194B6-1064-4085-98D1-7FDF45A3635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EFA9D49A-0970-49E8-89B9-FCEECCE9273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48984B2-A5D6-4316-9E5F-E8828252D05A}"/>
              </a:ext>
            </a:extLst>
          </p:cNvPr>
          <p:cNvSpPr txBox="1"/>
          <p:nvPr/>
        </p:nvSpPr>
        <p:spPr>
          <a:xfrm>
            <a:off x="1632960" y="3971051"/>
            <a:ext cx="10559040" cy="1200329"/>
          </a:xfrm>
          <a:prstGeom prst="rect">
            <a:avLst/>
          </a:prstGeom>
          <a:noFill/>
        </p:spPr>
        <p:txBody>
          <a:bodyPr wrap="square" rtlCol="0">
            <a:spAutoFit/>
          </a:bodyPr>
          <a:lstStyle/>
          <a:p>
            <a:pPr algn="l"/>
            <a:r>
              <a:rPr lang="en-US" b="1" i="0" dirty="0">
                <a:effectLst/>
                <a:latin typeface="Roboto" panose="02000000000000000000" pitchFamily="2" charset="0"/>
                <a:ea typeface="Roboto" panose="02000000000000000000" pitchFamily="2" charset="0"/>
              </a:rPr>
              <a:t>&lt;figure&gt;</a:t>
            </a:r>
            <a:br>
              <a:rPr lang="en-US" dirty="0">
                <a:latin typeface="Roboto" panose="02000000000000000000" pitchFamily="2" charset="0"/>
                <a:ea typeface="Roboto" panose="02000000000000000000" pitchFamily="2" charset="0"/>
              </a:rPr>
            </a:br>
            <a:r>
              <a:rPr lang="en-US" b="0" i="0" dirty="0">
                <a:effectLst/>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&lt;img </a:t>
            </a:r>
            <a:r>
              <a:rPr lang="en-US" b="1" i="0" dirty="0">
                <a:solidFill>
                  <a:srgbClr val="FF0000"/>
                </a:solidFill>
                <a:effectLst/>
                <a:latin typeface="Roboto" panose="02000000000000000000" pitchFamily="2" charset="0"/>
                <a:ea typeface="Roboto" panose="02000000000000000000" pitchFamily="2" charset="0"/>
              </a:rPr>
              <a:t>src="</a:t>
            </a:r>
            <a:r>
              <a:rPr lang="en-US" b="0" i="0" dirty="0">
                <a:effectLst/>
                <a:latin typeface="Roboto" panose="02000000000000000000" pitchFamily="2" charset="0"/>
                <a:ea typeface="Roboto" panose="02000000000000000000" pitchFamily="2" charset="0"/>
              </a:rPr>
              <a:t>pic_trulli.jpg</a:t>
            </a:r>
            <a:r>
              <a:rPr lang="en-US" b="1" i="0" dirty="0">
                <a:solidFill>
                  <a:srgbClr val="FF0000"/>
                </a:solidFill>
                <a:effectLst/>
                <a:latin typeface="Roboto" panose="02000000000000000000" pitchFamily="2" charset="0"/>
                <a:ea typeface="Roboto" panose="02000000000000000000" pitchFamily="2" charset="0"/>
              </a:rPr>
              <a:t>"</a:t>
            </a:r>
            <a:r>
              <a:rPr lang="en-US" b="0" i="0" dirty="0">
                <a:effectLst/>
                <a:latin typeface="Roboto" panose="02000000000000000000" pitchFamily="2" charset="0"/>
                <a:ea typeface="Roboto" panose="02000000000000000000" pitchFamily="2" charset="0"/>
              </a:rPr>
              <a:t> </a:t>
            </a:r>
            <a:r>
              <a:rPr lang="en-US" b="1" i="0" dirty="0">
                <a:solidFill>
                  <a:srgbClr val="FF0000"/>
                </a:solidFill>
                <a:effectLst/>
                <a:latin typeface="Roboto" panose="02000000000000000000" pitchFamily="2" charset="0"/>
                <a:ea typeface="Roboto" panose="02000000000000000000" pitchFamily="2" charset="0"/>
              </a:rPr>
              <a:t>alt="</a:t>
            </a:r>
            <a:r>
              <a:rPr lang="en-US" b="0" i="0" dirty="0" err="1">
                <a:effectLst/>
                <a:latin typeface="Roboto" panose="02000000000000000000" pitchFamily="2" charset="0"/>
                <a:ea typeface="Roboto" panose="02000000000000000000" pitchFamily="2" charset="0"/>
              </a:rPr>
              <a:t>Trulli</a:t>
            </a:r>
            <a:r>
              <a:rPr lang="en-US" b="1" i="0" dirty="0">
                <a:solidFill>
                  <a:srgbClr val="FF0000"/>
                </a:solidFill>
                <a:effectLst/>
                <a:latin typeface="Roboto" panose="02000000000000000000" pitchFamily="2" charset="0"/>
                <a:ea typeface="Roboto" panose="02000000000000000000" pitchFamily="2" charset="0"/>
              </a:rPr>
              <a:t>"</a:t>
            </a:r>
            <a:r>
              <a:rPr lang="en-US" b="1" i="0" dirty="0">
                <a:effectLst/>
                <a:latin typeface="Roboto" panose="02000000000000000000" pitchFamily="2" charset="0"/>
                <a:ea typeface="Roboto" panose="02000000000000000000" pitchFamily="2" charset="0"/>
              </a:rPr>
              <a:t>&gt;</a:t>
            </a:r>
            <a:br>
              <a:rPr lang="en-US" dirty="0">
                <a:latin typeface="Roboto" panose="02000000000000000000" pitchFamily="2" charset="0"/>
                <a:ea typeface="Roboto" panose="02000000000000000000" pitchFamily="2" charset="0"/>
              </a:rPr>
            </a:br>
            <a:r>
              <a:rPr lang="en-US" b="0" i="0" dirty="0">
                <a:effectLst/>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&lt;</a:t>
            </a:r>
            <a:r>
              <a:rPr lang="en-US" b="1" i="0" dirty="0" err="1">
                <a:effectLst/>
                <a:latin typeface="Roboto" panose="02000000000000000000" pitchFamily="2" charset="0"/>
                <a:ea typeface="Roboto" panose="02000000000000000000" pitchFamily="2" charset="0"/>
              </a:rPr>
              <a:t>figcaption</a:t>
            </a:r>
            <a:r>
              <a:rPr lang="en-US" b="1" i="0" dirty="0">
                <a:effectLst/>
                <a:latin typeface="Roboto" panose="02000000000000000000" pitchFamily="2" charset="0"/>
                <a:ea typeface="Roboto" panose="02000000000000000000" pitchFamily="2" charset="0"/>
              </a:rPr>
              <a:t>&gt;</a:t>
            </a:r>
            <a:r>
              <a:rPr lang="en-US" b="0" i="0" dirty="0">
                <a:effectLst/>
                <a:latin typeface="Roboto" panose="02000000000000000000" pitchFamily="2" charset="0"/>
                <a:ea typeface="Roboto" panose="02000000000000000000" pitchFamily="2" charset="0"/>
              </a:rPr>
              <a:t>Fig1. - </a:t>
            </a:r>
            <a:r>
              <a:rPr lang="en-US" b="0" i="0" dirty="0" err="1">
                <a:effectLst/>
                <a:latin typeface="Roboto" panose="02000000000000000000" pitchFamily="2" charset="0"/>
                <a:ea typeface="Roboto" panose="02000000000000000000" pitchFamily="2" charset="0"/>
              </a:rPr>
              <a:t>Trulli</a:t>
            </a:r>
            <a:r>
              <a:rPr lang="en-US" b="0" i="0" dirty="0">
                <a:effectLst/>
                <a:latin typeface="Roboto" panose="02000000000000000000" pitchFamily="2" charset="0"/>
                <a:ea typeface="Roboto" panose="02000000000000000000" pitchFamily="2" charset="0"/>
              </a:rPr>
              <a:t>, Puglia, Italy.</a:t>
            </a:r>
            <a:r>
              <a:rPr lang="en-US" b="1" i="0" dirty="0">
                <a:effectLst/>
                <a:latin typeface="Roboto" panose="02000000000000000000" pitchFamily="2" charset="0"/>
                <a:ea typeface="Roboto" panose="02000000000000000000" pitchFamily="2" charset="0"/>
              </a:rPr>
              <a:t>&lt;/</a:t>
            </a:r>
            <a:r>
              <a:rPr lang="en-US" b="1" i="0" dirty="0" err="1">
                <a:effectLst/>
                <a:latin typeface="Roboto" panose="02000000000000000000" pitchFamily="2" charset="0"/>
                <a:ea typeface="Roboto" panose="02000000000000000000" pitchFamily="2" charset="0"/>
              </a:rPr>
              <a:t>figcaption</a:t>
            </a:r>
            <a:r>
              <a:rPr lang="en-US" b="1" i="0" dirty="0">
                <a:effectLst/>
                <a:latin typeface="Roboto" panose="02000000000000000000" pitchFamily="2" charset="0"/>
                <a:ea typeface="Roboto" panose="02000000000000000000" pitchFamily="2" charset="0"/>
              </a:rPr>
              <a:t>&gt;</a:t>
            </a:r>
            <a:br>
              <a:rPr lang="en-US" dirty="0">
                <a:latin typeface="Roboto" panose="02000000000000000000" pitchFamily="2" charset="0"/>
                <a:ea typeface="Roboto" panose="02000000000000000000" pitchFamily="2" charset="0"/>
              </a:rPr>
            </a:br>
            <a:r>
              <a:rPr lang="en-US" b="1" i="0" dirty="0">
                <a:effectLst/>
                <a:latin typeface="Roboto" panose="02000000000000000000" pitchFamily="2" charset="0"/>
                <a:ea typeface="Roboto" panose="02000000000000000000" pitchFamily="2" charset="0"/>
              </a:rPr>
              <a:t>&lt;/figure&gt;</a:t>
            </a:r>
          </a:p>
        </p:txBody>
      </p:sp>
      <p:sp>
        <p:nvSpPr>
          <p:cNvPr id="7" name="Rectangle 1">
            <a:extLst>
              <a:ext uri="{FF2B5EF4-FFF2-40B4-BE49-F238E27FC236}">
                <a16:creationId xmlns:a16="http://schemas.microsoft.com/office/drawing/2014/main" id="{55D67836-75CC-4105-9AE5-F6F63737215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1C245C4B-07EE-4996-81ED-1375A654FBC8}"/>
              </a:ext>
            </a:extLst>
          </p:cNvPr>
          <p:cNvSpPr txBox="1"/>
          <p:nvPr/>
        </p:nvSpPr>
        <p:spPr>
          <a:xfrm>
            <a:off x="725730" y="3203569"/>
            <a:ext cx="1136850"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Example:</a:t>
            </a:r>
          </a:p>
        </p:txBody>
      </p:sp>
      <p:sp>
        <p:nvSpPr>
          <p:cNvPr id="2" name="Rectangle 1">
            <a:extLst>
              <a:ext uri="{FF2B5EF4-FFF2-40B4-BE49-F238E27FC236}">
                <a16:creationId xmlns:a16="http://schemas.microsoft.com/office/drawing/2014/main" id="{6F4E74D2-B613-4008-AC00-F17E5DB08904}"/>
              </a:ext>
            </a:extLst>
          </p:cNvPr>
          <p:cNvSpPr>
            <a:spLocks noChangeArrowheads="1"/>
          </p:cNvSpPr>
          <p:nvPr/>
        </p:nvSpPr>
        <p:spPr bwMode="auto">
          <a:xfrm>
            <a:off x="725730" y="865455"/>
            <a:ext cx="10740539" cy="17543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The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&lt;figure&gt;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tag specifies self-contained content, like illustrations, diagrams, photos, code listings,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The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a:t>
            </a:r>
            <a:r>
              <a:rPr kumimoji="0" lang="en-US" altLang="en-US" b="1" i="0" u="none" strike="noStrike" cap="none" normalizeH="0" baseline="0" dirty="0" err="1">
                <a:ln>
                  <a:noFill/>
                </a:ln>
                <a:effectLst/>
                <a:latin typeface="Roboto" panose="02000000000000000000" pitchFamily="2" charset="0"/>
                <a:ea typeface="Roboto" panose="02000000000000000000" pitchFamily="2" charset="0"/>
              </a:rPr>
              <a:t>figcaption</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&gt;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tag defines a caption for a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&lt;figure&gt;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element. The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a:t>
            </a:r>
            <a:r>
              <a:rPr kumimoji="0" lang="en-US" altLang="en-US" b="1" i="0" u="none" strike="noStrike" cap="none" normalizeH="0" baseline="0" dirty="0" err="1">
                <a:ln>
                  <a:noFill/>
                </a:ln>
                <a:effectLst/>
                <a:latin typeface="Roboto" panose="02000000000000000000" pitchFamily="2" charset="0"/>
                <a:ea typeface="Roboto" panose="02000000000000000000" pitchFamily="2" charset="0"/>
              </a:rPr>
              <a:t>figcaption</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&gt;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element can be placed as the first or as the last child of a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&lt;figure&gt;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The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&lt;img&gt;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element defines the actual image/illustration. </a:t>
            </a:r>
          </a:p>
        </p:txBody>
      </p:sp>
    </p:spTree>
    <p:extLst>
      <p:ext uri="{BB962C8B-B14F-4D97-AF65-F5344CB8AC3E}">
        <p14:creationId xmlns:p14="http://schemas.microsoft.com/office/powerpoint/2010/main" val="3477278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4809330"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Semantic Elements cheat sheet</a:t>
            </a:r>
          </a:p>
        </p:txBody>
      </p:sp>
      <p:sp>
        <p:nvSpPr>
          <p:cNvPr id="10" name="Rectangle 2">
            <a:extLst>
              <a:ext uri="{FF2B5EF4-FFF2-40B4-BE49-F238E27FC236}">
                <a16:creationId xmlns:a16="http://schemas.microsoft.com/office/drawing/2014/main" id="{FEB194B6-1064-4085-98D1-7FDF45A3635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EFA9D49A-0970-49E8-89B9-FCEECCE9273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5D67836-75CC-4105-9AE5-F6F63737215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D04BE88A-ED3E-4E6A-BE4D-22DF5CE2FB43}"/>
              </a:ext>
            </a:extLst>
          </p:cNvPr>
          <p:cNvSpPr txBox="1"/>
          <p:nvPr/>
        </p:nvSpPr>
        <p:spPr>
          <a:xfrm>
            <a:off x="927848" y="848997"/>
            <a:ext cx="11129682" cy="4801314"/>
          </a:xfrm>
          <a:prstGeom prst="rect">
            <a:avLst/>
          </a:prstGeom>
          <a:noFill/>
        </p:spPr>
        <p:txBody>
          <a:bodyPr wrap="square">
            <a:spAutoFit/>
          </a:bodyPr>
          <a:lstStyle/>
          <a:p>
            <a:r>
              <a:rPr lang="en-US" dirty="0">
                <a:latin typeface="Roboto" panose="02000000000000000000" pitchFamily="2" charset="0"/>
                <a:ea typeface="Roboto" panose="02000000000000000000" pitchFamily="2" charset="0"/>
              </a:rPr>
              <a:t>&lt;article&gt;	</a:t>
            </a:r>
            <a:r>
              <a:rPr lang="en-US" b="1" dirty="0">
                <a:latin typeface="Roboto" panose="02000000000000000000" pitchFamily="2" charset="0"/>
                <a:ea typeface="Roboto" panose="02000000000000000000" pitchFamily="2" charset="0"/>
              </a:rPr>
              <a:t>- Defines independent, self-contained content</a:t>
            </a:r>
          </a:p>
          <a:p>
            <a:endParaRPr lang="en-US" b="1" dirty="0">
              <a:latin typeface="Roboto" panose="02000000000000000000" pitchFamily="2" charset="0"/>
              <a:ea typeface="Roboto" panose="02000000000000000000" pitchFamily="2" charset="0"/>
            </a:endParaRPr>
          </a:p>
          <a:p>
            <a:r>
              <a:rPr lang="en-US" dirty="0">
                <a:latin typeface="Roboto" panose="02000000000000000000" pitchFamily="2" charset="0"/>
                <a:ea typeface="Roboto" panose="02000000000000000000" pitchFamily="2" charset="0"/>
              </a:rPr>
              <a:t>&lt;aside&gt;	</a:t>
            </a:r>
            <a:r>
              <a:rPr lang="en-US" b="1" dirty="0">
                <a:latin typeface="Roboto" panose="02000000000000000000" pitchFamily="2" charset="0"/>
                <a:ea typeface="Roboto" panose="02000000000000000000" pitchFamily="2" charset="0"/>
              </a:rPr>
              <a:t>- Defines content aside from the page content</a:t>
            </a:r>
          </a:p>
          <a:p>
            <a:endParaRPr lang="en-US" b="1" dirty="0">
              <a:latin typeface="Roboto" panose="02000000000000000000" pitchFamily="2" charset="0"/>
              <a:ea typeface="Roboto" panose="02000000000000000000" pitchFamily="2" charset="0"/>
            </a:endParaRPr>
          </a:p>
          <a:p>
            <a:r>
              <a:rPr lang="en-US" dirty="0">
                <a:latin typeface="Roboto" panose="02000000000000000000" pitchFamily="2" charset="0"/>
                <a:ea typeface="Roboto" panose="02000000000000000000" pitchFamily="2" charset="0"/>
              </a:rPr>
              <a:t>&lt;details&gt;	 </a:t>
            </a:r>
            <a:r>
              <a:rPr lang="en-US" b="1" dirty="0">
                <a:latin typeface="Roboto" panose="02000000000000000000" pitchFamily="2" charset="0"/>
                <a:ea typeface="Roboto" panose="02000000000000000000" pitchFamily="2" charset="0"/>
              </a:rPr>
              <a:t>- Defines additional details that the user can view or hide</a:t>
            </a:r>
          </a:p>
          <a:p>
            <a:endParaRPr lang="en-US" b="1" dirty="0">
              <a:latin typeface="Roboto" panose="02000000000000000000" pitchFamily="2" charset="0"/>
              <a:ea typeface="Roboto" panose="02000000000000000000" pitchFamily="2" charset="0"/>
            </a:endParaRPr>
          </a:p>
          <a:p>
            <a:r>
              <a:rPr lang="en-US" dirty="0">
                <a:latin typeface="Roboto" panose="02000000000000000000" pitchFamily="2" charset="0"/>
                <a:ea typeface="Roboto" panose="02000000000000000000" pitchFamily="2" charset="0"/>
              </a:rPr>
              <a:t>&lt;</a:t>
            </a:r>
            <a:r>
              <a:rPr lang="en-US" dirty="0" err="1">
                <a:latin typeface="Roboto" panose="02000000000000000000" pitchFamily="2" charset="0"/>
                <a:ea typeface="Roboto" panose="02000000000000000000" pitchFamily="2" charset="0"/>
              </a:rPr>
              <a:t>figcaption</a:t>
            </a:r>
            <a:r>
              <a:rPr lang="en-US" dirty="0">
                <a:latin typeface="Roboto" panose="02000000000000000000" pitchFamily="2" charset="0"/>
                <a:ea typeface="Roboto" panose="02000000000000000000" pitchFamily="2" charset="0"/>
              </a:rPr>
              <a:t>&gt; </a:t>
            </a:r>
            <a:r>
              <a:rPr lang="en-US" b="1" dirty="0">
                <a:latin typeface="Roboto" panose="02000000000000000000" pitchFamily="2" charset="0"/>
                <a:ea typeface="Roboto" panose="02000000000000000000" pitchFamily="2" charset="0"/>
              </a:rPr>
              <a:t>-Defines a caption for a &lt;figure&gt; element</a:t>
            </a:r>
          </a:p>
          <a:p>
            <a:endParaRPr lang="en-US" b="1" dirty="0">
              <a:latin typeface="Roboto" panose="02000000000000000000" pitchFamily="2" charset="0"/>
              <a:ea typeface="Roboto" panose="02000000000000000000" pitchFamily="2" charset="0"/>
            </a:endParaRPr>
          </a:p>
          <a:p>
            <a:r>
              <a:rPr lang="en-US" dirty="0">
                <a:latin typeface="Roboto" panose="02000000000000000000" pitchFamily="2" charset="0"/>
                <a:ea typeface="Roboto" panose="02000000000000000000" pitchFamily="2" charset="0"/>
              </a:rPr>
              <a:t>&lt;figure&gt;	</a:t>
            </a:r>
            <a:r>
              <a:rPr lang="en-US" b="1" dirty="0">
                <a:latin typeface="Roboto" panose="02000000000000000000" pitchFamily="2" charset="0"/>
                <a:ea typeface="Roboto" panose="02000000000000000000" pitchFamily="2" charset="0"/>
              </a:rPr>
              <a:t>- Specifies self-contained content, like illustrations, diagrams, photos, code listings, etc.</a:t>
            </a:r>
          </a:p>
          <a:p>
            <a:endParaRPr lang="en-US" b="1" dirty="0">
              <a:latin typeface="Roboto" panose="02000000000000000000" pitchFamily="2" charset="0"/>
              <a:ea typeface="Roboto" panose="02000000000000000000" pitchFamily="2" charset="0"/>
            </a:endParaRPr>
          </a:p>
          <a:p>
            <a:r>
              <a:rPr lang="en-US" dirty="0">
                <a:latin typeface="Roboto" panose="02000000000000000000" pitchFamily="2" charset="0"/>
                <a:ea typeface="Roboto" panose="02000000000000000000" pitchFamily="2" charset="0"/>
              </a:rPr>
              <a:t>&lt;footer&gt;	</a:t>
            </a:r>
            <a:r>
              <a:rPr lang="en-US" b="1" dirty="0">
                <a:latin typeface="Roboto" panose="02000000000000000000" pitchFamily="2" charset="0"/>
                <a:ea typeface="Roboto" panose="02000000000000000000" pitchFamily="2" charset="0"/>
              </a:rPr>
              <a:t>- Defines a footer for a document or section</a:t>
            </a:r>
          </a:p>
          <a:p>
            <a:endParaRPr lang="en-US" b="1" dirty="0">
              <a:latin typeface="Roboto" panose="02000000000000000000" pitchFamily="2" charset="0"/>
              <a:ea typeface="Roboto" panose="02000000000000000000" pitchFamily="2" charset="0"/>
            </a:endParaRPr>
          </a:p>
          <a:p>
            <a:r>
              <a:rPr lang="en-US" dirty="0">
                <a:latin typeface="Roboto" panose="02000000000000000000" pitchFamily="2" charset="0"/>
                <a:ea typeface="Roboto" panose="02000000000000000000" pitchFamily="2" charset="0"/>
              </a:rPr>
              <a:t>&lt;header&gt; </a:t>
            </a:r>
            <a:r>
              <a:rPr lang="en-US" b="1" dirty="0">
                <a:latin typeface="Roboto" panose="02000000000000000000" pitchFamily="2" charset="0"/>
                <a:ea typeface="Roboto" panose="02000000000000000000" pitchFamily="2" charset="0"/>
              </a:rPr>
              <a:t>- Specifies a header for a document or section</a:t>
            </a:r>
          </a:p>
          <a:p>
            <a:endParaRPr lang="en-US" b="1" dirty="0">
              <a:latin typeface="Roboto" panose="02000000000000000000" pitchFamily="2" charset="0"/>
              <a:ea typeface="Roboto" panose="02000000000000000000" pitchFamily="2" charset="0"/>
            </a:endParaRPr>
          </a:p>
          <a:p>
            <a:r>
              <a:rPr lang="en-US" dirty="0">
                <a:latin typeface="Roboto" panose="02000000000000000000" pitchFamily="2" charset="0"/>
                <a:ea typeface="Roboto" panose="02000000000000000000" pitchFamily="2" charset="0"/>
              </a:rPr>
              <a:t>&lt;main&gt;	</a:t>
            </a:r>
            <a:r>
              <a:rPr lang="en-US" b="1" dirty="0">
                <a:latin typeface="Roboto" panose="02000000000000000000" pitchFamily="2" charset="0"/>
                <a:ea typeface="Roboto" panose="02000000000000000000" pitchFamily="2" charset="0"/>
              </a:rPr>
              <a:t>- Specifies the main content of a document</a:t>
            </a:r>
          </a:p>
          <a:p>
            <a:endParaRPr lang="en-US" b="1" dirty="0">
              <a:latin typeface="Roboto" panose="02000000000000000000" pitchFamily="2" charset="0"/>
              <a:ea typeface="Roboto" panose="02000000000000000000" pitchFamily="2" charset="0"/>
            </a:endParaRPr>
          </a:p>
          <a:p>
            <a:r>
              <a:rPr lang="en-US" dirty="0">
                <a:latin typeface="Roboto" panose="02000000000000000000" pitchFamily="2" charset="0"/>
                <a:ea typeface="Roboto" panose="02000000000000000000" pitchFamily="2" charset="0"/>
              </a:rPr>
              <a:t>&lt;mark&gt;	</a:t>
            </a:r>
            <a:r>
              <a:rPr lang="en-US" b="1" dirty="0">
                <a:latin typeface="Roboto" panose="02000000000000000000" pitchFamily="2" charset="0"/>
                <a:ea typeface="Roboto" panose="02000000000000000000" pitchFamily="2" charset="0"/>
              </a:rPr>
              <a:t>- Defines marked/highlighted text</a:t>
            </a:r>
          </a:p>
        </p:txBody>
      </p:sp>
    </p:spTree>
    <p:extLst>
      <p:ext uri="{BB962C8B-B14F-4D97-AF65-F5344CB8AC3E}">
        <p14:creationId xmlns:p14="http://schemas.microsoft.com/office/powerpoint/2010/main" val="1689447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6199133"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Semantic Elements cheat sheet (continued)</a:t>
            </a:r>
          </a:p>
        </p:txBody>
      </p:sp>
      <p:sp>
        <p:nvSpPr>
          <p:cNvPr id="10" name="Rectangle 2">
            <a:extLst>
              <a:ext uri="{FF2B5EF4-FFF2-40B4-BE49-F238E27FC236}">
                <a16:creationId xmlns:a16="http://schemas.microsoft.com/office/drawing/2014/main" id="{FEB194B6-1064-4085-98D1-7FDF45A3635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EFA9D49A-0970-49E8-89B9-FCEECCE9273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5D67836-75CC-4105-9AE5-F6F63737215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D04BE88A-ED3E-4E6A-BE4D-22DF5CE2FB43}"/>
              </a:ext>
            </a:extLst>
          </p:cNvPr>
          <p:cNvSpPr txBox="1"/>
          <p:nvPr/>
        </p:nvSpPr>
        <p:spPr>
          <a:xfrm>
            <a:off x="1506072" y="2302837"/>
            <a:ext cx="8471646" cy="2031325"/>
          </a:xfrm>
          <a:prstGeom prst="rect">
            <a:avLst/>
          </a:prstGeom>
          <a:noFill/>
        </p:spPr>
        <p:txBody>
          <a:bodyPr wrap="square">
            <a:spAutoFit/>
          </a:bodyPr>
          <a:lstStyle/>
          <a:p>
            <a:r>
              <a:rPr lang="en-US" dirty="0">
                <a:latin typeface="Roboto" panose="02000000000000000000" pitchFamily="2" charset="0"/>
                <a:ea typeface="Roboto" panose="02000000000000000000" pitchFamily="2" charset="0"/>
              </a:rPr>
              <a:t>&lt;nav&gt;	</a:t>
            </a:r>
            <a:r>
              <a:rPr lang="en-US" b="1" dirty="0">
                <a:latin typeface="Roboto" panose="02000000000000000000" pitchFamily="2" charset="0"/>
                <a:ea typeface="Roboto" panose="02000000000000000000" pitchFamily="2" charset="0"/>
              </a:rPr>
              <a:t>- Defines navigation links</a:t>
            </a:r>
          </a:p>
          <a:p>
            <a:endParaRPr lang="en-US" b="1" dirty="0">
              <a:latin typeface="Roboto" panose="02000000000000000000" pitchFamily="2" charset="0"/>
              <a:ea typeface="Roboto" panose="02000000000000000000" pitchFamily="2" charset="0"/>
            </a:endParaRPr>
          </a:p>
          <a:p>
            <a:r>
              <a:rPr lang="en-US" dirty="0">
                <a:latin typeface="Roboto" panose="02000000000000000000" pitchFamily="2" charset="0"/>
                <a:ea typeface="Roboto" panose="02000000000000000000" pitchFamily="2" charset="0"/>
              </a:rPr>
              <a:t>&lt;section&gt; </a:t>
            </a:r>
            <a:r>
              <a:rPr lang="en-US" b="1" dirty="0">
                <a:latin typeface="Roboto" panose="02000000000000000000" pitchFamily="2" charset="0"/>
                <a:ea typeface="Roboto" panose="02000000000000000000" pitchFamily="2" charset="0"/>
              </a:rPr>
              <a:t>- Defines a section in a document</a:t>
            </a:r>
          </a:p>
          <a:p>
            <a:endParaRPr lang="en-US" b="1" dirty="0">
              <a:latin typeface="Roboto" panose="02000000000000000000" pitchFamily="2" charset="0"/>
              <a:ea typeface="Roboto" panose="02000000000000000000" pitchFamily="2" charset="0"/>
            </a:endParaRPr>
          </a:p>
          <a:p>
            <a:r>
              <a:rPr lang="en-US" dirty="0">
                <a:latin typeface="Roboto" panose="02000000000000000000" pitchFamily="2" charset="0"/>
                <a:ea typeface="Roboto" panose="02000000000000000000" pitchFamily="2" charset="0"/>
              </a:rPr>
              <a:t>&lt;summary&gt; </a:t>
            </a:r>
            <a:r>
              <a:rPr lang="en-US" b="1" dirty="0">
                <a:latin typeface="Roboto" panose="02000000000000000000" pitchFamily="2" charset="0"/>
                <a:ea typeface="Roboto" panose="02000000000000000000" pitchFamily="2" charset="0"/>
              </a:rPr>
              <a:t>- Defines a visible heading for a &lt;details</a:t>
            </a:r>
            <a:r>
              <a:rPr lang="en-US" dirty="0">
                <a:latin typeface="Roboto" panose="02000000000000000000" pitchFamily="2" charset="0"/>
                <a:ea typeface="Roboto" panose="02000000000000000000" pitchFamily="2" charset="0"/>
              </a:rPr>
              <a:t>&gt; element</a:t>
            </a:r>
          </a:p>
          <a:p>
            <a:endParaRPr lang="en-US" dirty="0">
              <a:latin typeface="Roboto" panose="02000000000000000000" pitchFamily="2" charset="0"/>
              <a:ea typeface="Roboto" panose="02000000000000000000" pitchFamily="2" charset="0"/>
            </a:endParaRPr>
          </a:p>
          <a:p>
            <a:r>
              <a:rPr lang="en-US" dirty="0">
                <a:latin typeface="Roboto" panose="02000000000000000000" pitchFamily="2" charset="0"/>
                <a:ea typeface="Roboto" panose="02000000000000000000" pitchFamily="2" charset="0"/>
              </a:rPr>
              <a:t>&lt;time&gt;	</a:t>
            </a:r>
            <a:r>
              <a:rPr lang="en-US" b="1" dirty="0">
                <a:latin typeface="Roboto" panose="02000000000000000000" pitchFamily="2" charset="0"/>
                <a:ea typeface="Roboto" panose="02000000000000000000" pitchFamily="2" charset="0"/>
              </a:rPr>
              <a:t>- Defines a date/time</a:t>
            </a:r>
          </a:p>
        </p:txBody>
      </p:sp>
    </p:spTree>
    <p:extLst>
      <p:ext uri="{BB962C8B-B14F-4D97-AF65-F5344CB8AC3E}">
        <p14:creationId xmlns:p14="http://schemas.microsoft.com/office/powerpoint/2010/main" val="1279622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31" name="Google Shape;431;p55"/>
          <p:cNvSpPr txBox="1"/>
          <p:nvPr/>
        </p:nvSpPr>
        <p:spPr>
          <a:xfrm>
            <a:off x="608119" y="880467"/>
            <a:ext cx="9181340" cy="848000"/>
          </a:xfrm>
          <a:prstGeom prst="rect">
            <a:avLst/>
          </a:prstGeom>
          <a:noFill/>
          <a:ln>
            <a:noFill/>
          </a:ln>
        </p:spPr>
        <p:txBody>
          <a:bodyPr spcFirstLastPara="1" wrap="square" lIns="91433" tIns="45700" rIns="91433" bIns="45700" anchor="t" anchorCtr="0">
            <a:noAutofit/>
          </a:bodyPr>
          <a:lstStyle/>
          <a:p>
            <a:pPr marL="609585" indent="-389457">
              <a:lnSpc>
                <a:spcPct val="115000"/>
              </a:lnSpc>
              <a:buClr>
                <a:schemeClr val="lt1"/>
              </a:buClr>
              <a:buSzPts val="1000"/>
              <a:buChar char="●"/>
            </a:pPr>
            <a:r>
              <a:rPr lang="de" dirty="0">
                <a:latin typeface="Roboto" panose="02000000000000000000" pitchFamily="2" charset="0"/>
                <a:ea typeface="Roboto" panose="02000000000000000000" pitchFamily="2" charset="0"/>
              </a:rPr>
              <a:t>Lists are arrays of list items &lt;li&gt;list_item_content&lt;/li&gt;</a:t>
            </a:r>
            <a:endParaRPr dirty="0">
              <a:latin typeface="Roboto" panose="02000000000000000000" pitchFamily="2" charset="0"/>
              <a:ea typeface="Roboto" panose="02000000000000000000" pitchFamily="2" charset="0"/>
            </a:endParaRPr>
          </a:p>
          <a:p>
            <a:pPr marL="609585" indent="-389457">
              <a:lnSpc>
                <a:spcPct val="115000"/>
              </a:lnSpc>
              <a:buClr>
                <a:schemeClr val="lt1"/>
              </a:buClr>
              <a:buSzPts val="1000"/>
              <a:buChar char="●"/>
            </a:pPr>
            <a:r>
              <a:rPr lang="de" dirty="0">
                <a:latin typeface="Roboto" panose="02000000000000000000" pitchFamily="2" charset="0"/>
                <a:ea typeface="Roboto" panose="02000000000000000000" pitchFamily="2" charset="0"/>
              </a:rPr>
              <a:t>The two most common types of HTML lists:</a:t>
            </a:r>
            <a:endParaRPr dirty="0">
              <a:latin typeface="Roboto" panose="02000000000000000000" pitchFamily="2" charset="0"/>
              <a:ea typeface="Roboto" panose="02000000000000000000" pitchFamily="2" charset="0"/>
            </a:endParaRPr>
          </a:p>
          <a:p>
            <a:pPr marL="609585" indent="-389457">
              <a:lnSpc>
                <a:spcPct val="115000"/>
              </a:lnSpc>
              <a:buClr>
                <a:schemeClr val="lt1"/>
              </a:buClr>
              <a:buSzPts val="1000"/>
              <a:buChar char="●"/>
            </a:pPr>
            <a:r>
              <a:rPr lang="de" dirty="0">
                <a:latin typeface="Roboto" panose="02000000000000000000" pitchFamily="2" charset="0"/>
                <a:ea typeface="Roboto" panose="02000000000000000000" pitchFamily="2" charset="0"/>
              </a:rPr>
              <a:t>List items &lt;li&gt; (as most other tags) can have HTML code as content</a:t>
            </a:r>
            <a:endParaRPr dirty="0">
              <a:latin typeface="Roboto" panose="02000000000000000000" pitchFamily="2" charset="0"/>
              <a:ea typeface="Roboto" panose="02000000000000000000" pitchFamily="2" charset="0"/>
            </a:endParaRPr>
          </a:p>
        </p:txBody>
      </p:sp>
      <p:sp>
        <p:nvSpPr>
          <p:cNvPr id="432" name="Google Shape;432;p55"/>
          <p:cNvSpPr txBox="1"/>
          <p:nvPr/>
        </p:nvSpPr>
        <p:spPr>
          <a:xfrm>
            <a:off x="1132884" y="2793332"/>
            <a:ext cx="1848400" cy="2115200"/>
          </a:xfrm>
          <a:prstGeom prst="rect">
            <a:avLst/>
          </a:prstGeom>
          <a:noFill/>
          <a:ln>
            <a:noFill/>
          </a:ln>
        </p:spPr>
        <p:txBody>
          <a:bodyPr spcFirstLastPara="1" wrap="square" lIns="121900" tIns="121900" rIns="121900" bIns="121900" anchor="t" anchorCtr="0">
            <a:noAutofit/>
          </a:bodyPr>
          <a:lstStyle/>
          <a:p>
            <a:r>
              <a:rPr lang="de" sz="1600" b="1" dirty="0">
                <a:latin typeface="Roboto" panose="02000000000000000000" pitchFamily="2" charset="0"/>
                <a:ea typeface="Roboto" panose="02000000000000000000" pitchFamily="2" charset="0"/>
              </a:rPr>
              <a:t>Unordered Lists</a:t>
            </a:r>
            <a:br>
              <a:rPr lang="de" sz="1600" dirty="0">
                <a:latin typeface="Roboto" panose="02000000000000000000" pitchFamily="2" charset="0"/>
                <a:ea typeface="Roboto" panose="02000000000000000000" pitchFamily="2" charset="0"/>
              </a:rPr>
            </a:br>
            <a:br>
              <a:rPr lang="de" sz="1600" dirty="0">
                <a:latin typeface="Roboto" panose="02000000000000000000" pitchFamily="2" charset="0"/>
                <a:ea typeface="Roboto" panose="02000000000000000000" pitchFamily="2" charset="0"/>
              </a:rPr>
            </a:br>
            <a:r>
              <a:rPr lang="de" sz="1600" b="1" dirty="0">
                <a:latin typeface="Roboto" panose="02000000000000000000" pitchFamily="2" charset="0"/>
                <a:ea typeface="Roboto" panose="02000000000000000000" pitchFamily="2" charset="0"/>
              </a:rPr>
              <a:t>&lt;ul&gt;</a:t>
            </a:r>
            <a:endParaRPr sz="1600" b="1" dirty="0">
              <a:latin typeface="Roboto" panose="02000000000000000000" pitchFamily="2" charset="0"/>
              <a:ea typeface="Roboto" panose="02000000000000000000" pitchFamily="2" charset="0"/>
            </a:endParaRPr>
          </a:p>
          <a:p>
            <a:pPr>
              <a:lnSpc>
                <a:spcPct val="115000"/>
              </a:lnSpc>
              <a:buClr>
                <a:schemeClr val="dk1"/>
              </a:buClr>
              <a:buSzPts val="1100"/>
            </a:pPr>
            <a:r>
              <a:rPr lang="de" sz="1600" dirty="0">
                <a:latin typeface="Roboto" panose="02000000000000000000" pitchFamily="2" charset="0"/>
                <a:ea typeface="Roboto" panose="02000000000000000000" pitchFamily="2" charset="0"/>
              </a:rPr>
              <a:t>    &lt;li&gt;item 1&lt;/li&gt;</a:t>
            </a:r>
            <a:endParaRPr sz="1600" dirty="0">
              <a:latin typeface="Roboto" panose="02000000000000000000" pitchFamily="2" charset="0"/>
              <a:ea typeface="Roboto" panose="02000000000000000000" pitchFamily="2" charset="0"/>
            </a:endParaRPr>
          </a:p>
          <a:p>
            <a:pPr>
              <a:lnSpc>
                <a:spcPct val="115000"/>
              </a:lnSpc>
              <a:buClr>
                <a:schemeClr val="dk1"/>
              </a:buClr>
              <a:buSzPts val="1100"/>
            </a:pPr>
            <a:r>
              <a:rPr lang="de" sz="1600" dirty="0">
                <a:latin typeface="Roboto" panose="02000000000000000000" pitchFamily="2" charset="0"/>
                <a:ea typeface="Roboto" panose="02000000000000000000" pitchFamily="2" charset="0"/>
              </a:rPr>
              <a:t>    &lt;li&gt;item 2&lt;/li&gt; </a:t>
            </a:r>
            <a:endParaRPr sz="1600" dirty="0">
              <a:latin typeface="Roboto" panose="02000000000000000000" pitchFamily="2" charset="0"/>
              <a:ea typeface="Roboto" panose="02000000000000000000" pitchFamily="2" charset="0"/>
            </a:endParaRPr>
          </a:p>
          <a:p>
            <a:pPr>
              <a:lnSpc>
                <a:spcPct val="115000"/>
              </a:lnSpc>
              <a:buClr>
                <a:schemeClr val="dk1"/>
              </a:buClr>
              <a:buSzPts val="1100"/>
            </a:pPr>
            <a:r>
              <a:rPr lang="de" sz="1600" dirty="0">
                <a:latin typeface="Roboto" panose="02000000000000000000" pitchFamily="2" charset="0"/>
                <a:ea typeface="Roboto" panose="02000000000000000000" pitchFamily="2" charset="0"/>
              </a:rPr>
              <a:t>    &lt;li&gt;item 3&lt;/li&gt;</a:t>
            </a:r>
            <a:endParaRPr sz="1600" dirty="0">
              <a:latin typeface="Roboto" panose="02000000000000000000" pitchFamily="2" charset="0"/>
              <a:ea typeface="Roboto" panose="02000000000000000000" pitchFamily="2" charset="0"/>
            </a:endParaRPr>
          </a:p>
          <a:p>
            <a:pPr>
              <a:lnSpc>
                <a:spcPct val="115000"/>
              </a:lnSpc>
              <a:buClr>
                <a:schemeClr val="dk1"/>
              </a:buClr>
              <a:buSzPts val="1100"/>
            </a:pPr>
            <a:r>
              <a:rPr lang="de" sz="1600" dirty="0">
                <a:latin typeface="Roboto" panose="02000000000000000000" pitchFamily="2" charset="0"/>
                <a:ea typeface="Roboto" panose="02000000000000000000" pitchFamily="2" charset="0"/>
              </a:rPr>
              <a:t>    &lt;li&gt;item 4&lt;/li&gt;</a:t>
            </a:r>
            <a:endParaRPr sz="1600" dirty="0">
              <a:latin typeface="Roboto" panose="02000000000000000000" pitchFamily="2" charset="0"/>
              <a:ea typeface="Roboto" panose="02000000000000000000" pitchFamily="2" charset="0"/>
            </a:endParaRPr>
          </a:p>
          <a:p>
            <a:pPr>
              <a:lnSpc>
                <a:spcPct val="115000"/>
              </a:lnSpc>
              <a:buClr>
                <a:schemeClr val="dk1"/>
              </a:buClr>
              <a:buSzPts val="1100"/>
            </a:pPr>
            <a:r>
              <a:rPr lang="de" sz="1600" b="1" dirty="0">
                <a:latin typeface="Roboto" panose="02000000000000000000" pitchFamily="2" charset="0"/>
                <a:ea typeface="Roboto" panose="02000000000000000000" pitchFamily="2" charset="0"/>
              </a:rPr>
              <a:t>&lt;/ul&gt;</a:t>
            </a:r>
            <a:endParaRPr sz="1600" b="1" dirty="0">
              <a:latin typeface="Roboto" panose="02000000000000000000" pitchFamily="2" charset="0"/>
              <a:ea typeface="Roboto" panose="02000000000000000000" pitchFamily="2" charset="0"/>
            </a:endParaRPr>
          </a:p>
          <a:p>
            <a:endParaRPr sz="1467" dirty="0"/>
          </a:p>
        </p:txBody>
      </p:sp>
      <p:sp>
        <p:nvSpPr>
          <p:cNvPr id="433" name="Google Shape;433;p55"/>
          <p:cNvSpPr txBox="1"/>
          <p:nvPr/>
        </p:nvSpPr>
        <p:spPr>
          <a:xfrm>
            <a:off x="3229492" y="2793332"/>
            <a:ext cx="1848400" cy="2115200"/>
          </a:xfrm>
          <a:prstGeom prst="rect">
            <a:avLst/>
          </a:prstGeom>
          <a:noFill/>
          <a:ln w="9525" cap="flat" cmpd="sng">
            <a:solidFill>
              <a:schemeClr val="lt1"/>
            </a:solidFill>
            <a:prstDash val="solid"/>
            <a:round/>
            <a:headEnd type="none" w="sm" len="sm"/>
            <a:tailEnd type="none" w="sm" len="sm"/>
          </a:ln>
        </p:spPr>
        <p:txBody>
          <a:bodyPr spcFirstLastPara="1" wrap="square" lIns="121900" tIns="121900" rIns="121900" bIns="121900" anchor="t" anchorCtr="0">
            <a:noAutofit/>
          </a:bodyPr>
          <a:lstStyle/>
          <a:p>
            <a:r>
              <a:rPr lang="de" sz="1600" b="1" dirty="0">
                <a:latin typeface="Roboto" panose="02000000000000000000" pitchFamily="2" charset="0"/>
                <a:ea typeface="Roboto" panose="02000000000000000000" pitchFamily="2" charset="0"/>
              </a:rPr>
              <a:t>Output</a:t>
            </a:r>
            <a:endParaRPr sz="1600" b="1" dirty="0">
              <a:latin typeface="Roboto" panose="02000000000000000000" pitchFamily="2" charset="0"/>
              <a:ea typeface="Roboto" panose="02000000000000000000" pitchFamily="2" charset="0"/>
            </a:endParaRPr>
          </a:p>
          <a:p>
            <a:endParaRPr sz="1600" b="1" dirty="0">
              <a:latin typeface="Roboto" panose="02000000000000000000" pitchFamily="2" charset="0"/>
              <a:ea typeface="Roboto" panose="02000000000000000000" pitchFamily="2" charset="0"/>
            </a:endParaRPr>
          </a:p>
          <a:p>
            <a:pPr marL="609585" indent="-389457">
              <a:buClr>
                <a:schemeClr val="lt1"/>
              </a:buClr>
              <a:buSzPts val="1000"/>
              <a:buChar char="●"/>
            </a:pPr>
            <a:r>
              <a:rPr lang="de" sz="1600" dirty="0">
                <a:latin typeface="Roboto" panose="02000000000000000000" pitchFamily="2" charset="0"/>
                <a:ea typeface="Roboto" panose="02000000000000000000" pitchFamily="2" charset="0"/>
              </a:rPr>
              <a:t>item 1</a:t>
            </a:r>
            <a:endParaRPr sz="1600" dirty="0">
              <a:latin typeface="Roboto" panose="02000000000000000000" pitchFamily="2" charset="0"/>
              <a:ea typeface="Roboto" panose="02000000000000000000" pitchFamily="2" charset="0"/>
            </a:endParaRPr>
          </a:p>
          <a:p>
            <a:pPr marL="609585" indent="-389457">
              <a:buClr>
                <a:schemeClr val="lt1"/>
              </a:buClr>
              <a:buSzPts val="1000"/>
              <a:buChar char="●"/>
            </a:pPr>
            <a:r>
              <a:rPr lang="de" sz="1600" dirty="0">
                <a:latin typeface="Roboto" panose="02000000000000000000" pitchFamily="2" charset="0"/>
                <a:ea typeface="Roboto" panose="02000000000000000000" pitchFamily="2" charset="0"/>
              </a:rPr>
              <a:t>item 2</a:t>
            </a:r>
            <a:endParaRPr sz="1600" dirty="0">
              <a:latin typeface="Roboto" panose="02000000000000000000" pitchFamily="2" charset="0"/>
              <a:ea typeface="Roboto" panose="02000000000000000000" pitchFamily="2" charset="0"/>
            </a:endParaRPr>
          </a:p>
          <a:p>
            <a:pPr marL="609585" indent="-389457">
              <a:buClr>
                <a:schemeClr val="lt1"/>
              </a:buClr>
              <a:buSzPts val="1000"/>
              <a:buChar char="●"/>
            </a:pPr>
            <a:r>
              <a:rPr lang="de" sz="1600" dirty="0">
                <a:latin typeface="Roboto" panose="02000000000000000000" pitchFamily="2" charset="0"/>
                <a:ea typeface="Roboto" panose="02000000000000000000" pitchFamily="2" charset="0"/>
              </a:rPr>
              <a:t>item 3</a:t>
            </a:r>
            <a:endParaRPr sz="1600" dirty="0">
              <a:latin typeface="Roboto" panose="02000000000000000000" pitchFamily="2" charset="0"/>
              <a:ea typeface="Roboto" panose="02000000000000000000" pitchFamily="2" charset="0"/>
            </a:endParaRPr>
          </a:p>
          <a:p>
            <a:pPr marL="609585" indent="-389457">
              <a:buClr>
                <a:schemeClr val="lt1"/>
              </a:buClr>
              <a:buSzPts val="1000"/>
              <a:buChar char="●"/>
            </a:pPr>
            <a:r>
              <a:rPr lang="de" sz="1600" dirty="0">
                <a:latin typeface="Roboto" panose="02000000000000000000" pitchFamily="2" charset="0"/>
                <a:ea typeface="Roboto" panose="02000000000000000000" pitchFamily="2" charset="0"/>
              </a:rPr>
              <a:t>item 4</a:t>
            </a:r>
            <a:endParaRPr sz="1600" dirty="0">
              <a:latin typeface="Roboto" panose="02000000000000000000" pitchFamily="2" charset="0"/>
              <a:ea typeface="Roboto" panose="02000000000000000000" pitchFamily="2" charset="0"/>
            </a:endParaRPr>
          </a:p>
          <a:p>
            <a:pPr marL="609585"/>
            <a:br>
              <a:rPr lang="de" sz="1600" dirty="0">
                <a:latin typeface="Roboto" panose="02000000000000000000" pitchFamily="2" charset="0"/>
                <a:ea typeface="Roboto" panose="02000000000000000000" pitchFamily="2" charset="0"/>
              </a:rPr>
            </a:br>
            <a:br>
              <a:rPr lang="de" sz="1600" dirty="0">
                <a:latin typeface="Roboto" panose="02000000000000000000" pitchFamily="2" charset="0"/>
                <a:ea typeface="Roboto" panose="02000000000000000000" pitchFamily="2" charset="0"/>
              </a:rPr>
            </a:br>
            <a:endParaRPr sz="1600" dirty="0">
              <a:latin typeface="Roboto" panose="02000000000000000000" pitchFamily="2" charset="0"/>
              <a:ea typeface="Roboto" panose="02000000000000000000" pitchFamily="2" charset="0"/>
            </a:endParaRPr>
          </a:p>
        </p:txBody>
      </p:sp>
      <p:sp>
        <p:nvSpPr>
          <p:cNvPr id="434" name="Google Shape;434;p55"/>
          <p:cNvSpPr txBox="1"/>
          <p:nvPr/>
        </p:nvSpPr>
        <p:spPr>
          <a:xfrm>
            <a:off x="6189910" y="2745974"/>
            <a:ext cx="1848400" cy="2115200"/>
          </a:xfrm>
          <a:prstGeom prst="rect">
            <a:avLst/>
          </a:prstGeom>
          <a:noFill/>
          <a:ln>
            <a:noFill/>
          </a:ln>
        </p:spPr>
        <p:txBody>
          <a:bodyPr spcFirstLastPara="1" wrap="square" lIns="121900" tIns="121900" rIns="121900" bIns="121900" anchor="t" anchorCtr="0">
            <a:noAutofit/>
          </a:bodyPr>
          <a:lstStyle/>
          <a:p>
            <a:r>
              <a:rPr lang="de" sz="1600" b="1" dirty="0">
                <a:latin typeface="Roboto" panose="02000000000000000000" pitchFamily="2" charset="0"/>
                <a:ea typeface="Roboto" panose="02000000000000000000" pitchFamily="2" charset="0"/>
              </a:rPr>
              <a:t>Ordered Lists</a:t>
            </a:r>
            <a:br>
              <a:rPr lang="de" sz="1600" dirty="0">
                <a:latin typeface="Roboto" panose="02000000000000000000" pitchFamily="2" charset="0"/>
                <a:ea typeface="Roboto" panose="02000000000000000000" pitchFamily="2" charset="0"/>
              </a:rPr>
            </a:br>
            <a:br>
              <a:rPr lang="de" sz="1600" dirty="0">
                <a:latin typeface="Roboto" panose="02000000000000000000" pitchFamily="2" charset="0"/>
                <a:ea typeface="Roboto" panose="02000000000000000000" pitchFamily="2" charset="0"/>
              </a:rPr>
            </a:br>
            <a:r>
              <a:rPr lang="de" sz="1600" b="1" dirty="0">
                <a:latin typeface="Roboto" panose="02000000000000000000" pitchFamily="2" charset="0"/>
                <a:ea typeface="Roboto" panose="02000000000000000000" pitchFamily="2" charset="0"/>
              </a:rPr>
              <a:t>&lt;ol&gt;</a:t>
            </a:r>
            <a:endParaRPr sz="1600" b="1" dirty="0">
              <a:latin typeface="Roboto" panose="02000000000000000000" pitchFamily="2" charset="0"/>
              <a:ea typeface="Roboto" panose="02000000000000000000" pitchFamily="2" charset="0"/>
            </a:endParaRPr>
          </a:p>
          <a:p>
            <a:pPr>
              <a:lnSpc>
                <a:spcPct val="115000"/>
              </a:lnSpc>
            </a:pPr>
            <a:r>
              <a:rPr lang="de" sz="1600" dirty="0">
                <a:latin typeface="Roboto" panose="02000000000000000000" pitchFamily="2" charset="0"/>
                <a:ea typeface="Roboto" panose="02000000000000000000" pitchFamily="2" charset="0"/>
              </a:rPr>
              <a:t>     &lt;li&gt;item 1&lt;/li&gt;</a:t>
            </a:r>
            <a:endParaRPr sz="1600" dirty="0">
              <a:latin typeface="Roboto" panose="02000000000000000000" pitchFamily="2" charset="0"/>
              <a:ea typeface="Roboto" panose="02000000000000000000" pitchFamily="2" charset="0"/>
            </a:endParaRPr>
          </a:p>
          <a:p>
            <a:pPr>
              <a:lnSpc>
                <a:spcPct val="115000"/>
              </a:lnSpc>
            </a:pPr>
            <a:r>
              <a:rPr lang="de" sz="1600" dirty="0">
                <a:latin typeface="Roboto" panose="02000000000000000000" pitchFamily="2" charset="0"/>
                <a:ea typeface="Roboto" panose="02000000000000000000" pitchFamily="2" charset="0"/>
              </a:rPr>
              <a:t>     &lt;li&gt;item 2&lt;/li&gt;</a:t>
            </a:r>
            <a:endParaRPr sz="1600" dirty="0">
              <a:latin typeface="Roboto" panose="02000000000000000000" pitchFamily="2" charset="0"/>
              <a:ea typeface="Roboto" panose="02000000000000000000" pitchFamily="2" charset="0"/>
            </a:endParaRPr>
          </a:p>
          <a:p>
            <a:pPr>
              <a:lnSpc>
                <a:spcPct val="115000"/>
              </a:lnSpc>
            </a:pPr>
            <a:r>
              <a:rPr lang="de" sz="1600" dirty="0">
                <a:latin typeface="Roboto" panose="02000000000000000000" pitchFamily="2" charset="0"/>
                <a:ea typeface="Roboto" panose="02000000000000000000" pitchFamily="2" charset="0"/>
              </a:rPr>
              <a:t>     &lt;li&gt;item 3&lt;/li&gt;</a:t>
            </a:r>
            <a:endParaRPr sz="1600" dirty="0">
              <a:latin typeface="Roboto" panose="02000000000000000000" pitchFamily="2" charset="0"/>
              <a:ea typeface="Roboto" panose="02000000000000000000" pitchFamily="2" charset="0"/>
            </a:endParaRPr>
          </a:p>
          <a:p>
            <a:pPr>
              <a:lnSpc>
                <a:spcPct val="115000"/>
              </a:lnSpc>
            </a:pPr>
            <a:r>
              <a:rPr lang="de" sz="1600" dirty="0">
                <a:latin typeface="Roboto" panose="02000000000000000000" pitchFamily="2" charset="0"/>
                <a:ea typeface="Roboto" panose="02000000000000000000" pitchFamily="2" charset="0"/>
              </a:rPr>
              <a:t>     &lt;li&gt;item 4&lt;/li&gt;</a:t>
            </a:r>
            <a:endParaRPr sz="1600" dirty="0">
              <a:latin typeface="Roboto" panose="02000000000000000000" pitchFamily="2" charset="0"/>
              <a:ea typeface="Roboto" panose="02000000000000000000" pitchFamily="2" charset="0"/>
            </a:endParaRPr>
          </a:p>
          <a:p>
            <a:pPr>
              <a:lnSpc>
                <a:spcPct val="115000"/>
              </a:lnSpc>
            </a:pPr>
            <a:r>
              <a:rPr lang="de" sz="1600" b="1" dirty="0">
                <a:latin typeface="Roboto" panose="02000000000000000000" pitchFamily="2" charset="0"/>
                <a:ea typeface="Roboto" panose="02000000000000000000" pitchFamily="2" charset="0"/>
              </a:rPr>
              <a:t>&lt;/ol&gt;</a:t>
            </a:r>
            <a:endParaRPr sz="1600" b="1" dirty="0">
              <a:latin typeface="Roboto" panose="02000000000000000000" pitchFamily="2" charset="0"/>
              <a:ea typeface="Roboto" panose="02000000000000000000" pitchFamily="2" charset="0"/>
            </a:endParaRPr>
          </a:p>
          <a:p>
            <a:endParaRPr sz="1600" dirty="0">
              <a:latin typeface="Roboto" panose="02000000000000000000" pitchFamily="2" charset="0"/>
              <a:ea typeface="Roboto" panose="02000000000000000000" pitchFamily="2" charset="0"/>
            </a:endParaRPr>
          </a:p>
        </p:txBody>
      </p:sp>
      <p:sp>
        <p:nvSpPr>
          <p:cNvPr id="435" name="Google Shape;435;p55"/>
          <p:cNvSpPr txBox="1"/>
          <p:nvPr/>
        </p:nvSpPr>
        <p:spPr>
          <a:xfrm>
            <a:off x="8286518" y="2793332"/>
            <a:ext cx="1848400" cy="2115200"/>
          </a:xfrm>
          <a:prstGeom prst="rect">
            <a:avLst/>
          </a:prstGeom>
          <a:noFill/>
          <a:ln w="9525" cap="flat" cmpd="sng">
            <a:solidFill>
              <a:schemeClr val="lt1"/>
            </a:solidFill>
            <a:prstDash val="solid"/>
            <a:round/>
            <a:headEnd type="none" w="sm" len="sm"/>
            <a:tailEnd type="none" w="sm" len="sm"/>
          </a:ln>
        </p:spPr>
        <p:txBody>
          <a:bodyPr spcFirstLastPara="1" wrap="square" lIns="121900" tIns="121900" rIns="121900" bIns="121900" anchor="t" anchorCtr="0">
            <a:noAutofit/>
          </a:bodyPr>
          <a:lstStyle/>
          <a:p>
            <a:r>
              <a:rPr lang="de" sz="1600" b="1" dirty="0">
                <a:latin typeface="Roboto" panose="02000000000000000000" pitchFamily="2" charset="0"/>
                <a:ea typeface="Roboto" panose="02000000000000000000" pitchFamily="2" charset="0"/>
              </a:rPr>
              <a:t>Output</a:t>
            </a:r>
            <a:endParaRPr sz="1600" b="1" dirty="0">
              <a:latin typeface="Roboto" panose="02000000000000000000" pitchFamily="2" charset="0"/>
              <a:ea typeface="Roboto" panose="02000000000000000000" pitchFamily="2" charset="0"/>
            </a:endParaRPr>
          </a:p>
          <a:p>
            <a:endParaRPr sz="1600" b="1" dirty="0">
              <a:latin typeface="Roboto" panose="02000000000000000000" pitchFamily="2" charset="0"/>
              <a:ea typeface="Roboto" panose="02000000000000000000" pitchFamily="2" charset="0"/>
            </a:endParaRPr>
          </a:p>
          <a:p>
            <a:pPr marL="609585" indent="-389457">
              <a:buClr>
                <a:schemeClr val="lt1"/>
              </a:buClr>
              <a:buSzPts val="1000"/>
              <a:buAutoNum type="arabicPeriod"/>
            </a:pPr>
            <a:r>
              <a:rPr lang="de" sz="1600" dirty="0">
                <a:latin typeface="Roboto" panose="02000000000000000000" pitchFamily="2" charset="0"/>
                <a:ea typeface="Roboto" panose="02000000000000000000" pitchFamily="2" charset="0"/>
              </a:rPr>
              <a:t>item 1</a:t>
            </a:r>
            <a:endParaRPr sz="1600" dirty="0">
              <a:latin typeface="Roboto" panose="02000000000000000000" pitchFamily="2" charset="0"/>
              <a:ea typeface="Roboto" panose="02000000000000000000" pitchFamily="2" charset="0"/>
            </a:endParaRPr>
          </a:p>
          <a:p>
            <a:pPr marL="609585" indent="-389457">
              <a:buClr>
                <a:schemeClr val="lt1"/>
              </a:buClr>
              <a:buSzPts val="1000"/>
              <a:buAutoNum type="arabicPeriod"/>
            </a:pPr>
            <a:r>
              <a:rPr lang="de" sz="1600" dirty="0">
                <a:latin typeface="Roboto" panose="02000000000000000000" pitchFamily="2" charset="0"/>
                <a:ea typeface="Roboto" panose="02000000000000000000" pitchFamily="2" charset="0"/>
              </a:rPr>
              <a:t>item 2</a:t>
            </a:r>
            <a:endParaRPr sz="1600" dirty="0">
              <a:latin typeface="Roboto" panose="02000000000000000000" pitchFamily="2" charset="0"/>
              <a:ea typeface="Roboto" panose="02000000000000000000" pitchFamily="2" charset="0"/>
            </a:endParaRPr>
          </a:p>
          <a:p>
            <a:pPr marL="609585" indent="-389457">
              <a:buClr>
                <a:schemeClr val="lt1"/>
              </a:buClr>
              <a:buSzPts val="1000"/>
              <a:buAutoNum type="arabicPeriod"/>
            </a:pPr>
            <a:r>
              <a:rPr lang="de" sz="1600" dirty="0">
                <a:latin typeface="Roboto" panose="02000000000000000000" pitchFamily="2" charset="0"/>
                <a:ea typeface="Roboto" panose="02000000000000000000" pitchFamily="2" charset="0"/>
              </a:rPr>
              <a:t>item 3</a:t>
            </a:r>
            <a:endParaRPr sz="1600" dirty="0">
              <a:latin typeface="Roboto" panose="02000000000000000000" pitchFamily="2" charset="0"/>
              <a:ea typeface="Roboto" panose="02000000000000000000" pitchFamily="2" charset="0"/>
            </a:endParaRPr>
          </a:p>
          <a:p>
            <a:pPr marL="609585" indent="-389457">
              <a:buClr>
                <a:schemeClr val="lt1"/>
              </a:buClr>
              <a:buSzPts val="1000"/>
              <a:buAutoNum type="arabicPeriod"/>
            </a:pPr>
            <a:r>
              <a:rPr lang="de" sz="1600" dirty="0">
                <a:latin typeface="Roboto" panose="02000000000000000000" pitchFamily="2" charset="0"/>
                <a:ea typeface="Roboto" panose="02000000000000000000" pitchFamily="2" charset="0"/>
              </a:rPr>
              <a:t>item 4</a:t>
            </a:r>
            <a:endParaRPr sz="1600" dirty="0">
              <a:latin typeface="Roboto" panose="02000000000000000000" pitchFamily="2" charset="0"/>
              <a:ea typeface="Roboto" panose="02000000000000000000" pitchFamily="2" charset="0"/>
            </a:endParaRPr>
          </a:p>
          <a:p>
            <a:pPr marL="609585"/>
            <a:br>
              <a:rPr lang="de" sz="1600" dirty="0">
                <a:latin typeface="Roboto" panose="02000000000000000000" pitchFamily="2" charset="0"/>
                <a:ea typeface="Roboto" panose="02000000000000000000" pitchFamily="2" charset="0"/>
              </a:rPr>
            </a:br>
            <a:br>
              <a:rPr lang="de" sz="1600" dirty="0">
                <a:latin typeface="Roboto" panose="02000000000000000000" pitchFamily="2" charset="0"/>
                <a:ea typeface="Roboto" panose="02000000000000000000" pitchFamily="2" charset="0"/>
              </a:rPr>
            </a:br>
            <a:endParaRPr sz="1600" dirty="0">
              <a:latin typeface="Roboto" panose="02000000000000000000" pitchFamily="2" charset="0"/>
              <a:ea typeface="Roboto" panose="02000000000000000000" pitchFamily="2" charset="0"/>
            </a:endParaRPr>
          </a:p>
        </p:txBody>
      </p:sp>
      <p:sp>
        <p:nvSpPr>
          <p:cNvPr id="16" name="Rectangle 15">
            <a:extLst>
              <a:ext uri="{FF2B5EF4-FFF2-40B4-BE49-F238E27FC236}">
                <a16:creationId xmlns:a16="http://schemas.microsoft.com/office/drawing/2014/main" id="{E69BD51B-B229-4C8F-82C3-A685101D925B}"/>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135;p37">
            <a:extLst>
              <a:ext uri="{FF2B5EF4-FFF2-40B4-BE49-F238E27FC236}">
                <a16:creationId xmlns:a16="http://schemas.microsoft.com/office/drawing/2014/main" id="{258D2F4B-1086-478A-BDA5-D12C57FD24D2}"/>
              </a:ext>
            </a:extLst>
          </p:cNvPr>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8" name="Google Shape;135;p37">
            <a:extLst>
              <a:ext uri="{FF2B5EF4-FFF2-40B4-BE49-F238E27FC236}">
                <a16:creationId xmlns:a16="http://schemas.microsoft.com/office/drawing/2014/main" id="{4EFB81D2-C827-4D0A-BE85-C481555FA830}"/>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19" name="TextBox 18">
            <a:extLst>
              <a:ext uri="{FF2B5EF4-FFF2-40B4-BE49-F238E27FC236}">
                <a16:creationId xmlns:a16="http://schemas.microsoft.com/office/drawing/2014/main" id="{D5E8B38A-8064-4F20-B999-0B1431E3DDD3}"/>
              </a:ext>
            </a:extLst>
          </p:cNvPr>
          <p:cNvSpPr txBox="1"/>
          <p:nvPr/>
        </p:nvSpPr>
        <p:spPr>
          <a:xfrm>
            <a:off x="322729" y="293289"/>
            <a:ext cx="1734770"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Lists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21" name="Rectangle 20">
            <a:extLst>
              <a:ext uri="{FF2B5EF4-FFF2-40B4-BE49-F238E27FC236}">
                <a16:creationId xmlns:a16="http://schemas.microsoft.com/office/drawing/2014/main" id="{9EC912D9-A72F-4578-86A5-B6FC1E6841D7}"/>
              </a:ext>
            </a:extLst>
          </p:cNvPr>
          <p:cNvSpPr/>
          <p:nvPr/>
        </p:nvSpPr>
        <p:spPr>
          <a:xfrm>
            <a:off x="0" y="5942117"/>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446" name="Google Shape;446;p56"/>
          <p:cNvSpPr txBox="1"/>
          <p:nvPr/>
        </p:nvSpPr>
        <p:spPr>
          <a:xfrm>
            <a:off x="356952" y="854722"/>
            <a:ext cx="10010688" cy="1006400"/>
          </a:xfrm>
          <a:prstGeom prst="rect">
            <a:avLst/>
          </a:prstGeom>
          <a:noFill/>
          <a:ln>
            <a:noFill/>
          </a:ln>
        </p:spPr>
        <p:txBody>
          <a:bodyPr spcFirstLastPara="1" wrap="square" lIns="91433" tIns="45700" rIns="91433" bIns="45700" anchor="t" anchorCtr="0">
            <a:noAutofit/>
          </a:bodyPr>
          <a:lstStyle/>
          <a:p>
            <a:pPr marL="609585" indent="-406390">
              <a:lnSpc>
                <a:spcPct val="115000"/>
              </a:lnSpc>
              <a:buClr>
                <a:srgbClr val="FFFFFF"/>
              </a:buClr>
              <a:buSzPts val="1200"/>
              <a:buChar char="●"/>
            </a:pPr>
            <a:r>
              <a:rPr lang="de" dirty="0">
                <a:latin typeface="Roboto" panose="02000000000000000000" pitchFamily="2" charset="0"/>
                <a:ea typeface="Roboto" panose="02000000000000000000" pitchFamily="2" charset="0"/>
              </a:rPr>
              <a:t>You can change the order by placing “reversed” inside the tag</a:t>
            </a:r>
            <a:endParaRPr dirty="0">
              <a:latin typeface="Roboto" panose="02000000000000000000" pitchFamily="2" charset="0"/>
              <a:ea typeface="Roboto" panose="02000000000000000000" pitchFamily="2" charset="0"/>
            </a:endParaRPr>
          </a:p>
          <a:p>
            <a:pPr marL="609585" indent="-406390">
              <a:lnSpc>
                <a:spcPct val="115000"/>
              </a:lnSpc>
              <a:buClr>
                <a:srgbClr val="FFFFFF"/>
              </a:buClr>
              <a:buSzPts val="1200"/>
              <a:buChar char="●"/>
            </a:pPr>
            <a:r>
              <a:rPr lang="de" dirty="0">
                <a:latin typeface="Roboto" panose="02000000000000000000" pitchFamily="2" charset="0"/>
                <a:ea typeface="Roboto" panose="02000000000000000000" pitchFamily="2" charset="0"/>
              </a:rPr>
              <a:t>You can change the enumeration types by placing ‘ type=”A” ‘</a:t>
            </a:r>
            <a:br>
              <a:rPr lang="de" dirty="0">
                <a:latin typeface="Roboto" panose="02000000000000000000" pitchFamily="2" charset="0"/>
                <a:ea typeface="Roboto" panose="02000000000000000000" pitchFamily="2" charset="0"/>
              </a:rPr>
            </a:br>
            <a:r>
              <a:rPr lang="de" dirty="0">
                <a:latin typeface="Roboto" panose="02000000000000000000" pitchFamily="2" charset="0"/>
                <a:ea typeface="Roboto" panose="02000000000000000000" pitchFamily="2" charset="0"/>
              </a:rPr>
              <a:t>(several types exist: A / I / 1 / a / i )</a:t>
            </a:r>
            <a:endParaRPr dirty="0">
              <a:latin typeface="Roboto" panose="02000000000000000000" pitchFamily="2" charset="0"/>
              <a:ea typeface="Roboto" panose="02000000000000000000" pitchFamily="2" charset="0"/>
            </a:endParaRPr>
          </a:p>
        </p:txBody>
      </p:sp>
      <p:sp>
        <p:nvSpPr>
          <p:cNvPr id="447" name="Google Shape;447;p56"/>
          <p:cNvSpPr txBox="1"/>
          <p:nvPr/>
        </p:nvSpPr>
        <p:spPr>
          <a:xfrm>
            <a:off x="959767" y="2575767"/>
            <a:ext cx="1848400" cy="2115200"/>
          </a:xfrm>
          <a:prstGeom prst="rect">
            <a:avLst/>
          </a:prstGeom>
          <a:noFill/>
          <a:ln>
            <a:noFill/>
          </a:ln>
        </p:spPr>
        <p:txBody>
          <a:bodyPr spcFirstLastPara="1" wrap="square" lIns="121900" tIns="121900" rIns="121900" bIns="121900" anchor="t" anchorCtr="0">
            <a:noAutofit/>
          </a:bodyPr>
          <a:lstStyle/>
          <a:p>
            <a:r>
              <a:rPr lang="de" sz="1600" b="1" dirty="0">
                <a:latin typeface="Roboto" panose="02000000000000000000" pitchFamily="2" charset="0"/>
                <a:ea typeface="Roboto" panose="02000000000000000000" pitchFamily="2" charset="0"/>
              </a:rPr>
              <a:t>Unordered Lists</a:t>
            </a:r>
            <a:br>
              <a:rPr lang="de" sz="1600" dirty="0">
                <a:latin typeface="Roboto" panose="02000000000000000000" pitchFamily="2" charset="0"/>
                <a:ea typeface="Roboto" panose="02000000000000000000" pitchFamily="2" charset="0"/>
              </a:rPr>
            </a:br>
            <a:br>
              <a:rPr lang="de" sz="1600" dirty="0">
                <a:latin typeface="Roboto" panose="02000000000000000000" pitchFamily="2" charset="0"/>
                <a:ea typeface="Roboto" panose="02000000000000000000" pitchFamily="2" charset="0"/>
              </a:rPr>
            </a:br>
            <a:r>
              <a:rPr lang="de" sz="1600" b="1" dirty="0">
                <a:latin typeface="Roboto" panose="02000000000000000000" pitchFamily="2" charset="0"/>
                <a:ea typeface="Roboto" panose="02000000000000000000" pitchFamily="2" charset="0"/>
              </a:rPr>
              <a:t>&lt;ul reversed&gt;</a:t>
            </a:r>
            <a:endParaRPr sz="1600" b="1" dirty="0">
              <a:latin typeface="Roboto" panose="02000000000000000000" pitchFamily="2" charset="0"/>
              <a:ea typeface="Roboto" panose="02000000000000000000" pitchFamily="2" charset="0"/>
            </a:endParaRPr>
          </a:p>
          <a:p>
            <a:pPr>
              <a:lnSpc>
                <a:spcPct val="115000"/>
              </a:lnSpc>
            </a:pPr>
            <a:r>
              <a:rPr lang="de" sz="1600" dirty="0">
                <a:latin typeface="Roboto" panose="02000000000000000000" pitchFamily="2" charset="0"/>
                <a:ea typeface="Roboto" panose="02000000000000000000" pitchFamily="2" charset="0"/>
              </a:rPr>
              <a:t>     &lt;li&gt;item 1&lt;/li&gt;</a:t>
            </a:r>
            <a:endParaRPr sz="1600" dirty="0">
              <a:latin typeface="Roboto" panose="02000000000000000000" pitchFamily="2" charset="0"/>
              <a:ea typeface="Roboto" panose="02000000000000000000" pitchFamily="2" charset="0"/>
            </a:endParaRPr>
          </a:p>
          <a:p>
            <a:pPr>
              <a:lnSpc>
                <a:spcPct val="115000"/>
              </a:lnSpc>
            </a:pPr>
            <a:r>
              <a:rPr lang="de" sz="1600" dirty="0">
                <a:latin typeface="Roboto" panose="02000000000000000000" pitchFamily="2" charset="0"/>
                <a:ea typeface="Roboto" panose="02000000000000000000" pitchFamily="2" charset="0"/>
              </a:rPr>
              <a:t>     &lt;li&gt;item 2&lt;/li&gt;</a:t>
            </a:r>
            <a:endParaRPr sz="1600" dirty="0">
              <a:latin typeface="Roboto" panose="02000000000000000000" pitchFamily="2" charset="0"/>
              <a:ea typeface="Roboto" panose="02000000000000000000" pitchFamily="2" charset="0"/>
            </a:endParaRPr>
          </a:p>
          <a:p>
            <a:pPr>
              <a:lnSpc>
                <a:spcPct val="115000"/>
              </a:lnSpc>
            </a:pPr>
            <a:r>
              <a:rPr lang="de" sz="1600" dirty="0">
                <a:latin typeface="Roboto" panose="02000000000000000000" pitchFamily="2" charset="0"/>
                <a:ea typeface="Roboto" panose="02000000000000000000" pitchFamily="2" charset="0"/>
              </a:rPr>
              <a:t>     &lt;li&gt;item 3&lt;/li&gt;</a:t>
            </a:r>
            <a:endParaRPr sz="1600" dirty="0">
              <a:latin typeface="Roboto" panose="02000000000000000000" pitchFamily="2" charset="0"/>
              <a:ea typeface="Roboto" panose="02000000000000000000" pitchFamily="2" charset="0"/>
            </a:endParaRPr>
          </a:p>
          <a:p>
            <a:pPr>
              <a:lnSpc>
                <a:spcPct val="115000"/>
              </a:lnSpc>
            </a:pPr>
            <a:r>
              <a:rPr lang="de" sz="1600" dirty="0">
                <a:latin typeface="Roboto" panose="02000000000000000000" pitchFamily="2" charset="0"/>
                <a:ea typeface="Roboto" panose="02000000000000000000" pitchFamily="2" charset="0"/>
              </a:rPr>
              <a:t>     &lt;li&gt;item 4&lt;/li&gt;</a:t>
            </a:r>
            <a:endParaRPr sz="1600" dirty="0">
              <a:latin typeface="Roboto" panose="02000000000000000000" pitchFamily="2" charset="0"/>
              <a:ea typeface="Roboto" panose="02000000000000000000" pitchFamily="2" charset="0"/>
            </a:endParaRPr>
          </a:p>
          <a:p>
            <a:pPr>
              <a:lnSpc>
                <a:spcPct val="115000"/>
              </a:lnSpc>
            </a:pPr>
            <a:r>
              <a:rPr lang="de" sz="1600" b="1" dirty="0">
                <a:latin typeface="Roboto" panose="02000000000000000000" pitchFamily="2" charset="0"/>
                <a:ea typeface="Roboto" panose="02000000000000000000" pitchFamily="2" charset="0"/>
              </a:rPr>
              <a:t>&lt;/ul&gt;</a:t>
            </a:r>
            <a:endParaRPr sz="1600" b="1" dirty="0">
              <a:latin typeface="Roboto" panose="02000000000000000000" pitchFamily="2" charset="0"/>
              <a:ea typeface="Roboto" panose="02000000000000000000" pitchFamily="2" charset="0"/>
            </a:endParaRPr>
          </a:p>
          <a:p>
            <a:endParaRPr sz="1467" dirty="0">
              <a:latin typeface="Roboto" panose="02000000000000000000" pitchFamily="2" charset="0"/>
              <a:ea typeface="Roboto" panose="02000000000000000000" pitchFamily="2" charset="0"/>
            </a:endParaRPr>
          </a:p>
        </p:txBody>
      </p:sp>
      <p:sp>
        <p:nvSpPr>
          <p:cNvPr id="448" name="Google Shape;448;p56"/>
          <p:cNvSpPr txBox="1"/>
          <p:nvPr/>
        </p:nvSpPr>
        <p:spPr>
          <a:xfrm>
            <a:off x="3315765" y="2575767"/>
            <a:ext cx="1848400" cy="2115200"/>
          </a:xfrm>
          <a:prstGeom prst="rect">
            <a:avLst/>
          </a:prstGeom>
          <a:noFill/>
          <a:ln w="9525" cap="flat" cmpd="sng">
            <a:solidFill>
              <a:schemeClr val="lt1"/>
            </a:solidFill>
            <a:prstDash val="solid"/>
            <a:round/>
            <a:headEnd type="none" w="sm" len="sm"/>
            <a:tailEnd type="none" w="sm" len="sm"/>
          </a:ln>
        </p:spPr>
        <p:txBody>
          <a:bodyPr spcFirstLastPara="1" wrap="square" lIns="121900" tIns="121900" rIns="121900" bIns="121900" anchor="t" anchorCtr="0">
            <a:noAutofit/>
          </a:bodyPr>
          <a:lstStyle/>
          <a:p>
            <a:r>
              <a:rPr lang="de" sz="1600" b="1" dirty="0">
                <a:latin typeface="Roboto" panose="02000000000000000000" pitchFamily="2" charset="0"/>
                <a:ea typeface="Roboto" panose="02000000000000000000" pitchFamily="2" charset="0"/>
              </a:rPr>
              <a:t>Output</a:t>
            </a:r>
            <a:endParaRPr sz="1600" b="1" dirty="0">
              <a:latin typeface="Roboto" panose="02000000000000000000" pitchFamily="2" charset="0"/>
              <a:ea typeface="Roboto" panose="02000000000000000000" pitchFamily="2" charset="0"/>
            </a:endParaRPr>
          </a:p>
          <a:p>
            <a:endParaRPr sz="1600" b="1" dirty="0">
              <a:latin typeface="Roboto" panose="02000000000000000000" pitchFamily="2" charset="0"/>
              <a:ea typeface="Roboto" panose="02000000000000000000" pitchFamily="2" charset="0"/>
            </a:endParaRPr>
          </a:p>
          <a:p>
            <a:pPr marL="609585" indent="-389457">
              <a:buClr>
                <a:schemeClr val="lt1"/>
              </a:buClr>
              <a:buSzPts val="1000"/>
              <a:buChar char="●"/>
            </a:pPr>
            <a:r>
              <a:rPr lang="de" sz="1600" dirty="0">
                <a:latin typeface="Roboto" panose="02000000000000000000" pitchFamily="2" charset="0"/>
                <a:ea typeface="Roboto" panose="02000000000000000000" pitchFamily="2" charset="0"/>
              </a:rPr>
              <a:t>item 4</a:t>
            </a:r>
            <a:endParaRPr sz="1600" dirty="0">
              <a:latin typeface="Roboto" panose="02000000000000000000" pitchFamily="2" charset="0"/>
              <a:ea typeface="Roboto" panose="02000000000000000000" pitchFamily="2" charset="0"/>
            </a:endParaRPr>
          </a:p>
          <a:p>
            <a:pPr marL="609585" indent="-389457">
              <a:buClr>
                <a:schemeClr val="lt1"/>
              </a:buClr>
              <a:buSzPts val="1000"/>
              <a:buChar char="●"/>
            </a:pPr>
            <a:r>
              <a:rPr lang="de" sz="1600" dirty="0">
                <a:latin typeface="Roboto" panose="02000000000000000000" pitchFamily="2" charset="0"/>
                <a:ea typeface="Roboto" panose="02000000000000000000" pitchFamily="2" charset="0"/>
              </a:rPr>
              <a:t>item 3</a:t>
            </a:r>
            <a:endParaRPr sz="1600" dirty="0">
              <a:latin typeface="Roboto" panose="02000000000000000000" pitchFamily="2" charset="0"/>
              <a:ea typeface="Roboto" panose="02000000000000000000" pitchFamily="2" charset="0"/>
            </a:endParaRPr>
          </a:p>
          <a:p>
            <a:pPr marL="609585" indent="-389457">
              <a:buClr>
                <a:schemeClr val="lt1"/>
              </a:buClr>
              <a:buSzPts val="1000"/>
              <a:buChar char="●"/>
            </a:pPr>
            <a:r>
              <a:rPr lang="de" sz="1600" dirty="0">
                <a:latin typeface="Roboto" panose="02000000000000000000" pitchFamily="2" charset="0"/>
                <a:ea typeface="Roboto" panose="02000000000000000000" pitchFamily="2" charset="0"/>
              </a:rPr>
              <a:t>item 2</a:t>
            </a:r>
            <a:endParaRPr sz="1600" dirty="0">
              <a:latin typeface="Roboto" panose="02000000000000000000" pitchFamily="2" charset="0"/>
              <a:ea typeface="Roboto" panose="02000000000000000000" pitchFamily="2" charset="0"/>
            </a:endParaRPr>
          </a:p>
          <a:p>
            <a:pPr marL="609585" indent="-389457">
              <a:buClr>
                <a:schemeClr val="lt1"/>
              </a:buClr>
              <a:buSzPts val="1000"/>
              <a:buChar char="●"/>
            </a:pPr>
            <a:r>
              <a:rPr lang="de" sz="1600" dirty="0">
                <a:latin typeface="Roboto" panose="02000000000000000000" pitchFamily="2" charset="0"/>
                <a:ea typeface="Roboto" panose="02000000000000000000" pitchFamily="2" charset="0"/>
              </a:rPr>
              <a:t>item 1</a:t>
            </a:r>
            <a:endParaRPr sz="1600" dirty="0">
              <a:latin typeface="Roboto" panose="02000000000000000000" pitchFamily="2" charset="0"/>
              <a:ea typeface="Roboto" panose="02000000000000000000" pitchFamily="2" charset="0"/>
            </a:endParaRPr>
          </a:p>
          <a:p>
            <a:pPr marL="609585"/>
            <a:br>
              <a:rPr lang="de" sz="1600" dirty="0">
                <a:latin typeface="Roboto" panose="02000000000000000000" pitchFamily="2" charset="0"/>
                <a:ea typeface="Roboto" panose="02000000000000000000" pitchFamily="2" charset="0"/>
              </a:rPr>
            </a:br>
            <a:br>
              <a:rPr lang="de" sz="1600" dirty="0">
                <a:latin typeface="Roboto" panose="02000000000000000000" pitchFamily="2" charset="0"/>
                <a:ea typeface="Roboto" panose="02000000000000000000" pitchFamily="2" charset="0"/>
              </a:rPr>
            </a:br>
            <a:endParaRPr sz="1600" dirty="0">
              <a:latin typeface="Roboto" panose="02000000000000000000" pitchFamily="2" charset="0"/>
              <a:ea typeface="Roboto" panose="02000000000000000000" pitchFamily="2" charset="0"/>
            </a:endParaRPr>
          </a:p>
        </p:txBody>
      </p:sp>
      <p:sp>
        <p:nvSpPr>
          <p:cNvPr id="449" name="Google Shape;449;p56"/>
          <p:cNvSpPr txBox="1"/>
          <p:nvPr/>
        </p:nvSpPr>
        <p:spPr>
          <a:xfrm>
            <a:off x="6666902" y="2575767"/>
            <a:ext cx="1848400" cy="2115200"/>
          </a:xfrm>
          <a:prstGeom prst="rect">
            <a:avLst/>
          </a:prstGeom>
          <a:noFill/>
          <a:ln>
            <a:noFill/>
          </a:ln>
        </p:spPr>
        <p:txBody>
          <a:bodyPr spcFirstLastPara="1" wrap="square" lIns="121900" tIns="121900" rIns="121900" bIns="121900" anchor="t" anchorCtr="0">
            <a:noAutofit/>
          </a:bodyPr>
          <a:lstStyle/>
          <a:p>
            <a:r>
              <a:rPr lang="de" sz="1600" b="1" dirty="0">
                <a:latin typeface="Roboto" panose="02000000000000000000" pitchFamily="2" charset="0"/>
                <a:ea typeface="Roboto" panose="02000000000000000000" pitchFamily="2" charset="0"/>
              </a:rPr>
              <a:t>Ordered Lists</a:t>
            </a:r>
            <a:br>
              <a:rPr lang="de" sz="1600" dirty="0">
                <a:latin typeface="Roboto" panose="02000000000000000000" pitchFamily="2" charset="0"/>
                <a:ea typeface="Roboto" panose="02000000000000000000" pitchFamily="2" charset="0"/>
              </a:rPr>
            </a:br>
            <a:br>
              <a:rPr lang="de" sz="1600" dirty="0">
                <a:latin typeface="Roboto" panose="02000000000000000000" pitchFamily="2" charset="0"/>
                <a:ea typeface="Roboto" panose="02000000000000000000" pitchFamily="2" charset="0"/>
              </a:rPr>
            </a:br>
            <a:r>
              <a:rPr lang="de" sz="1600" b="1" dirty="0">
                <a:latin typeface="Roboto" panose="02000000000000000000" pitchFamily="2" charset="0"/>
                <a:ea typeface="Roboto" panose="02000000000000000000" pitchFamily="2" charset="0"/>
              </a:rPr>
              <a:t>&lt;ol type=”A” &gt;</a:t>
            </a:r>
            <a:endParaRPr sz="1600" b="1" dirty="0">
              <a:latin typeface="Roboto" panose="02000000000000000000" pitchFamily="2" charset="0"/>
              <a:ea typeface="Roboto" panose="02000000000000000000" pitchFamily="2" charset="0"/>
            </a:endParaRPr>
          </a:p>
          <a:p>
            <a:pPr>
              <a:lnSpc>
                <a:spcPct val="115000"/>
              </a:lnSpc>
            </a:pPr>
            <a:r>
              <a:rPr lang="de" sz="1600" dirty="0">
                <a:latin typeface="Roboto" panose="02000000000000000000" pitchFamily="2" charset="0"/>
                <a:ea typeface="Roboto" panose="02000000000000000000" pitchFamily="2" charset="0"/>
              </a:rPr>
              <a:t>     &lt;li&gt;item 1&lt;/li&gt;</a:t>
            </a:r>
            <a:endParaRPr sz="1600" dirty="0">
              <a:latin typeface="Roboto" panose="02000000000000000000" pitchFamily="2" charset="0"/>
              <a:ea typeface="Roboto" panose="02000000000000000000" pitchFamily="2" charset="0"/>
            </a:endParaRPr>
          </a:p>
          <a:p>
            <a:pPr>
              <a:lnSpc>
                <a:spcPct val="115000"/>
              </a:lnSpc>
            </a:pPr>
            <a:r>
              <a:rPr lang="de" sz="1600" dirty="0">
                <a:latin typeface="Roboto" panose="02000000000000000000" pitchFamily="2" charset="0"/>
                <a:ea typeface="Roboto" panose="02000000000000000000" pitchFamily="2" charset="0"/>
              </a:rPr>
              <a:t>     &lt;li&gt;item 2&lt;/li&gt;</a:t>
            </a:r>
            <a:endParaRPr sz="1600" dirty="0">
              <a:latin typeface="Roboto" panose="02000000000000000000" pitchFamily="2" charset="0"/>
              <a:ea typeface="Roboto" panose="02000000000000000000" pitchFamily="2" charset="0"/>
            </a:endParaRPr>
          </a:p>
          <a:p>
            <a:pPr>
              <a:lnSpc>
                <a:spcPct val="115000"/>
              </a:lnSpc>
            </a:pPr>
            <a:r>
              <a:rPr lang="de" sz="1600" dirty="0">
                <a:latin typeface="Roboto" panose="02000000000000000000" pitchFamily="2" charset="0"/>
                <a:ea typeface="Roboto" panose="02000000000000000000" pitchFamily="2" charset="0"/>
              </a:rPr>
              <a:t>     &lt;li&gt;item 3&lt;/li&gt;</a:t>
            </a:r>
            <a:endParaRPr sz="1600" dirty="0">
              <a:latin typeface="Roboto" panose="02000000000000000000" pitchFamily="2" charset="0"/>
              <a:ea typeface="Roboto" panose="02000000000000000000" pitchFamily="2" charset="0"/>
            </a:endParaRPr>
          </a:p>
          <a:p>
            <a:pPr>
              <a:lnSpc>
                <a:spcPct val="115000"/>
              </a:lnSpc>
            </a:pPr>
            <a:r>
              <a:rPr lang="de" sz="1600" dirty="0">
                <a:latin typeface="Roboto" panose="02000000000000000000" pitchFamily="2" charset="0"/>
                <a:ea typeface="Roboto" panose="02000000000000000000" pitchFamily="2" charset="0"/>
              </a:rPr>
              <a:t>     &lt;li&gt;item 4&lt;/li&gt;</a:t>
            </a:r>
            <a:endParaRPr sz="1600" dirty="0">
              <a:latin typeface="Roboto" panose="02000000000000000000" pitchFamily="2" charset="0"/>
              <a:ea typeface="Roboto" panose="02000000000000000000" pitchFamily="2" charset="0"/>
            </a:endParaRPr>
          </a:p>
          <a:p>
            <a:pPr>
              <a:lnSpc>
                <a:spcPct val="115000"/>
              </a:lnSpc>
            </a:pPr>
            <a:r>
              <a:rPr lang="de" sz="1600" b="1" dirty="0">
                <a:latin typeface="Roboto" panose="02000000000000000000" pitchFamily="2" charset="0"/>
                <a:ea typeface="Roboto" panose="02000000000000000000" pitchFamily="2" charset="0"/>
              </a:rPr>
              <a:t>&lt;/ol&gt;</a:t>
            </a:r>
            <a:endParaRPr sz="1600" b="1" dirty="0">
              <a:latin typeface="Roboto" panose="02000000000000000000" pitchFamily="2" charset="0"/>
              <a:ea typeface="Roboto" panose="02000000000000000000" pitchFamily="2" charset="0"/>
            </a:endParaRPr>
          </a:p>
          <a:p>
            <a:endParaRPr sz="1600" dirty="0">
              <a:latin typeface="Roboto" panose="02000000000000000000" pitchFamily="2" charset="0"/>
              <a:ea typeface="Roboto" panose="02000000000000000000" pitchFamily="2" charset="0"/>
            </a:endParaRPr>
          </a:p>
        </p:txBody>
      </p:sp>
      <p:sp>
        <p:nvSpPr>
          <p:cNvPr id="450" name="Google Shape;450;p56"/>
          <p:cNvSpPr txBox="1"/>
          <p:nvPr/>
        </p:nvSpPr>
        <p:spPr>
          <a:xfrm>
            <a:off x="9093839" y="2575767"/>
            <a:ext cx="1848400" cy="2115200"/>
          </a:xfrm>
          <a:prstGeom prst="rect">
            <a:avLst/>
          </a:prstGeom>
          <a:noFill/>
          <a:ln w="9525" cap="flat" cmpd="sng">
            <a:solidFill>
              <a:schemeClr val="lt1"/>
            </a:solidFill>
            <a:prstDash val="solid"/>
            <a:round/>
            <a:headEnd type="none" w="sm" len="sm"/>
            <a:tailEnd type="none" w="sm" len="sm"/>
          </a:ln>
        </p:spPr>
        <p:txBody>
          <a:bodyPr spcFirstLastPara="1" wrap="square" lIns="121900" tIns="121900" rIns="121900" bIns="121900" anchor="t" anchorCtr="0">
            <a:noAutofit/>
          </a:bodyPr>
          <a:lstStyle/>
          <a:p>
            <a:r>
              <a:rPr lang="de" sz="1600" b="1" dirty="0">
                <a:latin typeface="Roboto" panose="02000000000000000000" pitchFamily="2" charset="0"/>
                <a:ea typeface="Roboto" panose="02000000000000000000" pitchFamily="2" charset="0"/>
              </a:rPr>
              <a:t>Output</a:t>
            </a:r>
            <a:endParaRPr sz="1600" b="1" dirty="0">
              <a:latin typeface="Roboto" panose="02000000000000000000" pitchFamily="2" charset="0"/>
              <a:ea typeface="Roboto" panose="02000000000000000000" pitchFamily="2" charset="0"/>
            </a:endParaRPr>
          </a:p>
          <a:p>
            <a:endParaRPr sz="1600" b="1" dirty="0">
              <a:latin typeface="Roboto" panose="02000000000000000000" pitchFamily="2" charset="0"/>
              <a:ea typeface="Roboto" panose="02000000000000000000" pitchFamily="2" charset="0"/>
            </a:endParaRPr>
          </a:p>
          <a:p>
            <a:pPr marL="609585" indent="-389457">
              <a:buClr>
                <a:schemeClr val="lt1"/>
              </a:buClr>
              <a:buSzPts val="1000"/>
              <a:buAutoNum type="alphaUcPeriod"/>
            </a:pPr>
            <a:r>
              <a:rPr lang="de" sz="1600" dirty="0">
                <a:latin typeface="Roboto" panose="02000000000000000000" pitchFamily="2" charset="0"/>
                <a:ea typeface="Roboto" panose="02000000000000000000" pitchFamily="2" charset="0"/>
              </a:rPr>
              <a:t>item 1</a:t>
            </a:r>
            <a:endParaRPr sz="1600" dirty="0">
              <a:latin typeface="Roboto" panose="02000000000000000000" pitchFamily="2" charset="0"/>
              <a:ea typeface="Roboto" panose="02000000000000000000" pitchFamily="2" charset="0"/>
            </a:endParaRPr>
          </a:p>
          <a:p>
            <a:pPr marL="609585" indent="-389457">
              <a:buClr>
                <a:schemeClr val="lt1"/>
              </a:buClr>
              <a:buSzPts val="1000"/>
              <a:buAutoNum type="alphaUcPeriod"/>
            </a:pPr>
            <a:r>
              <a:rPr lang="de" sz="1600" dirty="0">
                <a:latin typeface="Roboto" panose="02000000000000000000" pitchFamily="2" charset="0"/>
                <a:ea typeface="Roboto" panose="02000000000000000000" pitchFamily="2" charset="0"/>
              </a:rPr>
              <a:t>item 2</a:t>
            </a:r>
            <a:endParaRPr sz="1600" dirty="0">
              <a:latin typeface="Roboto" panose="02000000000000000000" pitchFamily="2" charset="0"/>
              <a:ea typeface="Roboto" panose="02000000000000000000" pitchFamily="2" charset="0"/>
            </a:endParaRPr>
          </a:p>
          <a:p>
            <a:pPr marL="609585" indent="-389457">
              <a:buClr>
                <a:schemeClr val="lt1"/>
              </a:buClr>
              <a:buSzPts val="1000"/>
              <a:buAutoNum type="alphaUcPeriod"/>
            </a:pPr>
            <a:r>
              <a:rPr lang="de" sz="1600" dirty="0">
                <a:latin typeface="Roboto" panose="02000000000000000000" pitchFamily="2" charset="0"/>
                <a:ea typeface="Roboto" panose="02000000000000000000" pitchFamily="2" charset="0"/>
              </a:rPr>
              <a:t>item 3</a:t>
            </a:r>
            <a:endParaRPr sz="1600" dirty="0">
              <a:latin typeface="Roboto" panose="02000000000000000000" pitchFamily="2" charset="0"/>
              <a:ea typeface="Roboto" panose="02000000000000000000" pitchFamily="2" charset="0"/>
            </a:endParaRPr>
          </a:p>
          <a:p>
            <a:pPr marL="609585" indent="-389457">
              <a:buClr>
                <a:schemeClr val="lt1"/>
              </a:buClr>
              <a:buSzPts val="1000"/>
              <a:buAutoNum type="alphaUcPeriod"/>
            </a:pPr>
            <a:r>
              <a:rPr lang="de" sz="1600" dirty="0">
                <a:latin typeface="Roboto" panose="02000000000000000000" pitchFamily="2" charset="0"/>
                <a:ea typeface="Roboto" panose="02000000000000000000" pitchFamily="2" charset="0"/>
              </a:rPr>
              <a:t>item 4</a:t>
            </a:r>
            <a:endParaRPr sz="1600" dirty="0">
              <a:latin typeface="Roboto" panose="02000000000000000000" pitchFamily="2" charset="0"/>
              <a:ea typeface="Roboto" panose="02000000000000000000" pitchFamily="2" charset="0"/>
            </a:endParaRPr>
          </a:p>
          <a:p>
            <a:pPr marL="609585"/>
            <a:br>
              <a:rPr lang="de" sz="1600" dirty="0">
                <a:latin typeface="Roboto" panose="02000000000000000000" pitchFamily="2" charset="0"/>
                <a:ea typeface="Roboto" panose="02000000000000000000" pitchFamily="2" charset="0"/>
              </a:rPr>
            </a:br>
            <a:br>
              <a:rPr lang="de" sz="1600" dirty="0">
                <a:latin typeface="Roboto" panose="02000000000000000000" pitchFamily="2" charset="0"/>
                <a:ea typeface="Roboto" panose="02000000000000000000" pitchFamily="2" charset="0"/>
              </a:rPr>
            </a:br>
            <a:endParaRPr sz="1600" dirty="0">
              <a:latin typeface="Roboto" panose="02000000000000000000" pitchFamily="2" charset="0"/>
              <a:ea typeface="Roboto" panose="02000000000000000000" pitchFamily="2" charset="0"/>
            </a:endParaRPr>
          </a:p>
        </p:txBody>
      </p:sp>
      <p:sp>
        <p:nvSpPr>
          <p:cNvPr id="22" name="Google Shape;135;p37">
            <a:extLst>
              <a:ext uri="{FF2B5EF4-FFF2-40B4-BE49-F238E27FC236}">
                <a16:creationId xmlns:a16="http://schemas.microsoft.com/office/drawing/2014/main" id="{BDF94B6F-03EB-498A-9EDD-898EEDA8A170}"/>
              </a:ext>
            </a:extLst>
          </p:cNvPr>
          <p:cNvSpPr txBox="1"/>
          <p:nvPr/>
        </p:nvSpPr>
        <p:spPr>
          <a:xfrm>
            <a:off x="608119" y="6287711"/>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panose="02000000000000000000" pitchFamily="2" charset="0"/>
                <a:ea typeface="Roboto" panose="02000000000000000000" pitchFamily="2" charset="0"/>
                <a:cs typeface="Roboto"/>
                <a:sym typeface="Roboto"/>
              </a:rPr>
              <a:t>Beginner </a:t>
            </a:r>
            <a:r>
              <a:rPr lang="de" sz="1400" dirty="0">
                <a:latin typeface="Roboto" panose="02000000000000000000" pitchFamily="2" charset="0"/>
                <a:ea typeface="Roboto" panose="02000000000000000000" pitchFamily="2" charset="0"/>
                <a:cs typeface="Roboto"/>
                <a:sym typeface="Roboto"/>
              </a:rPr>
              <a:t>Course</a:t>
            </a:r>
            <a:endParaRPr sz="1400" dirty="0">
              <a:latin typeface="Roboto" panose="02000000000000000000" pitchFamily="2" charset="0"/>
              <a:ea typeface="Roboto" panose="02000000000000000000" pitchFamily="2" charset="0"/>
              <a:cs typeface="Roboto"/>
              <a:sym typeface="Roboto"/>
            </a:endParaRPr>
          </a:p>
        </p:txBody>
      </p:sp>
      <p:sp>
        <p:nvSpPr>
          <p:cNvPr id="23" name="Google Shape;135;p37">
            <a:extLst>
              <a:ext uri="{FF2B5EF4-FFF2-40B4-BE49-F238E27FC236}">
                <a16:creationId xmlns:a16="http://schemas.microsoft.com/office/drawing/2014/main" id="{CA01B4B1-37DE-43C6-8460-32570F3E1DB6}"/>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panose="02000000000000000000" pitchFamily="2" charset="0"/>
                <a:ea typeface="Roboto" panose="02000000000000000000" pitchFamily="2" charset="0"/>
                <a:cs typeface="Roboto"/>
                <a:sym typeface="Roboto"/>
              </a:rPr>
              <a:t>DLH</a:t>
            </a:r>
            <a:endParaRPr sz="1400" dirty="0">
              <a:latin typeface="Roboto" panose="02000000000000000000" pitchFamily="2" charset="0"/>
              <a:ea typeface="Roboto" panose="02000000000000000000" pitchFamily="2" charset="0"/>
              <a:cs typeface="Roboto"/>
              <a:sym typeface="Roboto"/>
            </a:endParaRPr>
          </a:p>
        </p:txBody>
      </p:sp>
      <p:sp>
        <p:nvSpPr>
          <p:cNvPr id="24" name="TextBox 23">
            <a:extLst>
              <a:ext uri="{FF2B5EF4-FFF2-40B4-BE49-F238E27FC236}">
                <a16:creationId xmlns:a16="http://schemas.microsoft.com/office/drawing/2014/main" id="{62DA8712-54A1-40C3-8060-6A203CA1A340}"/>
              </a:ext>
            </a:extLst>
          </p:cNvPr>
          <p:cNvSpPr txBox="1"/>
          <p:nvPr/>
        </p:nvSpPr>
        <p:spPr>
          <a:xfrm>
            <a:off x="322729" y="293289"/>
            <a:ext cx="1734770"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Lists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62" name="Google Shape;462;p57"/>
          <p:cNvSpPr txBox="1"/>
          <p:nvPr/>
        </p:nvSpPr>
        <p:spPr>
          <a:xfrm>
            <a:off x="1000965" y="1478119"/>
            <a:ext cx="3269600" cy="3994833"/>
          </a:xfrm>
          <a:prstGeom prst="rect">
            <a:avLst/>
          </a:prstGeom>
          <a:noFill/>
          <a:ln>
            <a:noFill/>
          </a:ln>
        </p:spPr>
        <p:txBody>
          <a:bodyPr spcFirstLastPara="1" wrap="square" lIns="121900" tIns="121900" rIns="121900" bIns="121900" anchor="t" anchorCtr="0">
            <a:noAutofit/>
          </a:bodyPr>
          <a:lstStyle/>
          <a:p>
            <a:r>
              <a:rPr lang="de" b="1" dirty="0">
                <a:latin typeface="Roboto" panose="02000000000000000000" pitchFamily="2" charset="0"/>
                <a:ea typeface="Roboto" panose="02000000000000000000" pitchFamily="2" charset="0"/>
              </a:rPr>
              <a:t>Nested Lists</a:t>
            </a:r>
            <a:br>
              <a:rPr lang="de" dirty="0">
                <a:latin typeface="Roboto" panose="02000000000000000000" pitchFamily="2" charset="0"/>
                <a:ea typeface="Roboto" panose="02000000000000000000" pitchFamily="2" charset="0"/>
              </a:rPr>
            </a:br>
            <a:br>
              <a:rPr lang="de" dirty="0">
                <a:latin typeface="Roboto" panose="02000000000000000000" pitchFamily="2" charset="0"/>
                <a:ea typeface="Roboto" panose="02000000000000000000" pitchFamily="2" charset="0"/>
              </a:rPr>
            </a:br>
            <a:r>
              <a:rPr lang="de" b="1" dirty="0">
                <a:latin typeface="Roboto" panose="02000000000000000000" pitchFamily="2" charset="0"/>
                <a:ea typeface="Roboto" panose="02000000000000000000" pitchFamily="2" charset="0"/>
              </a:rPr>
              <a:t>&lt;ul&gt;</a:t>
            </a:r>
            <a:endParaRPr b="1" dirty="0">
              <a:latin typeface="Roboto" panose="02000000000000000000" pitchFamily="2" charset="0"/>
              <a:ea typeface="Roboto" panose="02000000000000000000" pitchFamily="2" charset="0"/>
            </a:endParaRPr>
          </a:p>
          <a:p>
            <a:pPr>
              <a:lnSpc>
                <a:spcPct val="115000"/>
              </a:lnSpc>
            </a:pPr>
            <a:r>
              <a:rPr lang="de" dirty="0">
                <a:latin typeface="Roboto" panose="02000000000000000000" pitchFamily="2" charset="0"/>
                <a:ea typeface="Roboto" panose="02000000000000000000" pitchFamily="2" charset="0"/>
              </a:rPr>
              <a:t>     &lt;li&gt;item 1</a:t>
            </a:r>
            <a:endParaRPr dirty="0">
              <a:latin typeface="Roboto" panose="02000000000000000000" pitchFamily="2" charset="0"/>
              <a:ea typeface="Roboto" panose="02000000000000000000" pitchFamily="2" charset="0"/>
            </a:endParaRPr>
          </a:p>
          <a:p>
            <a:pPr>
              <a:lnSpc>
                <a:spcPct val="115000"/>
              </a:lnSpc>
            </a:pPr>
            <a:r>
              <a:rPr lang="de" dirty="0">
                <a:latin typeface="Roboto" panose="02000000000000000000" pitchFamily="2" charset="0"/>
                <a:ea typeface="Roboto" panose="02000000000000000000" pitchFamily="2" charset="0"/>
              </a:rPr>
              <a:t>         &lt;ul&gt;</a:t>
            </a:r>
          </a:p>
          <a:p>
            <a:pPr>
              <a:lnSpc>
                <a:spcPct val="115000"/>
              </a:lnSpc>
            </a:pPr>
            <a:r>
              <a:rPr lang="de" dirty="0">
                <a:latin typeface="Roboto" panose="02000000000000000000" pitchFamily="2" charset="0"/>
                <a:ea typeface="Roboto" panose="02000000000000000000" pitchFamily="2" charset="0"/>
              </a:rPr>
              <a:t>             &lt;li&gt;item 5&lt;/li&gt;</a:t>
            </a:r>
          </a:p>
          <a:p>
            <a:pPr>
              <a:lnSpc>
                <a:spcPct val="115000"/>
              </a:lnSpc>
            </a:pPr>
            <a:r>
              <a:rPr lang="de" dirty="0">
                <a:latin typeface="Roboto" panose="02000000000000000000" pitchFamily="2" charset="0"/>
                <a:ea typeface="Roboto" panose="02000000000000000000" pitchFamily="2" charset="0"/>
              </a:rPr>
              <a:t>          &lt;/ul&gt;</a:t>
            </a:r>
            <a:br>
              <a:rPr lang="de" dirty="0">
                <a:latin typeface="Roboto" panose="02000000000000000000" pitchFamily="2" charset="0"/>
                <a:ea typeface="Roboto" panose="02000000000000000000" pitchFamily="2" charset="0"/>
              </a:rPr>
            </a:br>
            <a:r>
              <a:rPr lang="de" dirty="0">
                <a:latin typeface="Roboto" panose="02000000000000000000" pitchFamily="2" charset="0"/>
                <a:ea typeface="Roboto" panose="02000000000000000000" pitchFamily="2" charset="0"/>
              </a:rPr>
              <a:t>      &lt;/li&gt;</a:t>
            </a:r>
            <a:endParaRPr dirty="0">
              <a:latin typeface="Roboto" panose="02000000000000000000" pitchFamily="2" charset="0"/>
              <a:ea typeface="Roboto" panose="02000000000000000000" pitchFamily="2" charset="0"/>
            </a:endParaRPr>
          </a:p>
          <a:p>
            <a:pPr>
              <a:lnSpc>
                <a:spcPct val="115000"/>
              </a:lnSpc>
            </a:pPr>
            <a:r>
              <a:rPr lang="de" dirty="0">
                <a:latin typeface="Roboto" panose="02000000000000000000" pitchFamily="2" charset="0"/>
                <a:ea typeface="Roboto" panose="02000000000000000000" pitchFamily="2" charset="0"/>
              </a:rPr>
              <a:t>      &lt;li&gt;item 2&lt;/li&gt;</a:t>
            </a:r>
            <a:endParaRPr dirty="0">
              <a:latin typeface="Roboto" panose="02000000000000000000" pitchFamily="2" charset="0"/>
              <a:ea typeface="Roboto" panose="02000000000000000000" pitchFamily="2" charset="0"/>
            </a:endParaRPr>
          </a:p>
          <a:p>
            <a:pPr>
              <a:lnSpc>
                <a:spcPct val="115000"/>
              </a:lnSpc>
            </a:pPr>
            <a:r>
              <a:rPr lang="de" dirty="0">
                <a:latin typeface="Roboto" panose="02000000000000000000" pitchFamily="2" charset="0"/>
                <a:ea typeface="Roboto" panose="02000000000000000000" pitchFamily="2" charset="0"/>
              </a:rPr>
              <a:t>      &lt;li&gt;item 3&lt;/li&gt;</a:t>
            </a:r>
            <a:endParaRPr dirty="0">
              <a:latin typeface="Roboto" panose="02000000000000000000" pitchFamily="2" charset="0"/>
              <a:ea typeface="Roboto" panose="02000000000000000000" pitchFamily="2" charset="0"/>
            </a:endParaRPr>
          </a:p>
          <a:p>
            <a:pPr>
              <a:lnSpc>
                <a:spcPct val="115000"/>
              </a:lnSpc>
            </a:pPr>
            <a:r>
              <a:rPr lang="de" dirty="0">
                <a:latin typeface="Roboto" panose="02000000000000000000" pitchFamily="2" charset="0"/>
                <a:ea typeface="Roboto" panose="02000000000000000000" pitchFamily="2" charset="0"/>
              </a:rPr>
              <a:t>      &lt;li&gt;item 4&lt;/li&gt;</a:t>
            </a:r>
            <a:endParaRPr dirty="0">
              <a:latin typeface="Roboto" panose="02000000000000000000" pitchFamily="2" charset="0"/>
              <a:ea typeface="Roboto" panose="02000000000000000000" pitchFamily="2" charset="0"/>
            </a:endParaRPr>
          </a:p>
          <a:p>
            <a:pPr>
              <a:lnSpc>
                <a:spcPct val="115000"/>
              </a:lnSpc>
            </a:pPr>
            <a:r>
              <a:rPr lang="de" b="1" dirty="0">
                <a:latin typeface="Roboto" panose="02000000000000000000" pitchFamily="2" charset="0"/>
                <a:ea typeface="Roboto" panose="02000000000000000000" pitchFamily="2" charset="0"/>
              </a:rPr>
              <a:t>&lt;/ul&gt;</a:t>
            </a:r>
            <a:endParaRPr b="1" dirty="0">
              <a:latin typeface="Roboto" panose="02000000000000000000" pitchFamily="2" charset="0"/>
              <a:ea typeface="Roboto" panose="02000000000000000000" pitchFamily="2" charset="0"/>
            </a:endParaRPr>
          </a:p>
          <a:p>
            <a:endParaRPr dirty="0">
              <a:latin typeface="Roboto" panose="02000000000000000000" pitchFamily="2" charset="0"/>
              <a:ea typeface="Roboto" panose="02000000000000000000" pitchFamily="2" charset="0"/>
            </a:endParaRPr>
          </a:p>
        </p:txBody>
      </p:sp>
      <p:sp>
        <p:nvSpPr>
          <p:cNvPr id="463" name="Google Shape;463;p57"/>
          <p:cNvSpPr txBox="1"/>
          <p:nvPr/>
        </p:nvSpPr>
        <p:spPr>
          <a:xfrm>
            <a:off x="5816976" y="2223720"/>
            <a:ext cx="2259200" cy="2115200"/>
          </a:xfrm>
          <a:prstGeom prst="rect">
            <a:avLst/>
          </a:prstGeom>
          <a:noFill/>
          <a:ln w="9525" cap="flat" cmpd="sng">
            <a:solidFill>
              <a:schemeClr val="lt1"/>
            </a:solidFill>
            <a:prstDash val="solid"/>
            <a:round/>
            <a:headEnd type="none" w="sm" len="sm"/>
            <a:tailEnd type="none" w="sm" len="sm"/>
          </a:ln>
        </p:spPr>
        <p:txBody>
          <a:bodyPr spcFirstLastPara="1" wrap="square" lIns="121900" tIns="121900" rIns="121900" bIns="121900" anchor="t" anchorCtr="0">
            <a:noAutofit/>
          </a:bodyPr>
          <a:lstStyle/>
          <a:p>
            <a:r>
              <a:rPr lang="de" sz="1600" b="1" dirty="0">
                <a:latin typeface="Roboto" panose="02000000000000000000" pitchFamily="2" charset="0"/>
                <a:ea typeface="Roboto" panose="02000000000000000000" pitchFamily="2" charset="0"/>
              </a:rPr>
              <a:t>Output</a:t>
            </a:r>
            <a:endParaRPr sz="1600" b="1" dirty="0">
              <a:latin typeface="Roboto" panose="02000000000000000000" pitchFamily="2" charset="0"/>
              <a:ea typeface="Roboto" panose="02000000000000000000" pitchFamily="2" charset="0"/>
            </a:endParaRPr>
          </a:p>
          <a:p>
            <a:endParaRPr sz="1600" b="1" dirty="0">
              <a:latin typeface="Roboto" panose="02000000000000000000" pitchFamily="2" charset="0"/>
              <a:ea typeface="Roboto" panose="02000000000000000000" pitchFamily="2" charset="0"/>
            </a:endParaRPr>
          </a:p>
          <a:p>
            <a:pPr marL="609585" indent="-389457">
              <a:buClr>
                <a:schemeClr val="lt1"/>
              </a:buClr>
              <a:buSzPts val="1000"/>
              <a:buChar char="●"/>
            </a:pPr>
            <a:r>
              <a:rPr lang="de" sz="1600" dirty="0">
                <a:latin typeface="Roboto" panose="02000000000000000000" pitchFamily="2" charset="0"/>
                <a:ea typeface="Roboto" panose="02000000000000000000" pitchFamily="2" charset="0"/>
              </a:rPr>
              <a:t>item 1</a:t>
            </a:r>
            <a:endParaRPr sz="1600" dirty="0">
              <a:latin typeface="Roboto" panose="02000000000000000000" pitchFamily="2" charset="0"/>
              <a:ea typeface="Roboto" panose="02000000000000000000" pitchFamily="2" charset="0"/>
            </a:endParaRPr>
          </a:p>
          <a:p>
            <a:pPr marL="1219170" lvl="1" indent="-389457">
              <a:buClr>
                <a:schemeClr val="lt1"/>
              </a:buClr>
              <a:buSzPts val="1000"/>
              <a:buChar char="○"/>
            </a:pPr>
            <a:r>
              <a:rPr lang="de" sz="1600" dirty="0">
                <a:latin typeface="Roboto" panose="02000000000000000000" pitchFamily="2" charset="0"/>
                <a:ea typeface="Roboto" panose="02000000000000000000" pitchFamily="2" charset="0"/>
              </a:rPr>
              <a:t>item 5</a:t>
            </a:r>
            <a:endParaRPr sz="1600" dirty="0">
              <a:latin typeface="Roboto" panose="02000000000000000000" pitchFamily="2" charset="0"/>
              <a:ea typeface="Roboto" panose="02000000000000000000" pitchFamily="2" charset="0"/>
            </a:endParaRPr>
          </a:p>
          <a:p>
            <a:pPr marL="609585" indent="-389457">
              <a:buClr>
                <a:schemeClr val="lt1"/>
              </a:buClr>
              <a:buSzPts val="1000"/>
              <a:buChar char="●"/>
            </a:pPr>
            <a:r>
              <a:rPr lang="de" sz="1600" dirty="0">
                <a:latin typeface="Roboto" panose="02000000000000000000" pitchFamily="2" charset="0"/>
                <a:ea typeface="Roboto" panose="02000000000000000000" pitchFamily="2" charset="0"/>
              </a:rPr>
              <a:t>item 2</a:t>
            </a:r>
            <a:endParaRPr sz="1600" dirty="0">
              <a:latin typeface="Roboto" panose="02000000000000000000" pitchFamily="2" charset="0"/>
              <a:ea typeface="Roboto" panose="02000000000000000000" pitchFamily="2" charset="0"/>
            </a:endParaRPr>
          </a:p>
          <a:p>
            <a:pPr marL="609585" indent="-389457">
              <a:buClr>
                <a:schemeClr val="lt1"/>
              </a:buClr>
              <a:buSzPts val="1000"/>
              <a:buChar char="●"/>
            </a:pPr>
            <a:r>
              <a:rPr lang="de" sz="1600" dirty="0">
                <a:latin typeface="Roboto" panose="02000000000000000000" pitchFamily="2" charset="0"/>
                <a:ea typeface="Roboto" panose="02000000000000000000" pitchFamily="2" charset="0"/>
              </a:rPr>
              <a:t>item 3</a:t>
            </a:r>
            <a:endParaRPr sz="1600" dirty="0">
              <a:latin typeface="Roboto" panose="02000000000000000000" pitchFamily="2" charset="0"/>
              <a:ea typeface="Roboto" panose="02000000000000000000" pitchFamily="2" charset="0"/>
            </a:endParaRPr>
          </a:p>
          <a:p>
            <a:pPr marL="609585" indent="-389457">
              <a:buClr>
                <a:schemeClr val="lt1"/>
              </a:buClr>
              <a:buSzPts val="1000"/>
              <a:buChar char="●"/>
            </a:pPr>
            <a:r>
              <a:rPr lang="de" sz="1600" dirty="0">
                <a:latin typeface="Roboto" panose="02000000000000000000" pitchFamily="2" charset="0"/>
                <a:ea typeface="Roboto" panose="02000000000000000000" pitchFamily="2" charset="0"/>
              </a:rPr>
              <a:t>item 4</a:t>
            </a:r>
            <a:endParaRPr sz="1600" dirty="0">
              <a:latin typeface="Roboto" panose="02000000000000000000" pitchFamily="2" charset="0"/>
              <a:ea typeface="Roboto" panose="02000000000000000000" pitchFamily="2" charset="0"/>
            </a:endParaRPr>
          </a:p>
          <a:p>
            <a:pPr marL="609585"/>
            <a:br>
              <a:rPr lang="de" sz="1600" dirty="0">
                <a:latin typeface="Roboto" panose="02000000000000000000" pitchFamily="2" charset="0"/>
                <a:ea typeface="Roboto" panose="02000000000000000000" pitchFamily="2" charset="0"/>
              </a:rPr>
            </a:br>
            <a:br>
              <a:rPr lang="de" sz="1600" dirty="0">
                <a:latin typeface="Roboto" panose="02000000000000000000" pitchFamily="2" charset="0"/>
                <a:ea typeface="Roboto" panose="02000000000000000000" pitchFamily="2" charset="0"/>
              </a:rPr>
            </a:br>
            <a:endParaRPr sz="1600" dirty="0">
              <a:latin typeface="Roboto" panose="02000000000000000000" pitchFamily="2" charset="0"/>
              <a:ea typeface="Roboto" panose="02000000000000000000" pitchFamily="2" charset="0"/>
            </a:endParaRPr>
          </a:p>
        </p:txBody>
      </p:sp>
      <p:sp>
        <p:nvSpPr>
          <p:cNvPr id="13" name="Rectangle 12">
            <a:extLst>
              <a:ext uri="{FF2B5EF4-FFF2-40B4-BE49-F238E27FC236}">
                <a16:creationId xmlns:a16="http://schemas.microsoft.com/office/drawing/2014/main" id="{73031516-84B7-42E4-BECB-3FA710BCF5C2}"/>
              </a:ext>
            </a:extLst>
          </p:cNvPr>
          <p:cNvSpPr/>
          <p:nvPr/>
        </p:nvSpPr>
        <p:spPr>
          <a:xfrm>
            <a:off x="0" y="5942117"/>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4" name="Google Shape;135;p37">
            <a:extLst>
              <a:ext uri="{FF2B5EF4-FFF2-40B4-BE49-F238E27FC236}">
                <a16:creationId xmlns:a16="http://schemas.microsoft.com/office/drawing/2014/main" id="{17032976-A499-497F-84AD-D926C7975A59}"/>
              </a:ext>
            </a:extLst>
          </p:cNvPr>
          <p:cNvSpPr txBox="1"/>
          <p:nvPr/>
        </p:nvSpPr>
        <p:spPr>
          <a:xfrm>
            <a:off x="608119" y="6287711"/>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panose="02000000000000000000" pitchFamily="2" charset="0"/>
                <a:ea typeface="Roboto" panose="02000000000000000000" pitchFamily="2" charset="0"/>
                <a:cs typeface="Roboto"/>
                <a:sym typeface="Roboto"/>
              </a:rPr>
              <a:t>Beginner </a:t>
            </a:r>
            <a:r>
              <a:rPr lang="de" sz="1400" dirty="0">
                <a:latin typeface="Roboto" panose="02000000000000000000" pitchFamily="2" charset="0"/>
                <a:ea typeface="Roboto" panose="02000000000000000000" pitchFamily="2" charset="0"/>
                <a:cs typeface="Roboto"/>
                <a:sym typeface="Roboto"/>
              </a:rPr>
              <a:t>Course</a:t>
            </a:r>
            <a:endParaRPr sz="1400" dirty="0">
              <a:latin typeface="Roboto" panose="02000000000000000000" pitchFamily="2" charset="0"/>
              <a:ea typeface="Roboto" panose="02000000000000000000" pitchFamily="2" charset="0"/>
              <a:cs typeface="Roboto"/>
              <a:sym typeface="Roboto"/>
            </a:endParaRPr>
          </a:p>
        </p:txBody>
      </p:sp>
      <p:sp>
        <p:nvSpPr>
          <p:cNvPr id="15" name="Google Shape;135;p37">
            <a:extLst>
              <a:ext uri="{FF2B5EF4-FFF2-40B4-BE49-F238E27FC236}">
                <a16:creationId xmlns:a16="http://schemas.microsoft.com/office/drawing/2014/main" id="{360695CD-A824-4A3C-9D8C-F1285F3E3657}"/>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panose="02000000000000000000" pitchFamily="2" charset="0"/>
                <a:ea typeface="Roboto" panose="02000000000000000000" pitchFamily="2" charset="0"/>
                <a:cs typeface="Roboto"/>
                <a:sym typeface="Roboto"/>
              </a:rPr>
              <a:t>DLH</a:t>
            </a:r>
            <a:endParaRPr sz="1400" dirty="0">
              <a:latin typeface="Roboto" panose="02000000000000000000" pitchFamily="2" charset="0"/>
              <a:ea typeface="Roboto" panose="02000000000000000000" pitchFamily="2" charset="0"/>
              <a:cs typeface="Roboto"/>
              <a:sym typeface="Roboto"/>
            </a:endParaRPr>
          </a:p>
        </p:txBody>
      </p:sp>
      <p:sp>
        <p:nvSpPr>
          <p:cNvPr id="16" name="TextBox 15">
            <a:extLst>
              <a:ext uri="{FF2B5EF4-FFF2-40B4-BE49-F238E27FC236}">
                <a16:creationId xmlns:a16="http://schemas.microsoft.com/office/drawing/2014/main" id="{3DC242CF-EBC0-4954-8A7A-853D360307BE}"/>
              </a:ext>
            </a:extLst>
          </p:cNvPr>
          <p:cNvSpPr txBox="1"/>
          <p:nvPr/>
        </p:nvSpPr>
        <p:spPr>
          <a:xfrm>
            <a:off x="322729" y="293289"/>
            <a:ext cx="2618024"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Nested Lists</a:t>
            </a:r>
          </a:p>
        </p:txBody>
      </p:sp>
      <p:cxnSp>
        <p:nvCxnSpPr>
          <p:cNvPr id="5" name="Straight Arrow Connector 4">
            <a:extLst>
              <a:ext uri="{FF2B5EF4-FFF2-40B4-BE49-F238E27FC236}">
                <a16:creationId xmlns:a16="http://schemas.microsoft.com/office/drawing/2014/main" id="{3D7B53E5-5334-485D-A740-BBEB8EEF557E}"/>
              </a:ext>
            </a:extLst>
          </p:cNvPr>
          <p:cNvCxnSpPr/>
          <p:nvPr/>
        </p:nvCxnSpPr>
        <p:spPr>
          <a:xfrm>
            <a:off x="4001623" y="3151567"/>
            <a:ext cx="1815353" cy="0"/>
          </a:xfrm>
          <a:prstGeom prst="straightConnector1">
            <a:avLst/>
          </a:prstGeom>
          <a:ln w="28575">
            <a:solidFill>
              <a:srgbClr val="65CB5F"/>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2526654"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Introduction</a:t>
            </a:r>
          </a:p>
        </p:txBody>
      </p:sp>
      <p:sp>
        <p:nvSpPr>
          <p:cNvPr id="16" name="TextBox 15">
            <a:extLst>
              <a:ext uri="{FF2B5EF4-FFF2-40B4-BE49-F238E27FC236}">
                <a16:creationId xmlns:a16="http://schemas.microsoft.com/office/drawing/2014/main" id="{90A12237-6107-4726-A5FB-CC4C713A3BBE}"/>
              </a:ext>
            </a:extLst>
          </p:cNvPr>
          <p:cNvSpPr txBox="1"/>
          <p:nvPr/>
        </p:nvSpPr>
        <p:spPr>
          <a:xfrm>
            <a:off x="752295" y="903913"/>
            <a:ext cx="10687410" cy="923330"/>
          </a:xfrm>
          <a:prstGeom prst="rect">
            <a:avLst/>
          </a:prstGeom>
          <a:noFill/>
        </p:spPr>
        <p:txBody>
          <a:bodyPr wrap="square">
            <a:spAutoFit/>
          </a:bodyPr>
          <a:lstStyle/>
          <a:p>
            <a:r>
              <a:rPr lang="en-US" b="1" i="0" dirty="0">
                <a:effectLst/>
                <a:latin typeface="Roboto" panose="02000000000000000000" pitchFamily="2" charset="0"/>
                <a:ea typeface="Roboto" panose="02000000000000000000" pitchFamily="2" charset="0"/>
              </a:rPr>
              <a:t>HTML </a:t>
            </a:r>
            <a:r>
              <a:rPr lang="en-US" b="0" i="0" dirty="0">
                <a:effectLst/>
                <a:latin typeface="Roboto" panose="02000000000000000000" pitchFamily="2" charset="0"/>
                <a:ea typeface="Roboto" panose="02000000000000000000" pitchFamily="2" charset="0"/>
              </a:rPr>
              <a:t>is the language of the web, used by </a:t>
            </a:r>
            <a:r>
              <a:rPr lang="en-US" b="1" i="0" dirty="0">
                <a:effectLst/>
                <a:latin typeface="Roboto" panose="02000000000000000000" pitchFamily="2" charset="0"/>
                <a:ea typeface="Roboto" panose="02000000000000000000" pitchFamily="2" charset="0"/>
              </a:rPr>
              <a:t>billions of websites</a:t>
            </a:r>
            <a:r>
              <a:rPr lang="en-US" b="0" i="0" dirty="0">
                <a:effectLst/>
                <a:latin typeface="Roboto" panose="02000000000000000000" pitchFamily="2" charset="0"/>
                <a:ea typeface="Roboto" panose="02000000000000000000" pitchFamily="2" charset="0"/>
              </a:rPr>
              <a:t> to create the pages you see every day. </a:t>
            </a:r>
          </a:p>
          <a:p>
            <a:endParaRPr lang="en-US" dirty="0">
              <a:latin typeface="Roboto" panose="02000000000000000000" pitchFamily="2" charset="0"/>
              <a:ea typeface="Roboto" panose="02000000000000000000" pitchFamily="2" charset="0"/>
            </a:endParaRPr>
          </a:p>
          <a:p>
            <a:r>
              <a:rPr lang="en-US" b="0" i="0" dirty="0">
                <a:effectLst/>
                <a:latin typeface="Roboto" panose="02000000000000000000" pitchFamily="2" charset="0"/>
                <a:ea typeface="Roboto" panose="02000000000000000000" pitchFamily="2" charset="0"/>
              </a:rPr>
              <a:t>Want to </a:t>
            </a:r>
            <a:r>
              <a:rPr lang="en-US" b="1" i="0" dirty="0">
                <a:effectLst/>
                <a:latin typeface="Roboto" panose="02000000000000000000" pitchFamily="2" charset="0"/>
                <a:ea typeface="Roboto" panose="02000000000000000000" pitchFamily="2" charset="0"/>
              </a:rPr>
              <a:t>learn HTML</a:t>
            </a:r>
            <a:r>
              <a:rPr lang="en-US" b="0" i="0" dirty="0">
                <a:effectLst/>
                <a:latin typeface="Roboto" panose="02000000000000000000" pitchFamily="2" charset="0"/>
                <a:ea typeface="Roboto" panose="02000000000000000000" pitchFamily="2" charset="0"/>
              </a:rPr>
              <a:t> from </a:t>
            </a:r>
            <a:r>
              <a:rPr lang="en-US" b="1" i="0" dirty="0">
                <a:effectLst/>
                <a:latin typeface="Roboto" panose="02000000000000000000" pitchFamily="2" charset="0"/>
                <a:ea typeface="Roboto" panose="02000000000000000000" pitchFamily="2" charset="0"/>
              </a:rPr>
              <a:t>scratch </a:t>
            </a:r>
            <a:r>
              <a:rPr lang="en-US" b="0" i="0" dirty="0">
                <a:effectLst/>
                <a:latin typeface="Roboto" panose="02000000000000000000" pitchFamily="2" charset="0"/>
                <a:ea typeface="Roboto" panose="02000000000000000000" pitchFamily="2" charset="0"/>
              </a:rPr>
              <a:t>and make your web pages? </a:t>
            </a:r>
            <a:r>
              <a:rPr lang="en-US" b="1" i="0" dirty="0">
                <a:effectLst/>
                <a:latin typeface="Roboto" panose="02000000000000000000" pitchFamily="2" charset="0"/>
                <a:ea typeface="Roboto" panose="02000000000000000000" pitchFamily="2" charset="0"/>
              </a:rPr>
              <a:t>This Course is for you!</a:t>
            </a:r>
            <a:endParaRPr lang="en-US" b="1" dirty="0">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3577CE7D-84E3-438E-A8FC-44B0F318ED67}"/>
              </a:ext>
            </a:extLst>
          </p:cNvPr>
          <p:cNvSpPr txBox="1"/>
          <p:nvPr/>
        </p:nvSpPr>
        <p:spPr>
          <a:xfrm>
            <a:off x="752295" y="2591858"/>
            <a:ext cx="1936749" cy="400110"/>
          </a:xfrm>
          <a:prstGeom prst="rect">
            <a:avLst/>
          </a:prstGeom>
          <a:noFill/>
        </p:spPr>
        <p:txBody>
          <a:bodyPr wrap="none" rtlCol="0">
            <a:spAutoFit/>
          </a:bodyPr>
          <a:lstStyle/>
          <a:p>
            <a:r>
              <a:rPr lang="en-US" sz="2000" b="1" dirty="0">
                <a:latin typeface="Roboto" panose="02000000000000000000" pitchFamily="2" charset="0"/>
                <a:ea typeface="Roboto" panose="02000000000000000000" pitchFamily="2" charset="0"/>
              </a:rPr>
              <a:t>What is HTML?</a:t>
            </a:r>
          </a:p>
        </p:txBody>
      </p:sp>
      <p:sp>
        <p:nvSpPr>
          <p:cNvPr id="8" name="TextBox 7">
            <a:extLst>
              <a:ext uri="{FF2B5EF4-FFF2-40B4-BE49-F238E27FC236}">
                <a16:creationId xmlns:a16="http://schemas.microsoft.com/office/drawing/2014/main" id="{E5592515-BDEC-4E05-84AB-CC2DEBACB065}"/>
              </a:ext>
            </a:extLst>
          </p:cNvPr>
          <p:cNvSpPr txBox="1"/>
          <p:nvPr/>
        </p:nvSpPr>
        <p:spPr>
          <a:xfrm>
            <a:off x="1166270" y="3285257"/>
            <a:ext cx="10273435" cy="1477328"/>
          </a:xfrm>
          <a:prstGeom prst="rect">
            <a:avLst/>
          </a:prstGeom>
          <a:noFill/>
        </p:spPr>
        <p:txBody>
          <a:bodyPr wrap="square" rtlCol="0">
            <a:spAutoFit/>
          </a:bodyPr>
          <a:lstStyle/>
          <a:p>
            <a:r>
              <a:rPr lang="en-US" b="1" i="0" dirty="0">
                <a:effectLst/>
                <a:latin typeface="Roboto" panose="02000000000000000000" pitchFamily="2" charset="0"/>
                <a:ea typeface="Roboto" panose="02000000000000000000" pitchFamily="2" charset="0"/>
              </a:rPr>
              <a:t>HTML</a:t>
            </a:r>
            <a:r>
              <a:rPr lang="en-US" b="0" i="0" dirty="0">
                <a:effectLst/>
                <a:latin typeface="Roboto" panose="02000000000000000000" pitchFamily="2" charset="0"/>
                <a:ea typeface="Roboto" panose="02000000000000000000" pitchFamily="2" charset="0"/>
              </a:rPr>
              <a:t> stands for </a:t>
            </a:r>
            <a:r>
              <a:rPr lang="en-US" b="1" i="0" dirty="0">
                <a:effectLst/>
                <a:latin typeface="Roboto" panose="02000000000000000000" pitchFamily="2" charset="0"/>
                <a:ea typeface="Roboto" panose="02000000000000000000" pitchFamily="2" charset="0"/>
              </a:rPr>
              <a:t>Hyper Text Markup Language. </a:t>
            </a:r>
            <a:r>
              <a:rPr lang="en-US" b="0" i="0" dirty="0">
                <a:effectLst/>
                <a:latin typeface="Roboto" panose="02000000000000000000" pitchFamily="2" charset="0"/>
                <a:ea typeface="Roboto" panose="02000000000000000000" pitchFamily="2" charset="0"/>
              </a:rPr>
              <a:t>It is the standard language used to create and design web pages on the internet.</a:t>
            </a:r>
          </a:p>
          <a:p>
            <a:endParaRPr lang="en-US" dirty="0">
              <a:latin typeface="Roboto" panose="02000000000000000000" pitchFamily="2" charset="0"/>
              <a:ea typeface="Roboto" panose="02000000000000000000" pitchFamily="2" charset="0"/>
            </a:endParaRPr>
          </a:p>
          <a:p>
            <a:r>
              <a:rPr lang="en-US" b="0" i="0" dirty="0">
                <a:effectLst/>
                <a:latin typeface="Roboto" panose="02000000000000000000" pitchFamily="2" charset="0"/>
                <a:ea typeface="Roboto" panose="02000000000000000000" pitchFamily="2" charset="0"/>
              </a:rPr>
              <a:t>It was introduced by </a:t>
            </a:r>
            <a:r>
              <a:rPr lang="en-US" b="1" i="0" dirty="0">
                <a:effectLst/>
                <a:latin typeface="Roboto" panose="02000000000000000000" pitchFamily="2" charset="0"/>
                <a:ea typeface="Roboto" panose="02000000000000000000" pitchFamily="2" charset="0"/>
              </a:rPr>
              <a:t>Tim Berners-Lee</a:t>
            </a:r>
            <a:r>
              <a:rPr lang="en-US" b="0" i="0" dirty="0">
                <a:effectLst/>
                <a:latin typeface="Roboto" panose="02000000000000000000" pitchFamily="2" charset="0"/>
                <a:ea typeface="Roboto" panose="02000000000000000000" pitchFamily="2" charset="0"/>
              </a:rPr>
              <a:t> in </a:t>
            </a:r>
            <a:r>
              <a:rPr lang="en-US" b="1" i="0" dirty="0">
                <a:effectLst/>
                <a:latin typeface="Roboto" panose="02000000000000000000" pitchFamily="2" charset="0"/>
                <a:ea typeface="Roboto" panose="02000000000000000000" pitchFamily="2" charset="0"/>
              </a:rPr>
              <a:t>1991 </a:t>
            </a:r>
            <a:r>
              <a:rPr lang="en-US" b="0" i="0" dirty="0">
                <a:effectLst/>
                <a:latin typeface="Roboto" panose="02000000000000000000" pitchFamily="2" charset="0"/>
                <a:ea typeface="Roboto" panose="02000000000000000000" pitchFamily="2" charset="0"/>
              </a:rPr>
              <a:t>at </a:t>
            </a:r>
            <a:r>
              <a:rPr lang="en-US" b="1" i="0" dirty="0">
                <a:effectLst/>
                <a:latin typeface="Roboto" panose="02000000000000000000" pitchFamily="2" charset="0"/>
                <a:ea typeface="Roboto" panose="02000000000000000000" pitchFamily="2" charset="0"/>
              </a:rPr>
              <a:t>CERN </a:t>
            </a:r>
            <a:r>
              <a:rPr lang="en-US" b="0" i="0" dirty="0">
                <a:effectLst/>
                <a:latin typeface="Roboto" panose="02000000000000000000" pitchFamily="2" charset="0"/>
                <a:ea typeface="Roboto" panose="02000000000000000000" pitchFamily="2" charset="0"/>
              </a:rPr>
              <a:t>as a simple markup language. Since then, it has evolved through versions from </a:t>
            </a:r>
            <a:r>
              <a:rPr lang="en-US" b="1" i="0" dirty="0">
                <a:effectLst/>
                <a:latin typeface="Roboto" panose="02000000000000000000" pitchFamily="2" charset="0"/>
                <a:ea typeface="Roboto" panose="02000000000000000000" pitchFamily="2" charset="0"/>
              </a:rPr>
              <a:t>HTML 2.0</a:t>
            </a:r>
            <a:r>
              <a:rPr lang="en-US" b="0" i="0" dirty="0">
                <a:effectLst/>
                <a:latin typeface="Roboto" panose="02000000000000000000" pitchFamily="2" charset="0"/>
                <a:ea typeface="Roboto" panose="02000000000000000000" pitchFamily="2" charset="0"/>
              </a:rPr>
              <a:t> to </a:t>
            </a:r>
            <a:r>
              <a:rPr lang="en-US" b="1" i="0" dirty="0">
                <a:effectLst/>
                <a:latin typeface="Roboto" panose="02000000000000000000" pitchFamily="2" charset="0"/>
                <a:ea typeface="Roboto" panose="02000000000000000000" pitchFamily="2" charset="0"/>
              </a:rPr>
              <a:t>HTML5</a:t>
            </a:r>
            <a:r>
              <a:rPr lang="en-US" b="0" i="0" dirty="0">
                <a:effectLst/>
                <a:latin typeface="Roboto" panose="02000000000000000000" pitchFamily="2" charset="0"/>
                <a:ea typeface="Roboto" panose="02000000000000000000" pitchFamily="2" charset="0"/>
              </a:rPr>
              <a:t> (the latest 2024 version).</a:t>
            </a:r>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49192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1922321"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Editors</a:t>
            </a:r>
          </a:p>
        </p:txBody>
      </p:sp>
      <p:sp>
        <p:nvSpPr>
          <p:cNvPr id="16" name="TextBox 15">
            <a:extLst>
              <a:ext uri="{FF2B5EF4-FFF2-40B4-BE49-F238E27FC236}">
                <a16:creationId xmlns:a16="http://schemas.microsoft.com/office/drawing/2014/main" id="{90A12237-6107-4726-A5FB-CC4C713A3BBE}"/>
              </a:ext>
            </a:extLst>
          </p:cNvPr>
          <p:cNvSpPr txBox="1"/>
          <p:nvPr/>
        </p:nvSpPr>
        <p:spPr>
          <a:xfrm>
            <a:off x="752295" y="903913"/>
            <a:ext cx="6119152" cy="369332"/>
          </a:xfrm>
          <a:prstGeom prst="rect">
            <a:avLst/>
          </a:prstGeom>
          <a:noFill/>
        </p:spPr>
        <p:txBody>
          <a:bodyPr wrap="square">
            <a:spAutoFit/>
          </a:bodyPr>
          <a:lstStyle/>
          <a:p>
            <a:r>
              <a:rPr lang="en-US" b="1" i="0" dirty="0">
                <a:effectLst/>
                <a:latin typeface="Roboto" panose="02000000000000000000" pitchFamily="2" charset="0"/>
                <a:ea typeface="Roboto" panose="02000000000000000000" pitchFamily="2" charset="0"/>
              </a:rPr>
              <a:t>HTML editors</a:t>
            </a:r>
            <a:r>
              <a:rPr lang="en-US" b="0" i="0" dirty="0">
                <a:effectLst/>
                <a:latin typeface="Roboto" panose="02000000000000000000" pitchFamily="2" charset="0"/>
                <a:ea typeface="Roboto" panose="02000000000000000000" pitchFamily="2" charset="0"/>
              </a:rPr>
              <a:t> are used to create and modify HTML code.</a:t>
            </a:r>
            <a:endParaRPr lang="en-US" b="1" dirty="0">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3577CE7D-84E3-438E-A8FC-44B0F318ED67}"/>
              </a:ext>
            </a:extLst>
          </p:cNvPr>
          <p:cNvSpPr txBox="1"/>
          <p:nvPr/>
        </p:nvSpPr>
        <p:spPr>
          <a:xfrm>
            <a:off x="752295" y="1691335"/>
            <a:ext cx="2618024" cy="400110"/>
          </a:xfrm>
          <a:prstGeom prst="rect">
            <a:avLst/>
          </a:prstGeom>
          <a:noFill/>
        </p:spPr>
        <p:txBody>
          <a:bodyPr wrap="none" rtlCol="0">
            <a:spAutoFit/>
          </a:bodyPr>
          <a:lstStyle/>
          <a:p>
            <a:r>
              <a:rPr lang="en-US" sz="2000" b="1" dirty="0">
                <a:latin typeface="Roboto" panose="02000000000000000000" pitchFamily="2" charset="0"/>
                <a:ea typeface="Roboto" panose="02000000000000000000" pitchFamily="2" charset="0"/>
              </a:rPr>
              <a:t>List of HTML Editors:</a:t>
            </a:r>
          </a:p>
        </p:txBody>
      </p:sp>
      <p:sp>
        <p:nvSpPr>
          <p:cNvPr id="8" name="TextBox 7">
            <a:extLst>
              <a:ext uri="{FF2B5EF4-FFF2-40B4-BE49-F238E27FC236}">
                <a16:creationId xmlns:a16="http://schemas.microsoft.com/office/drawing/2014/main" id="{E5592515-BDEC-4E05-84AB-CC2DEBACB065}"/>
              </a:ext>
            </a:extLst>
          </p:cNvPr>
          <p:cNvSpPr txBox="1"/>
          <p:nvPr/>
        </p:nvSpPr>
        <p:spPr>
          <a:xfrm>
            <a:off x="1162865" y="2181233"/>
            <a:ext cx="3311601"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Roboto" panose="02000000000000000000" pitchFamily="2" charset="0"/>
                <a:ea typeface="Roboto" panose="02000000000000000000" pitchFamily="2" charset="0"/>
              </a:rPr>
              <a:t>Notepad</a:t>
            </a:r>
          </a:p>
          <a:p>
            <a:pPr marL="285750" indent="-285750">
              <a:buFont typeface="Wingdings" panose="05000000000000000000" pitchFamily="2" charset="2"/>
              <a:buChar char="Ø"/>
            </a:pPr>
            <a:endParaRPr lang="en-US" dirty="0">
              <a:latin typeface="Roboto" panose="02000000000000000000" pitchFamily="2" charset="0"/>
              <a:ea typeface="Roboto" panose="02000000000000000000" pitchFamily="2" charset="0"/>
            </a:endParaRPr>
          </a:p>
          <a:p>
            <a:pPr marL="285750" indent="-285750">
              <a:buFont typeface="Wingdings" panose="05000000000000000000" pitchFamily="2" charset="2"/>
              <a:buChar char="Ø"/>
            </a:pPr>
            <a:r>
              <a:rPr lang="en-US" dirty="0">
                <a:latin typeface="Roboto" panose="02000000000000000000" pitchFamily="2" charset="0"/>
                <a:ea typeface="Roboto" panose="02000000000000000000" pitchFamily="2" charset="0"/>
              </a:rPr>
              <a:t>Brackets</a:t>
            </a:r>
          </a:p>
          <a:p>
            <a:pPr marL="285750" indent="-285750">
              <a:buFont typeface="Wingdings" panose="05000000000000000000" pitchFamily="2" charset="2"/>
              <a:buChar char="Ø"/>
            </a:pPr>
            <a:endParaRPr lang="en-US" dirty="0">
              <a:latin typeface="Roboto" panose="02000000000000000000" pitchFamily="2" charset="0"/>
              <a:ea typeface="Roboto" panose="02000000000000000000" pitchFamily="2" charset="0"/>
            </a:endParaRPr>
          </a:p>
          <a:p>
            <a:pPr marL="285750" indent="-285750">
              <a:buFont typeface="Wingdings" panose="05000000000000000000" pitchFamily="2" charset="2"/>
              <a:buChar char="Ø"/>
            </a:pPr>
            <a:r>
              <a:rPr lang="en-US" dirty="0">
                <a:latin typeface="Roboto" panose="02000000000000000000" pitchFamily="2" charset="0"/>
                <a:ea typeface="Roboto" panose="02000000000000000000" pitchFamily="2" charset="0"/>
              </a:rPr>
              <a:t>Sublime Text Editor</a:t>
            </a:r>
          </a:p>
          <a:p>
            <a:pPr marL="285750" indent="-285750">
              <a:buFont typeface="Wingdings" panose="05000000000000000000" pitchFamily="2" charset="2"/>
              <a:buChar char="Ø"/>
            </a:pPr>
            <a:endParaRPr lang="en-US" dirty="0">
              <a:latin typeface="Roboto" panose="02000000000000000000" pitchFamily="2" charset="0"/>
              <a:ea typeface="Roboto" panose="02000000000000000000" pitchFamily="2" charset="0"/>
            </a:endParaRPr>
          </a:p>
          <a:p>
            <a:pPr marL="285750" indent="-285750">
              <a:buFont typeface="Wingdings" panose="05000000000000000000" pitchFamily="2" charset="2"/>
              <a:buChar char="Ø"/>
            </a:pPr>
            <a:r>
              <a:rPr lang="en-US" dirty="0">
                <a:latin typeface="Roboto" panose="02000000000000000000" pitchFamily="2" charset="0"/>
                <a:ea typeface="Roboto" panose="02000000000000000000" pitchFamily="2" charset="0"/>
              </a:rPr>
              <a:t>Atom</a:t>
            </a:r>
          </a:p>
          <a:p>
            <a:pPr marL="285750" indent="-285750">
              <a:buFont typeface="Wingdings" panose="05000000000000000000" pitchFamily="2" charset="2"/>
              <a:buChar char="Ø"/>
            </a:pPr>
            <a:endParaRPr lang="en-US" dirty="0">
              <a:latin typeface="Roboto" panose="02000000000000000000" pitchFamily="2" charset="0"/>
              <a:ea typeface="Roboto" panose="02000000000000000000" pitchFamily="2" charset="0"/>
            </a:endParaRPr>
          </a:p>
          <a:p>
            <a:pPr marL="285750" indent="-285750">
              <a:buFont typeface="Wingdings" panose="05000000000000000000" pitchFamily="2" charset="2"/>
              <a:buChar char="Ø"/>
            </a:pPr>
            <a:r>
              <a:rPr lang="en-US" dirty="0">
                <a:latin typeface="Roboto" panose="02000000000000000000" pitchFamily="2" charset="0"/>
                <a:ea typeface="Roboto" panose="02000000000000000000" pitchFamily="2" charset="0"/>
              </a:rPr>
              <a:t>Visual Studio Code</a:t>
            </a:r>
          </a:p>
        </p:txBody>
      </p:sp>
      <p:sp>
        <p:nvSpPr>
          <p:cNvPr id="10" name="TextBox 9">
            <a:extLst>
              <a:ext uri="{FF2B5EF4-FFF2-40B4-BE49-F238E27FC236}">
                <a16:creationId xmlns:a16="http://schemas.microsoft.com/office/drawing/2014/main" id="{0E7BD707-72DA-4C55-AA35-8FA9B39921A1}"/>
              </a:ext>
            </a:extLst>
          </p:cNvPr>
          <p:cNvSpPr txBox="1"/>
          <p:nvPr/>
        </p:nvSpPr>
        <p:spPr>
          <a:xfrm>
            <a:off x="5705295" y="1691335"/>
            <a:ext cx="3134191" cy="400110"/>
          </a:xfrm>
          <a:prstGeom prst="rect">
            <a:avLst/>
          </a:prstGeom>
          <a:noFill/>
        </p:spPr>
        <p:txBody>
          <a:bodyPr wrap="none" rtlCol="0">
            <a:spAutoFit/>
          </a:bodyPr>
          <a:lstStyle/>
          <a:p>
            <a:r>
              <a:rPr lang="en-US" sz="2000" b="1" dirty="0">
                <a:latin typeface="Roboto" panose="02000000000000000000" pitchFamily="2" charset="0"/>
                <a:ea typeface="Roboto" panose="02000000000000000000" pitchFamily="2" charset="0"/>
              </a:rPr>
              <a:t>HTML Comments Syntax:</a:t>
            </a:r>
          </a:p>
        </p:txBody>
      </p:sp>
      <p:sp>
        <p:nvSpPr>
          <p:cNvPr id="3" name="TextBox 2">
            <a:extLst>
              <a:ext uri="{FF2B5EF4-FFF2-40B4-BE49-F238E27FC236}">
                <a16:creationId xmlns:a16="http://schemas.microsoft.com/office/drawing/2014/main" id="{D8E31382-38F2-43C4-9920-AE8046068415}"/>
              </a:ext>
            </a:extLst>
          </p:cNvPr>
          <p:cNvSpPr txBox="1"/>
          <p:nvPr/>
        </p:nvSpPr>
        <p:spPr>
          <a:xfrm>
            <a:off x="6096000" y="2528047"/>
            <a:ext cx="4446494" cy="1200329"/>
          </a:xfrm>
          <a:prstGeom prst="rect">
            <a:avLst/>
          </a:prstGeom>
          <a:noFill/>
        </p:spPr>
        <p:txBody>
          <a:bodyPr wrap="square" rtlCol="0">
            <a:spAutoFit/>
          </a:bodyPr>
          <a:lstStyle/>
          <a:p>
            <a:r>
              <a:rPr lang="en-US" b="1" dirty="0">
                <a:latin typeface="Consolas" panose="020B0609020204030204" pitchFamily="49" charset="0"/>
              </a:rPr>
              <a:t>&lt;!– Single or</a:t>
            </a:r>
          </a:p>
          <a:p>
            <a:r>
              <a:rPr lang="en-US" b="1" dirty="0">
                <a:latin typeface="Consolas" panose="020B0609020204030204" pitchFamily="49" charset="0"/>
              </a:rPr>
              <a:t>    Multi-Line </a:t>
            </a:r>
          </a:p>
          <a:p>
            <a:r>
              <a:rPr lang="en-US" b="1" dirty="0">
                <a:latin typeface="Consolas" panose="020B0609020204030204" pitchFamily="49" charset="0"/>
              </a:rPr>
              <a:t>    of comments</a:t>
            </a:r>
          </a:p>
          <a:p>
            <a:r>
              <a:rPr lang="en-US" b="1" dirty="0">
                <a:latin typeface="Consolas" panose="020B0609020204030204" pitchFamily="49" charset="0"/>
              </a:rPr>
              <a:t>--&gt;</a:t>
            </a:r>
          </a:p>
        </p:txBody>
      </p:sp>
    </p:spTree>
    <p:extLst>
      <p:ext uri="{BB962C8B-B14F-4D97-AF65-F5344CB8AC3E}">
        <p14:creationId xmlns:p14="http://schemas.microsoft.com/office/powerpoint/2010/main" val="109381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2190023"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Elements</a:t>
            </a:r>
          </a:p>
        </p:txBody>
      </p:sp>
      <p:sp>
        <p:nvSpPr>
          <p:cNvPr id="16" name="TextBox 15">
            <a:extLst>
              <a:ext uri="{FF2B5EF4-FFF2-40B4-BE49-F238E27FC236}">
                <a16:creationId xmlns:a16="http://schemas.microsoft.com/office/drawing/2014/main" id="{90A12237-6107-4726-A5FB-CC4C713A3BBE}"/>
              </a:ext>
            </a:extLst>
          </p:cNvPr>
          <p:cNvSpPr txBox="1"/>
          <p:nvPr/>
        </p:nvSpPr>
        <p:spPr>
          <a:xfrm>
            <a:off x="752295" y="903913"/>
            <a:ext cx="10180164" cy="923330"/>
          </a:xfrm>
          <a:prstGeom prst="rect">
            <a:avLst/>
          </a:prstGeom>
          <a:noFill/>
        </p:spPr>
        <p:txBody>
          <a:bodyPr wrap="square">
            <a:spAutoFit/>
          </a:bodyPr>
          <a:lstStyle/>
          <a:p>
            <a:r>
              <a:rPr lang="en-US" b="0" i="0" dirty="0">
                <a:effectLst/>
                <a:latin typeface="Roboto" panose="02000000000000000000" pitchFamily="2" charset="0"/>
                <a:ea typeface="Roboto" panose="02000000000000000000" pitchFamily="2" charset="0"/>
              </a:rPr>
              <a:t>An </a:t>
            </a:r>
            <a:r>
              <a:rPr lang="en-US" b="1" i="0" dirty="0">
                <a:effectLst/>
                <a:latin typeface="Roboto" panose="02000000000000000000" pitchFamily="2" charset="0"/>
                <a:ea typeface="Roboto" panose="02000000000000000000" pitchFamily="2" charset="0"/>
              </a:rPr>
              <a:t>HTML Element</a:t>
            </a:r>
            <a:r>
              <a:rPr lang="en-US" b="0" i="0" dirty="0">
                <a:effectLst/>
                <a:latin typeface="Roboto" panose="02000000000000000000" pitchFamily="2" charset="0"/>
                <a:ea typeface="Roboto" panose="02000000000000000000" pitchFamily="2" charset="0"/>
              </a:rPr>
              <a:t> is a collection of start and end tags with the content inserted between them.</a:t>
            </a:r>
          </a:p>
          <a:p>
            <a:r>
              <a:rPr lang="en-US" b="0" i="0" dirty="0">
                <a:effectLst/>
                <a:latin typeface="Roboto" panose="02000000000000000000" pitchFamily="2" charset="0"/>
                <a:ea typeface="Roboto" panose="02000000000000000000" pitchFamily="2" charset="0"/>
              </a:rPr>
              <a:t>HTML elements are building blocks of web pages, representing different types of content such as </a:t>
            </a:r>
            <a:r>
              <a:rPr lang="en-US" b="1" i="0" dirty="0">
                <a:effectLst/>
                <a:latin typeface="Roboto" panose="02000000000000000000" pitchFamily="2" charset="0"/>
                <a:ea typeface="Roboto" panose="02000000000000000000" pitchFamily="2" charset="0"/>
              </a:rPr>
              <a:t>headings</a:t>
            </a:r>
            <a:r>
              <a:rPr lang="en-US" b="0" i="0" dirty="0">
                <a:effectLst/>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paragraphs</a:t>
            </a:r>
            <a:r>
              <a:rPr lang="en-US" b="0" i="0" dirty="0">
                <a:effectLst/>
                <a:latin typeface="Roboto" panose="02000000000000000000" pitchFamily="2" charset="0"/>
                <a:ea typeface="Roboto" panose="02000000000000000000" pitchFamily="2" charset="0"/>
              </a:rPr>
              <a:t>, </a:t>
            </a:r>
            <a:r>
              <a:rPr lang="en-US" b="1" i="0" dirty="0">
                <a:effectLst/>
                <a:latin typeface="Roboto" panose="02000000000000000000" pitchFamily="2" charset="0"/>
                <a:ea typeface="Roboto" panose="02000000000000000000" pitchFamily="2" charset="0"/>
              </a:rPr>
              <a:t>links</a:t>
            </a:r>
            <a:r>
              <a:rPr lang="en-US" b="0" i="0" dirty="0">
                <a:effectLst/>
                <a:latin typeface="Roboto" panose="02000000000000000000" pitchFamily="2" charset="0"/>
                <a:ea typeface="Roboto" panose="02000000000000000000" pitchFamily="2" charset="0"/>
              </a:rPr>
              <a:t>, and </a:t>
            </a:r>
            <a:r>
              <a:rPr lang="en-US" b="1" i="0" dirty="0">
                <a:effectLst/>
                <a:latin typeface="Roboto" panose="02000000000000000000" pitchFamily="2" charset="0"/>
                <a:ea typeface="Roboto" panose="02000000000000000000" pitchFamily="2" charset="0"/>
              </a:rPr>
              <a:t>images</a:t>
            </a:r>
            <a:r>
              <a:rPr lang="en-US" b="0" i="0" dirty="0">
                <a:effectLst/>
                <a:latin typeface="Roboto" panose="02000000000000000000" pitchFamily="2" charset="0"/>
                <a:ea typeface="Roboto" panose="02000000000000000000" pitchFamily="2" charset="0"/>
              </a:rPr>
              <a:t>.</a:t>
            </a:r>
            <a:endParaRPr lang="en-US" b="1" dirty="0">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3577CE7D-84E3-438E-A8FC-44B0F318ED67}"/>
              </a:ext>
            </a:extLst>
          </p:cNvPr>
          <p:cNvSpPr txBox="1"/>
          <p:nvPr/>
        </p:nvSpPr>
        <p:spPr>
          <a:xfrm>
            <a:off x="1196048" y="2171355"/>
            <a:ext cx="957313"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Syntax:</a:t>
            </a:r>
          </a:p>
        </p:txBody>
      </p:sp>
      <p:sp>
        <p:nvSpPr>
          <p:cNvPr id="2" name="Rectangle 1">
            <a:extLst>
              <a:ext uri="{FF2B5EF4-FFF2-40B4-BE49-F238E27FC236}">
                <a16:creationId xmlns:a16="http://schemas.microsoft.com/office/drawing/2014/main" id="{DBE31611-EBBB-4D1D-B1A0-30CA8D46F610}"/>
              </a:ext>
            </a:extLst>
          </p:cNvPr>
          <p:cNvSpPr>
            <a:spLocks noChangeArrowheads="1"/>
          </p:cNvSpPr>
          <p:nvPr/>
        </p:nvSpPr>
        <p:spPr bwMode="auto">
          <a:xfrm>
            <a:off x="2017059" y="2746299"/>
            <a:ext cx="4305666" cy="276999"/>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onsolas" panose="020B0609020204030204" pitchFamily="49" charset="0"/>
              </a:rPr>
              <a:t>&lt;tagname </a:t>
            </a:r>
            <a:r>
              <a:rPr kumimoji="0" lang="en-US" altLang="en-US" b="0" i="0" u="none" strike="noStrike" cap="none" normalizeH="0" baseline="0" dirty="0">
                <a:ln>
                  <a:noFill/>
                </a:ln>
                <a:solidFill>
                  <a:schemeClr val="tx1"/>
                </a:solidFill>
                <a:effectLst/>
                <a:latin typeface="Consolas" panose="020B0609020204030204" pitchFamily="49" charset="0"/>
              </a:rPr>
              <a:t>&gt; Contents... </a:t>
            </a:r>
            <a:r>
              <a:rPr kumimoji="0" lang="en-US" altLang="en-US" b="1" i="0" u="none" strike="noStrike" cap="none" normalizeH="0" baseline="0" dirty="0">
                <a:ln>
                  <a:noFill/>
                </a:ln>
                <a:solidFill>
                  <a:schemeClr val="tx1"/>
                </a:solidFill>
                <a:effectLst/>
                <a:latin typeface="Consolas" panose="020B0609020204030204" pitchFamily="49" charset="0"/>
              </a:rPr>
              <a:t>&lt;/tagname&gt;</a:t>
            </a:r>
            <a:r>
              <a:rPr kumimoji="0" lang="en-US" altLang="en-US" b="0" i="0" u="none" strike="noStrike" cap="none" normalizeH="0" baseline="0" dirty="0">
                <a:ln>
                  <a:noFill/>
                </a:ln>
                <a:solidFill>
                  <a:schemeClr val="tx1"/>
                </a:solidFill>
                <a:effectLst/>
                <a:latin typeface="Consolas" panose="020B0609020204030204" pitchFamily="49" charset="0"/>
              </a:rPr>
              <a:t> </a:t>
            </a:r>
          </a:p>
        </p:txBody>
      </p:sp>
      <p:sp>
        <p:nvSpPr>
          <p:cNvPr id="9" name="Rectangle 2">
            <a:extLst>
              <a:ext uri="{FF2B5EF4-FFF2-40B4-BE49-F238E27FC236}">
                <a16:creationId xmlns:a16="http://schemas.microsoft.com/office/drawing/2014/main" id="{E9107842-30E5-4CEE-A6A6-B112A27CAEA1}"/>
              </a:ext>
            </a:extLst>
          </p:cNvPr>
          <p:cNvSpPr>
            <a:spLocks noChangeArrowheads="1"/>
          </p:cNvSpPr>
          <p:nvPr/>
        </p:nvSpPr>
        <p:spPr bwMode="auto">
          <a:xfrm rot="10800000" flipV="1">
            <a:off x="752294" y="3228910"/>
            <a:ext cx="10570129" cy="3323987"/>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Roboto" panose="02000000000000000000" pitchFamily="2" charset="0"/>
                <a:ea typeface="Roboto" panose="02000000000000000000" pitchFamily="2" charset="0"/>
              </a:rPr>
              <a:t>Notes: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effectLst/>
              <a:latin typeface="Roboto" panose="02000000000000000000" pitchFamily="2" charset="0"/>
              <a:ea typeface="Roboto" panose="02000000000000000000" pitchFamily="2" charset="0"/>
            </a:endParaRP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An opening tag indicates where the content begins: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&lt;tagname&gt;.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dirty="0">
              <a:latin typeface="Roboto" panose="02000000000000000000" pitchFamily="2" charset="0"/>
              <a:ea typeface="Roboto" panose="02000000000000000000" pitchFamily="2" charset="0"/>
            </a:endParaRP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A closing tag indicates where the content ends: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&lt;/tagname&gt;.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dirty="0">
              <a:latin typeface="Roboto" panose="02000000000000000000" pitchFamily="2" charset="0"/>
              <a:ea typeface="Roboto" panose="02000000000000000000" pitchFamily="2" charset="0"/>
            </a:endParaRP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The actual content resides between the opening and closing tags.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HTML tags are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not</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 case-sensitive. For example,</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 &lt;B&gt; and &lt;b&gt;</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 both represent bold 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a:p>
            <a:pPr marR="0" lvl="0" algn="l" defTabSz="914400" rtl="0" eaLnBrk="0" fontAlgn="base" latinLnBrk="0" hangingPunct="0">
              <a:lnSpc>
                <a:spcPct val="100000"/>
              </a:lnSpc>
              <a:spcBef>
                <a:spcPct val="0"/>
              </a:spcBef>
              <a:spcAft>
                <a:spcPct val="0"/>
              </a:spcAft>
              <a:buClrTx/>
              <a:buSzTx/>
              <a:tabLst/>
            </a:pPr>
            <a:endParaRPr lang="en-US" altLang="en-US" dirty="0">
              <a:latin typeface="Roboto" panose="02000000000000000000" pitchFamily="2" charset="0"/>
              <a:ea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869309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2909771"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Page Structure</a:t>
            </a:r>
          </a:p>
        </p:txBody>
      </p:sp>
      <p:sp>
        <p:nvSpPr>
          <p:cNvPr id="8" name="TextBox 7">
            <a:extLst>
              <a:ext uri="{FF2B5EF4-FFF2-40B4-BE49-F238E27FC236}">
                <a16:creationId xmlns:a16="http://schemas.microsoft.com/office/drawing/2014/main" id="{E5592515-BDEC-4E05-84AB-CC2DEBACB065}"/>
              </a:ext>
            </a:extLst>
          </p:cNvPr>
          <p:cNvSpPr txBox="1"/>
          <p:nvPr/>
        </p:nvSpPr>
        <p:spPr>
          <a:xfrm>
            <a:off x="799794" y="1333340"/>
            <a:ext cx="7241547" cy="3970318"/>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&lt;! DOCTYPE html&gt;</a:t>
            </a:r>
          </a:p>
          <a:p>
            <a:endParaRPr lang="en-US" dirty="0">
              <a:latin typeface="Roboto" panose="02000000000000000000" pitchFamily="2" charset="0"/>
              <a:ea typeface="Roboto" panose="02000000000000000000" pitchFamily="2" charset="0"/>
            </a:endParaRPr>
          </a:p>
          <a:p>
            <a:r>
              <a:rPr lang="en-US" b="1" dirty="0">
                <a:latin typeface="Roboto" panose="02000000000000000000" pitchFamily="2" charset="0"/>
                <a:ea typeface="Roboto" panose="02000000000000000000" pitchFamily="2" charset="0"/>
              </a:rPr>
              <a:t>&lt;html&gt;</a:t>
            </a:r>
          </a:p>
          <a:p>
            <a:r>
              <a:rPr lang="en-US" dirty="0">
                <a:latin typeface="Roboto" panose="02000000000000000000" pitchFamily="2" charset="0"/>
                <a:ea typeface="Roboto" panose="02000000000000000000" pitchFamily="2" charset="0"/>
              </a:rPr>
              <a:t>	</a:t>
            </a:r>
            <a:r>
              <a:rPr lang="en-US" b="1" dirty="0">
                <a:latin typeface="Roboto" panose="02000000000000000000" pitchFamily="2" charset="0"/>
                <a:ea typeface="Roboto" panose="02000000000000000000" pitchFamily="2" charset="0"/>
              </a:rPr>
              <a:t>&lt;head&gt;</a:t>
            </a:r>
          </a:p>
          <a:p>
            <a:r>
              <a:rPr lang="en-US" dirty="0">
                <a:latin typeface="Roboto" panose="02000000000000000000" pitchFamily="2" charset="0"/>
                <a:ea typeface="Roboto" panose="02000000000000000000" pitchFamily="2" charset="0"/>
              </a:rPr>
              <a:t>		</a:t>
            </a:r>
            <a:r>
              <a:rPr lang="en-US" b="1" dirty="0">
                <a:latin typeface="Roboto" panose="02000000000000000000" pitchFamily="2" charset="0"/>
                <a:ea typeface="Roboto" panose="02000000000000000000" pitchFamily="2" charset="0"/>
              </a:rPr>
              <a:t>&lt;title&gt; </a:t>
            </a:r>
            <a:r>
              <a:rPr lang="en-US" dirty="0">
                <a:latin typeface="Roboto" panose="02000000000000000000" pitchFamily="2" charset="0"/>
                <a:ea typeface="Roboto" panose="02000000000000000000" pitchFamily="2" charset="0"/>
              </a:rPr>
              <a:t>Title of the page </a:t>
            </a:r>
            <a:r>
              <a:rPr lang="en-US" b="1" dirty="0">
                <a:latin typeface="Roboto" panose="02000000000000000000" pitchFamily="2" charset="0"/>
                <a:ea typeface="Roboto" panose="02000000000000000000" pitchFamily="2" charset="0"/>
              </a:rPr>
              <a:t>&lt;/title&gt;</a:t>
            </a:r>
          </a:p>
          <a:p>
            <a:r>
              <a:rPr lang="en-US" dirty="0">
                <a:latin typeface="Roboto" panose="02000000000000000000" pitchFamily="2" charset="0"/>
                <a:ea typeface="Roboto" panose="02000000000000000000" pitchFamily="2" charset="0"/>
              </a:rPr>
              <a:t>	</a:t>
            </a:r>
            <a:r>
              <a:rPr lang="en-US" b="1" dirty="0">
                <a:latin typeface="Roboto" panose="02000000000000000000" pitchFamily="2" charset="0"/>
                <a:ea typeface="Roboto" panose="02000000000000000000" pitchFamily="2" charset="0"/>
              </a:rPr>
              <a:t>&lt;/head&gt;</a:t>
            </a:r>
          </a:p>
          <a:p>
            <a:endParaRPr lang="en-US" dirty="0">
              <a:latin typeface="Roboto" panose="02000000000000000000" pitchFamily="2" charset="0"/>
              <a:ea typeface="Roboto" panose="02000000000000000000" pitchFamily="2" charset="0"/>
            </a:endParaRPr>
          </a:p>
          <a:p>
            <a:endParaRPr lang="en-US" dirty="0">
              <a:latin typeface="Roboto" panose="02000000000000000000" pitchFamily="2" charset="0"/>
              <a:ea typeface="Roboto" panose="02000000000000000000" pitchFamily="2" charset="0"/>
            </a:endParaRPr>
          </a:p>
          <a:p>
            <a:r>
              <a:rPr lang="en-US" dirty="0">
                <a:latin typeface="Roboto" panose="02000000000000000000" pitchFamily="2" charset="0"/>
                <a:ea typeface="Roboto" panose="02000000000000000000" pitchFamily="2" charset="0"/>
              </a:rPr>
              <a:t>	</a:t>
            </a:r>
            <a:r>
              <a:rPr lang="en-US" b="1" dirty="0">
                <a:latin typeface="Roboto" panose="02000000000000000000" pitchFamily="2" charset="0"/>
                <a:ea typeface="Roboto" panose="02000000000000000000" pitchFamily="2" charset="0"/>
              </a:rPr>
              <a:t>&lt;body&gt;</a:t>
            </a:r>
          </a:p>
          <a:p>
            <a:r>
              <a:rPr lang="en-US" dirty="0">
                <a:latin typeface="Roboto" panose="02000000000000000000" pitchFamily="2" charset="0"/>
                <a:ea typeface="Roboto" panose="02000000000000000000" pitchFamily="2" charset="0"/>
              </a:rPr>
              <a:t>		</a:t>
            </a:r>
            <a:r>
              <a:rPr lang="en-US" b="1" dirty="0">
                <a:latin typeface="Roboto" panose="02000000000000000000" pitchFamily="2" charset="0"/>
                <a:ea typeface="Roboto" panose="02000000000000000000" pitchFamily="2" charset="0"/>
              </a:rPr>
              <a:t>&lt;h1&gt; </a:t>
            </a:r>
            <a:r>
              <a:rPr lang="en-US" dirty="0">
                <a:latin typeface="Roboto" panose="02000000000000000000" pitchFamily="2" charset="0"/>
                <a:ea typeface="Roboto" panose="02000000000000000000" pitchFamily="2" charset="0"/>
              </a:rPr>
              <a:t>Heading Content</a:t>
            </a:r>
            <a:r>
              <a:rPr lang="en-US" b="1" dirty="0">
                <a:latin typeface="Roboto" panose="02000000000000000000" pitchFamily="2" charset="0"/>
                <a:ea typeface="Roboto" panose="02000000000000000000" pitchFamily="2" charset="0"/>
              </a:rPr>
              <a:t>&lt;/h1&gt;</a:t>
            </a:r>
          </a:p>
          <a:p>
            <a:r>
              <a:rPr lang="en-US" dirty="0">
                <a:latin typeface="Roboto" panose="02000000000000000000" pitchFamily="2" charset="0"/>
                <a:ea typeface="Roboto" panose="02000000000000000000" pitchFamily="2" charset="0"/>
              </a:rPr>
              <a:t>		</a:t>
            </a:r>
            <a:r>
              <a:rPr lang="en-US" b="1" dirty="0">
                <a:latin typeface="Roboto" panose="02000000000000000000" pitchFamily="2" charset="0"/>
                <a:ea typeface="Roboto" panose="02000000000000000000" pitchFamily="2" charset="0"/>
              </a:rPr>
              <a:t>&lt;p&gt;</a:t>
            </a:r>
            <a:r>
              <a:rPr lang="en-US" dirty="0">
                <a:latin typeface="Roboto" panose="02000000000000000000" pitchFamily="2" charset="0"/>
                <a:ea typeface="Roboto" panose="02000000000000000000" pitchFamily="2" charset="0"/>
              </a:rPr>
              <a:t>Paragraph Content</a:t>
            </a:r>
            <a:r>
              <a:rPr lang="en-US" b="1" dirty="0">
                <a:latin typeface="Roboto" panose="02000000000000000000" pitchFamily="2" charset="0"/>
                <a:ea typeface="Roboto" panose="02000000000000000000" pitchFamily="2" charset="0"/>
              </a:rPr>
              <a:t>&lt;/p&gt;</a:t>
            </a:r>
          </a:p>
          <a:p>
            <a:r>
              <a:rPr lang="en-US" dirty="0">
                <a:latin typeface="Roboto" panose="02000000000000000000" pitchFamily="2" charset="0"/>
                <a:ea typeface="Roboto" panose="02000000000000000000" pitchFamily="2" charset="0"/>
              </a:rPr>
              <a:t>	</a:t>
            </a:r>
            <a:r>
              <a:rPr lang="en-US" b="1" dirty="0">
                <a:latin typeface="Roboto" panose="02000000000000000000" pitchFamily="2" charset="0"/>
                <a:ea typeface="Roboto" panose="02000000000000000000" pitchFamily="2" charset="0"/>
              </a:rPr>
              <a:t>&lt;/body&gt;</a:t>
            </a:r>
          </a:p>
          <a:p>
            <a:endParaRPr lang="en-US" dirty="0">
              <a:latin typeface="Roboto" panose="02000000000000000000" pitchFamily="2" charset="0"/>
              <a:ea typeface="Roboto" panose="02000000000000000000" pitchFamily="2" charset="0"/>
            </a:endParaRPr>
          </a:p>
          <a:p>
            <a:r>
              <a:rPr lang="en-US" b="1" dirty="0">
                <a:latin typeface="Roboto" panose="02000000000000000000" pitchFamily="2" charset="0"/>
                <a:ea typeface="Roboto" panose="02000000000000000000" pitchFamily="2" charset="0"/>
              </a:rPr>
              <a:t>&lt;/html&gt;</a:t>
            </a:r>
          </a:p>
        </p:txBody>
      </p:sp>
      <p:cxnSp>
        <p:nvCxnSpPr>
          <p:cNvPr id="6" name="Straight Arrow Connector 5">
            <a:extLst>
              <a:ext uri="{FF2B5EF4-FFF2-40B4-BE49-F238E27FC236}">
                <a16:creationId xmlns:a16="http://schemas.microsoft.com/office/drawing/2014/main" id="{E8F24D48-3529-4BDC-9B9B-9FB23517B891}"/>
              </a:ext>
            </a:extLst>
          </p:cNvPr>
          <p:cNvCxnSpPr/>
          <p:nvPr/>
        </p:nvCxnSpPr>
        <p:spPr>
          <a:xfrm>
            <a:off x="3031724" y="1559860"/>
            <a:ext cx="3087618" cy="0"/>
          </a:xfrm>
          <a:prstGeom prst="straightConnector1">
            <a:avLst/>
          </a:prstGeom>
          <a:ln w="28575">
            <a:solidFill>
              <a:srgbClr val="65CB5F"/>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808A17-1BF0-4E79-AAA4-A5F2BBCD8C53}"/>
              </a:ext>
            </a:extLst>
          </p:cNvPr>
          <p:cNvCxnSpPr>
            <a:cxnSpLocks/>
          </p:cNvCxnSpPr>
          <p:nvPr/>
        </p:nvCxnSpPr>
        <p:spPr>
          <a:xfrm>
            <a:off x="1819921" y="2075330"/>
            <a:ext cx="5199444" cy="0"/>
          </a:xfrm>
          <a:prstGeom prst="straightConnector1">
            <a:avLst/>
          </a:prstGeom>
          <a:ln w="28575">
            <a:solidFill>
              <a:srgbClr val="65CB5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C131AB-661A-4B0A-BA42-297E536F831C}"/>
              </a:ext>
            </a:extLst>
          </p:cNvPr>
          <p:cNvCxnSpPr>
            <a:cxnSpLocks/>
          </p:cNvCxnSpPr>
          <p:nvPr/>
        </p:nvCxnSpPr>
        <p:spPr>
          <a:xfrm>
            <a:off x="2698463" y="2362201"/>
            <a:ext cx="4509161" cy="0"/>
          </a:xfrm>
          <a:prstGeom prst="straightConnector1">
            <a:avLst/>
          </a:prstGeom>
          <a:ln w="28575">
            <a:solidFill>
              <a:srgbClr val="65CB5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00A3E6C-A751-4E95-BCC5-F624E948ED1E}"/>
              </a:ext>
            </a:extLst>
          </p:cNvPr>
          <p:cNvCxnSpPr>
            <a:cxnSpLocks/>
          </p:cNvCxnSpPr>
          <p:nvPr/>
        </p:nvCxnSpPr>
        <p:spPr>
          <a:xfrm>
            <a:off x="5943687" y="2662519"/>
            <a:ext cx="1263937" cy="0"/>
          </a:xfrm>
          <a:prstGeom prst="straightConnector1">
            <a:avLst/>
          </a:prstGeom>
          <a:ln w="28575">
            <a:solidFill>
              <a:srgbClr val="65CB5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2CFDDA6-0F02-41AA-BA9C-15AA2C3105A0}"/>
              </a:ext>
            </a:extLst>
          </p:cNvPr>
          <p:cNvCxnSpPr>
            <a:cxnSpLocks/>
          </p:cNvCxnSpPr>
          <p:nvPr/>
        </p:nvCxnSpPr>
        <p:spPr>
          <a:xfrm>
            <a:off x="2698463" y="3711389"/>
            <a:ext cx="5504243" cy="0"/>
          </a:xfrm>
          <a:prstGeom prst="straightConnector1">
            <a:avLst/>
          </a:prstGeom>
          <a:ln w="28575">
            <a:solidFill>
              <a:srgbClr val="65CB5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DBE758B-8820-4D1C-8E75-06B348319DC0}"/>
              </a:ext>
            </a:extLst>
          </p:cNvPr>
          <p:cNvCxnSpPr>
            <a:cxnSpLocks/>
          </p:cNvCxnSpPr>
          <p:nvPr/>
        </p:nvCxnSpPr>
        <p:spPr>
          <a:xfrm>
            <a:off x="5706123" y="4011708"/>
            <a:ext cx="3213760" cy="0"/>
          </a:xfrm>
          <a:prstGeom prst="straightConnector1">
            <a:avLst/>
          </a:prstGeom>
          <a:ln w="28575">
            <a:solidFill>
              <a:srgbClr val="65CB5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3931156-C957-49B3-939D-2822D03FA675}"/>
              </a:ext>
            </a:extLst>
          </p:cNvPr>
          <p:cNvCxnSpPr>
            <a:cxnSpLocks/>
          </p:cNvCxnSpPr>
          <p:nvPr/>
        </p:nvCxnSpPr>
        <p:spPr>
          <a:xfrm>
            <a:off x="5706123" y="4312026"/>
            <a:ext cx="3213760" cy="0"/>
          </a:xfrm>
          <a:prstGeom prst="straightConnector1">
            <a:avLst/>
          </a:prstGeom>
          <a:ln w="28575">
            <a:solidFill>
              <a:srgbClr val="65CB5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76EE92E-F5C2-406F-AB95-EF6BDDB4AF6D}"/>
              </a:ext>
            </a:extLst>
          </p:cNvPr>
          <p:cNvSpPr txBox="1"/>
          <p:nvPr/>
        </p:nvSpPr>
        <p:spPr>
          <a:xfrm>
            <a:off x="6214214" y="1333340"/>
            <a:ext cx="2970685" cy="369332"/>
          </a:xfrm>
          <a:prstGeom prst="rect">
            <a:avLst/>
          </a:prstGeom>
          <a:noFill/>
        </p:spPr>
        <p:txBody>
          <a:bodyPr wrap="none" rtlCol="0">
            <a:spAutoFit/>
          </a:bodyPr>
          <a:lstStyle/>
          <a:p>
            <a:r>
              <a:rPr lang="en-US" b="1" dirty="0">
                <a:latin typeface="Consolas" panose="020B0609020204030204" pitchFamily="49" charset="0"/>
              </a:rPr>
              <a:t>Tells Versions of HTML</a:t>
            </a:r>
          </a:p>
        </p:txBody>
      </p:sp>
      <p:sp>
        <p:nvSpPr>
          <p:cNvPr id="23" name="TextBox 22">
            <a:extLst>
              <a:ext uri="{FF2B5EF4-FFF2-40B4-BE49-F238E27FC236}">
                <a16:creationId xmlns:a16="http://schemas.microsoft.com/office/drawing/2014/main" id="{818733CF-4BC0-4877-9ABE-58690F1024C7}"/>
              </a:ext>
            </a:extLst>
          </p:cNvPr>
          <p:cNvSpPr txBox="1"/>
          <p:nvPr/>
        </p:nvSpPr>
        <p:spPr>
          <a:xfrm>
            <a:off x="7085240" y="1804876"/>
            <a:ext cx="2337499" cy="369332"/>
          </a:xfrm>
          <a:prstGeom prst="rect">
            <a:avLst/>
          </a:prstGeom>
          <a:noFill/>
        </p:spPr>
        <p:txBody>
          <a:bodyPr wrap="none" rtlCol="0">
            <a:spAutoFit/>
          </a:bodyPr>
          <a:lstStyle/>
          <a:p>
            <a:r>
              <a:rPr lang="en-US" b="1" dirty="0">
                <a:latin typeface="Consolas" panose="020B0609020204030204" pitchFamily="49" charset="0"/>
              </a:rPr>
              <a:t>HTML root element</a:t>
            </a:r>
          </a:p>
        </p:txBody>
      </p:sp>
      <p:sp>
        <p:nvSpPr>
          <p:cNvPr id="24" name="TextBox 23">
            <a:extLst>
              <a:ext uri="{FF2B5EF4-FFF2-40B4-BE49-F238E27FC236}">
                <a16:creationId xmlns:a16="http://schemas.microsoft.com/office/drawing/2014/main" id="{E77EBCCF-CCF5-48F8-9FC6-58F16502EBA2}"/>
              </a:ext>
            </a:extLst>
          </p:cNvPr>
          <p:cNvSpPr txBox="1"/>
          <p:nvPr/>
        </p:nvSpPr>
        <p:spPr>
          <a:xfrm>
            <a:off x="7313003" y="2171542"/>
            <a:ext cx="4490332" cy="369332"/>
          </a:xfrm>
          <a:prstGeom prst="rect">
            <a:avLst/>
          </a:prstGeom>
          <a:noFill/>
        </p:spPr>
        <p:txBody>
          <a:bodyPr wrap="none" rtlCol="0">
            <a:spAutoFit/>
          </a:bodyPr>
          <a:lstStyle/>
          <a:p>
            <a:r>
              <a:rPr lang="en-US" b="1" dirty="0">
                <a:latin typeface="Consolas" panose="020B0609020204030204" pitchFamily="49" charset="0"/>
              </a:rPr>
              <a:t>Used to contain page HTML metadata</a:t>
            </a:r>
          </a:p>
        </p:txBody>
      </p:sp>
      <p:sp>
        <p:nvSpPr>
          <p:cNvPr id="28" name="TextBox 27">
            <a:extLst>
              <a:ext uri="{FF2B5EF4-FFF2-40B4-BE49-F238E27FC236}">
                <a16:creationId xmlns:a16="http://schemas.microsoft.com/office/drawing/2014/main" id="{A20128E0-A9D2-4308-82A9-DA7B0EB26399}"/>
              </a:ext>
            </a:extLst>
          </p:cNvPr>
          <p:cNvSpPr txBox="1"/>
          <p:nvPr/>
        </p:nvSpPr>
        <p:spPr>
          <a:xfrm>
            <a:off x="7313003" y="2485357"/>
            <a:ext cx="2464136" cy="369332"/>
          </a:xfrm>
          <a:prstGeom prst="rect">
            <a:avLst/>
          </a:prstGeom>
          <a:noFill/>
        </p:spPr>
        <p:txBody>
          <a:bodyPr wrap="none" rtlCol="0">
            <a:spAutoFit/>
          </a:bodyPr>
          <a:lstStyle/>
          <a:p>
            <a:r>
              <a:rPr lang="en-US" b="1" dirty="0">
                <a:latin typeface="Consolas" panose="020B0609020204030204" pitchFamily="49" charset="0"/>
              </a:rPr>
              <a:t>Title of HTML page</a:t>
            </a:r>
          </a:p>
        </p:txBody>
      </p:sp>
      <p:sp>
        <p:nvSpPr>
          <p:cNvPr id="29" name="TextBox 28">
            <a:extLst>
              <a:ext uri="{FF2B5EF4-FFF2-40B4-BE49-F238E27FC236}">
                <a16:creationId xmlns:a16="http://schemas.microsoft.com/office/drawing/2014/main" id="{094D46B8-F13E-415B-A4B5-F4A8F65E7690}"/>
              </a:ext>
            </a:extLst>
          </p:cNvPr>
          <p:cNvSpPr txBox="1"/>
          <p:nvPr/>
        </p:nvSpPr>
        <p:spPr>
          <a:xfrm>
            <a:off x="8253989" y="3493887"/>
            <a:ext cx="2717411" cy="369332"/>
          </a:xfrm>
          <a:prstGeom prst="rect">
            <a:avLst/>
          </a:prstGeom>
          <a:noFill/>
        </p:spPr>
        <p:txBody>
          <a:bodyPr wrap="none" rtlCol="0">
            <a:spAutoFit/>
          </a:bodyPr>
          <a:lstStyle/>
          <a:p>
            <a:r>
              <a:rPr lang="en-US" b="1" dirty="0">
                <a:latin typeface="Consolas" panose="020B0609020204030204" pitchFamily="49" charset="0"/>
              </a:rPr>
              <a:t>Hold content of HTML</a:t>
            </a:r>
          </a:p>
        </p:txBody>
      </p:sp>
      <p:sp>
        <p:nvSpPr>
          <p:cNvPr id="30" name="TextBox 29">
            <a:extLst>
              <a:ext uri="{FF2B5EF4-FFF2-40B4-BE49-F238E27FC236}">
                <a16:creationId xmlns:a16="http://schemas.microsoft.com/office/drawing/2014/main" id="{FC8F6CC6-84DC-4560-8BC4-199C2B6A5101}"/>
              </a:ext>
            </a:extLst>
          </p:cNvPr>
          <p:cNvSpPr txBox="1"/>
          <p:nvPr/>
        </p:nvSpPr>
        <p:spPr>
          <a:xfrm>
            <a:off x="8971166" y="3783053"/>
            <a:ext cx="2210862" cy="369332"/>
          </a:xfrm>
          <a:prstGeom prst="rect">
            <a:avLst/>
          </a:prstGeom>
          <a:noFill/>
        </p:spPr>
        <p:txBody>
          <a:bodyPr wrap="none" rtlCol="0">
            <a:spAutoFit/>
          </a:bodyPr>
          <a:lstStyle/>
          <a:p>
            <a:r>
              <a:rPr lang="en-US" b="1" dirty="0">
                <a:latin typeface="Consolas" panose="020B0609020204030204" pitchFamily="49" charset="0"/>
              </a:rPr>
              <a:t>HTML heading tag</a:t>
            </a:r>
          </a:p>
        </p:txBody>
      </p:sp>
      <p:sp>
        <p:nvSpPr>
          <p:cNvPr id="31" name="TextBox 30">
            <a:extLst>
              <a:ext uri="{FF2B5EF4-FFF2-40B4-BE49-F238E27FC236}">
                <a16:creationId xmlns:a16="http://schemas.microsoft.com/office/drawing/2014/main" id="{E41A897F-0088-4184-B22F-58E4F8950BA0}"/>
              </a:ext>
            </a:extLst>
          </p:cNvPr>
          <p:cNvSpPr txBox="1"/>
          <p:nvPr/>
        </p:nvSpPr>
        <p:spPr>
          <a:xfrm>
            <a:off x="8971166" y="4125700"/>
            <a:ext cx="2464136" cy="369332"/>
          </a:xfrm>
          <a:prstGeom prst="rect">
            <a:avLst/>
          </a:prstGeom>
          <a:noFill/>
        </p:spPr>
        <p:txBody>
          <a:bodyPr wrap="none" rtlCol="0">
            <a:spAutoFit/>
          </a:bodyPr>
          <a:lstStyle/>
          <a:p>
            <a:r>
              <a:rPr lang="en-US" b="1" dirty="0">
                <a:latin typeface="Consolas" panose="020B0609020204030204" pitchFamily="49" charset="0"/>
              </a:rPr>
              <a:t>HTML paragraph tag</a:t>
            </a:r>
          </a:p>
        </p:txBody>
      </p:sp>
    </p:spTree>
    <p:extLst>
      <p:ext uri="{BB962C8B-B14F-4D97-AF65-F5344CB8AC3E}">
        <p14:creationId xmlns:p14="http://schemas.microsoft.com/office/powerpoint/2010/main" val="1465530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2268570"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Headings</a:t>
            </a:r>
          </a:p>
        </p:txBody>
      </p:sp>
      <p:sp>
        <p:nvSpPr>
          <p:cNvPr id="8" name="TextBox 7">
            <a:extLst>
              <a:ext uri="{FF2B5EF4-FFF2-40B4-BE49-F238E27FC236}">
                <a16:creationId xmlns:a16="http://schemas.microsoft.com/office/drawing/2014/main" id="{E5592515-BDEC-4E05-84AB-CC2DEBACB065}"/>
              </a:ext>
            </a:extLst>
          </p:cNvPr>
          <p:cNvSpPr txBox="1"/>
          <p:nvPr/>
        </p:nvSpPr>
        <p:spPr>
          <a:xfrm>
            <a:off x="893923" y="1333340"/>
            <a:ext cx="7241547" cy="369332"/>
          </a:xfrm>
          <a:prstGeom prst="rect">
            <a:avLst/>
          </a:prstGeom>
          <a:noFill/>
        </p:spPr>
        <p:txBody>
          <a:bodyPr wrap="square" rtlCol="0">
            <a:spAutoFit/>
          </a:bodyPr>
          <a:lstStyle/>
          <a:p>
            <a:endParaRPr lang="en-US" b="1" dirty="0">
              <a:latin typeface="Roboto" panose="02000000000000000000" pitchFamily="2" charset="0"/>
              <a:ea typeface="Roboto" panose="02000000000000000000" pitchFamily="2" charset="0"/>
            </a:endParaRPr>
          </a:p>
        </p:txBody>
      </p:sp>
      <p:sp>
        <p:nvSpPr>
          <p:cNvPr id="2" name="TextBox 1">
            <a:extLst>
              <a:ext uri="{FF2B5EF4-FFF2-40B4-BE49-F238E27FC236}">
                <a16:creationId xmlns:a16="http://schemas.microsoft.com/office/drawing/2014/main" id="{62421040-F91A-4493-84A3-6E6DC425631E}"/>
              </a:ext>
            </a:extLst>
          </p:cNvPr>
          <p:cNvSpPr txBox="1"/>
          <p:nvPr/>
        </p:nvSpPr>
        <p:spPr>
          <a:xfrm>
            <a:off x="739588" y="1021976"/>
            <a:ext cx="8980344" cy="400110"/>
          </a:xfrm>
          <a:prstGeom prst="rect">
            <a:avLst/>
          </a:prstGeom>
          <a:noFill/>
        </p:spPr>
        <p:txBody>
          <a:bodyPr wrap="none" rtlCol="0">
            <a:spAutoFit/>
          </a:bodyPr>
          <a:lstStyle/>
          <a:p>
            <a:r>
              <a:rPr lang="en-US" sz="2000" i="0" dirty="0">
                <a:solidFill>
                  <a:srgbClr val="000000"/>
                </a:solidFill>
                <a:effectLst/>
                <a:latin typeface="Roboto" panose="02000000000000000000" pitchFamily="2" charset="0"/>
                <a:ea typeface="Roboto" panose="02000000000000000000" pitchFamily="2" charset="0"/>
              </a:rPr>
              <a:t>HTML headings are titles or subtitles that you want to display on a webpage.</a:t>
            </a:r>
            <a:endParaRPr lang="en-US" sz="2000" dirty="0">
              <a:latin typeface="Roboto" panose="02000000000000000000" pitchFamily="2" charset="0"/>
              <a:ea typeface="Roboto" panose="02000000000000000000" pitchFamily="2" charset="0"/>
            </a:endParaRPr>
          </a:p>
        </p:txBody>
      </p:sp>
      <p:sp>
        <p:nvSpPr>
          <p:cNvPr id="3" name="TextBox 2">
            <a:extLst>
              <a:ext uri="{FF2B5EF4-FFF2-40B4-BE49-F238E27FC236}">
                <a16:creationId xmlns:a16="http://schemas.microsoft.com/office/drawing/2014/main" id="{C547073B-FB1F-4AFD-8776-688C19AC524D}"/>
              </a:ext>
            </a:extLst>
          </p:cNvPr>
          <p:cNvSpPr txBox="1"/>
          <p:nvPr/>
        </p:nvSpPr>
        <p:spPr>
          <a:xfrm>
            <a:off x="1359231" y="2014036"/>
            <a:ext cx="2464136" cy="3139321"/>
          </a:xfrm>
          <a:prstGeom prst="rect">
            <a:avLst/>
          </a:prstGeom>
          <a:noFill/>
        </p:spPr>
        <p:txBody>
          <a:bodyPr wrap="none" rtlCol="0">
            <a:spAutoFit/>
          </a:bodyPr>
          <a:lstStyle/>
          <a:p>
            <a:r>
              <a:rPr lang="en-US" b="1" i="0" dirty="0">
                <a:effectLst/>
                <a:latin typeface="Consolas" panose="020B0609020204030204" pitchFamily="49" charset="0"/>
              </a:rPr>
              <a:t>&lt;h1&gt;</a:t>
            </a:r>
            <a:r>
              <a:rPr lang="en-US" b="0" i="0" dirty="0">
                <a:effectLst/>
                <a:latin typeface="Consolas" panose="020B0609020204030204" pitchFamily="49" charset="0"/>
              </a:rPr>
              <a:t>Heading 1</a:t>
            </a:r>
            <a:r>
              <a:rPr lang="en-US" b="1" i="0" dirty="0">
                <a:effectLst/>
                <a:latin typeface="Consolas" panose="020B0609020204030204" pitchFamily="49" charset="0"/>
              </a:rPr>
              <a:t>&lt;/h1&gt;</a:t>
            </a:r>
          </a:p>
          <a:p>
            <a:br>
              <a:rPr lang="en-US" dirty="0">
                <a:latin typeface="Consolas" panose="020B0609020204030204" pitchFamily="49" charset="0"/>
              </a:rPr>
            </a:br>
            <a:r>
              <a:rPr lang="en-US" b="1" i="0" dirty="0">
                <a:effectLst/>
                <a:latin typeface="Consolas" panose="020B0609020204030204" pitchFamily="49" charset="0"/>
              </a:rPr>
              <a:t>&lt;h2&gt;</a:t>
            </a:r>
            <a:r>
              <a:rPr lang="en-US" b="0" i="0" dirty="0">
                <a:effectLst/>
                <a:latin typeface="Consolas" panose="020B0609020204030204" pitchFamily="49" charset="0"/>
              </a:rPr>
              <a:t>Heading 2</a:t>
            </a:r>
            <a:r>
              <a:rPr lang="en-US" b="1" i="0" dirty="0">
                <a:effectLst/>
                <a:latin typeface="Consolas" panose="020B0609020204030204" pitchFamily="49" charset="0"/>
              </a:rPr>
              <a:t>&lt;/h2&gt;</a:t>
            </a:r>
          </a:p>
          <a:p>
            <a:br>
              <a:rPr lang="en-US" dirty="0">
                <a:latin typeface="Consolas" panose="020B0609020204030204" pitchFamily="49" charset="0"/>
              </a:rPr>
            </a:br>
            <a:r>
              <a:rPr lang="en-US" b="1" i="0" dirty="0">
                <a:effectLst/>
                <a:latin typeface="Consolas" panose="020B0609020204030204" pitchFamily="49" charset="0"/>
              </a:rPr>
              <a:t>&lt;h3&gt;</a:t>
            </a:r>
            <a:r>
              <a:rPr lang="en-US" b="0" i="0" dirty="0">
                <a:effectLst/>
                <a:latin typeface="Consolas" panose="020B0609020204030204" pitchFamily="49" charset="0"/>
              </a:rPr>
              <a:t>Heading 3</a:t>
            </a:r>
            <a:r>
              <a:rPr lang="en-US" b="1" i="0" dirty="0">
                <a:effectLst/>
                <a:latin typeface="Consolas" panose="020B0609020204030204" pitchFamily="49" charset="0"/>
              </a:rPr>
              <a:t>&lt;/h3&gt;</a:t>
            </a:r>
          </a:p>
          <a:p>
            <a:br>
              <a:rPr lang="en-US" dirty="0">
                <a:latin typeface="Consolas" panose="020B0609020204030204" pitchFamily="49" charset="0"/>
              </a:rPr>
            </a:br>
            <a:r>
              <a:rPr lang="en-US" b="1" i="0" dirty="0">
                <a:effectLst/>
                <a:latin typeface="Consolas" panose="020B0609020204030204" pitchFamily="49" charset="0"/>
              </a:rPr>
              <a:t>&lt;h4&gt;</a:t>
            </a:r>
            <a:r>
              <a:rPr lang="en-US" b="0" i="0" dirty="0">
                <a:effectLst/>
                <a:latin typeface="Consolas" panose="020B0609020204030204" pitchFamily="49" charset="0"/>
              </a:rPr>
              <a:t>Heading 4</a:t>
            </a:r>
            <a:r>
              <a:rPr lang="en-US" b="1" i="0" dirty="0">
                <a:effectLst/>
                <a:latin typeface="Consolas" panose="020B0609020204030204" pitchFamily="49" charset="0"/>
              </a:rPr>
              <a:t>&lt;/h4&gt;</a:t>
            </a:r>
          </a:p>
          <a:p>
            <a:br>
              <a:rPr lang="en-US" dirty="0">
                <a:latin typeface="Consolas" panose="020B0609020204030204" pitchFamily="49" charset="0"/>
              </a:rPr>
            </a:br>
            <a:r>
              <a:rPr lang="en-US" b="1" i="0" dirty="0">
                <a:effectLst/>
                <a:latin typeface="Consolas" panose="020B0609020204030204" pitchFamily="49" charset="0"/>
              </a:rPr>
              <a:t>&lt;h5&gt;</a:t>
            </a:r>
            <a:r>
              <a:rPr lang="en-US" b="0" i="0" dirty="0">
                <a:effectLst/>
                <a:latin typeface="Consolas" panose="020B0609020204030204" pitchFamily="49" charset="0"/>
              </a:rPr>
              <a:t>Heading 5</a:t>
            </a:r>
            <a:r>
              <a:rPr lang="en-US" b="1" i="0" dirty="0">
                <a:effectLst/>
                <a:latin typeface="Consolas" panose="020B0609020204030204" pitchFamily="49" charset="0"/>
              </a:rPr>
              <a:t>&lt;/h5&gt;</a:t>
            </a:r>
          </a:p>
          <a:p>
            <a:br>
              <a:rPr lang="en-US" dirty="0">
                <a:latin typeface="Consolas" panose="020B0609020204030204" pitchFamily="49" charset="0"/>
              </a:rPr>
            </a:br>
            <a:r>
              <a:rPr lang="en-US" b="1" i="0" dirty="0">
                <a:effectLst/>
                <a:latin typeface="Consolas" panose="020B0609020204030204" pitchFamily="49" charset="0"/>
              </a:rPr>
              <a:t>&lt;h6&gt;</a:t>
            </a:r>
            <a:r>
              <a:rPr lang="en-US" b="0" i="0" dirty="0">
                <a:effectLst/>
                <a:latin typeface="Consolas" panose="020B0609020204030204" pitchFamily="49" charset="0"/>
              </a:rPr>
              <a:t>Heading 6</a:t>
            </a:r>
            <a:r>
              <a:rPr lang="en-US" b="1" i="0" dirty="0">
                <a:effectLst/>
                <a:latin typeface="Consolas" panose="020B0609020204030204" pitchFamily="49" charset="0"/>
              </a:rPr>
              <a:t>&lt;/h6&gt;</a:t>
            </a:r>
            <a:endParaRPr lang="en-US" b="1" dirty="0">
              <a:latin typeface="Consolas" panose="020B0609020204030204" pitchFamily="49" charset="0"/>
            </a:endParaRPr>
          </a:p>
        </p:txBody>
      </p:sp>
      <p:pic>
        <p:nvPicPr>
          <p:cNvPr id="10" name="Picture 9">
            <a:extLst>
              <a:ext uri="{FF2B5EF4-FFF2-40B4-BE49-F238E27FC236}">
                <a16:creationId xmlns:a16="http://schemas.microsoft.com/office/drawing/2014/main" id="{9EACCB9C-6C2B-4409-8CD6-90013823A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6567" y="2081329"/>
            <a:ext cx="2464136" cy="3072028"/>
          </a:xfrm>
          <a:prstGeom prst="rect">
            <a:avLst/>
          </a:prstGeom>
        </p:spPr>
      </p:pic>
      <p:cxnSp>
        <p:nvCxnSpPr>
          <p:cNvPr id="12" name="Straight Arrow Connector 11">
            <a:extLst>
              <a:ext uri="{FF2B5EF4-FFF2-40B4-BE49-F238E27FC236}">
                <a16:creationId xmlns:a16="http://schemas.microsoft.com/office/drawing/2014/main" id="{3DC44205-8F96-4FBB-B150-1E76425B2440}"/>
              </a:ext>
            </a:extLst>
          </p:cNvPr>
          <p:cNvCxnSpPr>
            <a:stCxn id="3" idx="3"/>
          </p:cNvCxnSpPr>
          <p:nvPr/>
        </p:nvCxnSpPr>
        <p:spPr>
          <a:xfrm flipV="1">
            <a:off x="3823367" y="3583696"/>
            <a:ext cx="3034633" cy="1"/>
          </a:xfrm>
          <a:prstGeom prst="straightConnector1">
            <a:avLst/>
          </a:prstGeom>
          <a:ln w="28575">
            <a:solidFill>
              <a:srgbClr val="65CB5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590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2512226"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Paragraphs</a:t>
            </a:r>
          </a:p>
        </p:txBody>
      </p:sp>
      <p:sp>
        <p:nvSpPr>
          <p:cNvPr id="8" name="TextBox 7">
            <a:extLst>
              <a:ext uri="{FF2B5EF4-FFF2-40B4-BE49-F238E27FC236}">
                <a16:creationId xmlns:a16="http://schemas.microsoft.com/office/drawing/2014/main" id="{E5592515-BDEC-4E05-84AB-CC2DEBACB065}"/>
              </a:ext>
            </a:extLst>
          </p:cNvPr>
          <p:cNvSpPr txBox="1"/>
          <p:nvPr/>
        </p:nvSpPr>
        <p:spPr>
          <a:xfrm>
            <a:off x="893923" y="1333340"/>
            <a:ext cx="7241547" cy="369332"/>
          </a:xfrm>
          <a:prstGeom prst="rect">
            <a:avLst/>
          </a:prstGeom>
          <a:noFill/>
        </p:spPr>
        <p:txBody>
          <a:bodyPr wrap="square" rtlCol="0">
            <a:spAutoFit/>
          </a:bodyPr>
          <a:lstStyle/>
          <a:p>
            <a:endParaRPr lang="en-US" b="1" dirty="0">
              <a:latin typeface="Roboto" panose="02000000000000000000" pitchFamily="2" charset="0"/>
              <a:ea typeface="Roboto" panose="02000000000000000000" pitchFamily="2" charset="0"/>
            </a:endParaRPr>
          </a:p>
        </p:txBody>
      </p:sp>
      <p:sp>
        <p:nvSpPr>
          <p:cNvPr id="2" name="TextBox 1">
            <a:extLst>
              <a:ext uri="{FF2B5EF4-FFF2-40B4-BE49-F238E27FC236}">
                <a16:creationId xmlns:a16="http://schemas.microsoft.com/office/drawing/2014/main" id="{62421040-F91A-4493-84A3-6E6DC425631E}"/>
              </a:ext>
            </a:extLst>
          </p:cNvPr>
          <p:cNvSpPr txBox="1"/>
          <p:nvPr/>
        </p:nvSpPr>
        <p:spPr>
          <a:xfrm>
            <a:off x="893923" y="867342"/>
            <a:ext cx="9554599" cy="1200329"/>
          </a:xfrm>
          <a:prstGeom prst="rect">
            <a:avLst/>
          </a:prstGeom>
          <a:noFill/>
        </p:spPr>
        <p:txBody>
          <a:bodyPr wrap="square" rtlCol="0">
            <a:spAutoFit/>
          </a:bodyPr>
          <a:lstStyle/>
          <a:p>
            <a:pPr algn="l"/>
            <a:r>
              <a:rPr lang="en-US" b="0" i="0" dirty="0">
                <a:solidFill>
                  <a:srgbClr val="000000"/>
                </a:solidFill>
                <a:effectLst/>
                <a:latin typeface="Roboto" panose="02000000000000000000" pitchFamily="2" charset="0"/>
                <a:ea typeface="Roboto" panose="02000000000000000000" pitchFamily="2" charset="0"/>
              </a:rPr>
              <a:t>A paragraph always starts on a new line, and browsers automatically add some white space (a margin) before and after a paragraph</a:t>
            </a:r>
            <a:r>
              <a:rPr lang="en-US" dirty="0">
                <a:solidFill>
                  <a:srgbClr val="000000"/>
                </a:solidFill>
                <a:latin typeface="Roboto" panose="02000000000000000000" pitchFamily="2" charset="0"/>
                <a:ea typeface="Roboto" panose="02000000000000000000" pitchFamily="2" charset="0"/>
              </a:rPr>
              <a:t>, </a:t>
            </a:r>
            <a:r>
              <a:rPr lang="en-US" b="0" i="0" dirty="0">
                <a:solidFill>
                  <a:srgbClr val="000000"/>
                </a:solidFill>
                <a:effectLst/>
                <a:latin typeface="Roboto" panose="02000000000000000000" pitchFamily="2" charset="0"/>
                <a:ea typeface="Roboto" panose="02000000000000000000" pitchFamily="2" charset="0"/>
              </a:rPr>
              <a:t>It is usually a block of text.</a:t>
            </a:r>
          </a:p>
          <a:p>
            <a:br>
              <a:rPr lang="en-US" dirty="0">
                <a:latin typeface="Roboto" panose="02000000000000000000" pitchFamily="2" charset="0"/>
                <a:ea typeface="Roboto" panose="02000000000000000000" pitchFamily="2" charset="0"/>
              </a:rPr>
            </a:br>
            <a:endParaRPr lang="en-US" dirty="0">
              <a:latin typeface="Roboto" panose="02000000000000000000" pitchFamily="2" charset="0"/>
              <a:ea typeface="Roboto" panose="02000000000000000000" pitchFamily="2" charset="0"/>
            </a:endParaRPr>
          </a:p>
        </p:txBody>
      </p:sp>
      <p:sp>
        <p:nvSpPr>
          <p:cNvPr id="3" name="TextBox 2">
            <a:extLst>
              <a:ext uri="{FF2B5EF4-FFF2-40B4-BE49-F238E27FC236}">
                <a16:creationId xmlns:a16="http://schemas.microsoft.com/office/drawing/2014/main" id="{C547073B-FB1F-4AFD-8776-688C19AC524D}"/>
              </a:ext>
            </a:extLst>
          </p:cNvPr>
          <p:cNvSpPr txBox="1"/>
          <p:nvPr/>
        </p:nvSpPr>
        <p:spPr>
          <a:xfrm>
            <a:off x="1341264" y="1844984"/>
            <a:ext cx="957313" cy="369332"/>
          </a:xfrm>
          <a:prstGeom prst="rect">
            <a:avLst/>
          </a:prstGeom>
          <a:noFill/>
        </p:spPr>
        <p:txBody>
          <a:bodyPr wrap="none" rtlCol="0">
            <a:spAutoFit/>
          </a:bodyPr>
          <a:lstStyle/>
          <a:p>
            <a:r>
              <a:rPr lang="en-US" b="1" i="0" dirty="0">
                <a:effectLst/>
                <a:latin typeface="Roboto" panose="02000000000000000000" pitchFamily="2" charset="0"/>
                <a:ea typeface="Roboto" panose="02000000000000000000" pitchFamily="2" charset="0"/>
              </a:rPr>
              <a:t>Syntax:</a:t>
            </a:r>
            <a:endParaRPr lang="en-US" b="1" dirty="0">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28E0C979-77A4-47FC-B5F2-6B0C33B4FCA1}"/>
              </a:ext>
            </a:extLst>
          </p:cNvPr>
          <p:cNvSpPr txBox="1"/>
          <p:nvPr/>
        </p:nvSpPr>
        <p:spPr>
          <a:xfrm>
            <a:off x="2008179" y="2411783"/>
            <a:ext cx="4209807"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&lt;p&gt; </a:t>
            </a:r>
            <a:r>
              <a:rPr lang="en-US" dirty="0">
                <a:latin typeface="Roboto" panose="02000000000000000000" pitchFamily="2" charset="0"/>
                <a:ea typeface="Roboto" panose="02000000000000000000" pitchFamily="2" charset="0"/>
              </a:rPr>
              <a:t>Welcome to web development </a:t>
            </a:r>
            <a:r>
              <a:rPr lang="en-US" b="1" dirty="0">
                <a:latin typeface="Roboto" panose="02000000000000000000" pitchFamily="2" charset="0"/>
                <a:ea typeface="Roboto" panose="02000000000000000000" pitchFamily="2" charset="0"/>
              </a:rPr>
              <a:t>&lt;/p&gt;</a:t>
            </a:r>
          </a:p>
        </p:txBody>
      </p:sp>
      <p:sp>
        <p:nvSpPr>
          <p:cNvPr id="9" name="TextBox 8">
            <a:extLst>
              <a:ext uri="{FF2B5EF4-FFF2-40B4-BE49-F238E27FC236}">
                <a16:creationId xmlns:a16="http://schemas.microsoft.com/office/drawing/2014/main" id="{7361C39C-8D27-4AD9-B706-F1D6D580554B}"/>
              </a:ext>
            </a:extLst>
          </p:cNvPr>
          <p:cNvSpPr txBox="1"/>
          <p:nvPr/>
        </p:nvSpPr>
        <p:spPr>
          <a:xfrm>
            <a:off x="1091477" y="3485873"/>
            <a:ext cx="5271247" cy="1754326"/>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So what if you wanted to write a poem?</a:t>
            </a:r>
          </a:p>
          <a:p>
            <a:endParaRPr lang="en-US" dirty="0">
              <a:latin typeface="Roboto" panose="02000000000000000000" pitchFamily="2" charset="0"/>
              <a:ea typeface="Roboto" panose="02000000000000000000" pitchFamily="2" charset="0"/>
            </a:endParaRPr>
          </a:p>
          <a:p>
            <a:r>
              <a:rPr lang="en-US" b="1" dirty="0">
                <a:latin typeface="Roboto" panose="02000000000000000000" pitchFamily="2" charset="0"/>
                <a:ea typeface="Roboto" panose="02000000000000000000" pitchFamily="2" charset="0"/>
              </a:rPr>
              <a:t>	Solution: </a:t>
            </a:r>
          </a:p>
          <a:p>
            <a:r>
              <a:rPr lang="en-US" b="1" dirty="0">
                <a:latin typeface="Roboto" panose="02000000000000000000" pitchFamily="2" charset="0"/>
                <a:ea typeface="Roboto" panose="02000000000000000000" pitchFamily="2" charset="0"/>
              </a:rPr>
              <a:t>		&lt;pre&gt; &lt;/pre&gt; </a:t>
            </a:r>
            <a:r>
              <a:rPr lang="en-US" dirty="0">
                <a:latin typeface="Roboto" panose="02000000000000000000" pitchFamily="2" charset="0"/>
                <a:ea typeface="Roboto" panose="02000000000000000000" pitchFamily="2" charset="0"/>
              </a:rPr>
              <a:t>element</a:t>
            </a:r>
          </a:p>
          <a:p>
            <a:endParaRPr lang="en-US" dirty="0">
              <a:latin typeface="Roboto" panose="02000000000000000000" pitchFamily="2" charset="0"/>
              <a:ea typeface="Roboto" panose="02000000000000000000" pitchFamily="2" charset="0"/>
            </a:endParaRPr>
          </a:p>
          <a:p>
            <a:endParaRPr lang="en-US" dirty="0">
              <a:latin typeface="Roboto" panose="02000000000000000000" pitchFamily="2" charset="0"/>
              <a:ea typeface="Roboto" panose="02000000000000000000" pitchFamily="2" charset="0"/>
            </a:endParaRPr>
          </a:p>
        </p:txBody>
      </p:sp>
      <p:sp>
        <p:nvSpPr>
          <p:cNvPr id="11" name="Rectangle 1">
            <a:extLst>
              <a:ext uri="{FF2B5EF4-FFF2-40B4-BE49-F238E27FC236}">
                <a16:creationId xmlns:a16="http://schemas.microsoft.com/office/drawing/2014/main" id="{E6843EB2-3887-450E-A969-136202A84DF5}"/>
              </a:ext>
            </a:extLst>
          </p:cNvPr>
          <p:cNvSpPr>
            <a:spLocks noChangeArrowheads="1"/>
          </p:cNvSpPr>
          <p:nvPr/>
        </p:nvSpPr>
        <p:spPr bwMode="auto">
          <a:xfrm rot="10800000" flipV="1">
            <a:off x="1091477" y="4900486"/>
            <a:ext cx="93570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The text inside a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&lt;pre&gt;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element is displayed in a fixed-width font (usually Courier), and it preserves both spaces and line breaks: </a:t>
            </a:r>
          </a:p>
        </p:txBody>
      </p:sp>
    </p:spTree>
    <p:extLst>
      <p:ext uri="{BB962C8B-B14F-4D97-AF65-F5344CB8AC3E}">
        <p14:creationId xmlns:p14="http://schemas.microsoft.com/office/powerpoint/2010/main" val="838648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angle 3">
            <a:extLst>
              <a:ext uri="{FF2B5EF4-FFF2-40B4-BE49-F238E27FC236}">
                <a16:creationId xmlns:a16="http://schemas.microsoft.com/office/drawing/2014/main" id="{B21CF68B-0EB5-46FF-8D3E-89CD35311490}"/>
              </a:ext>
            </a:extLst>
          </p:cNvPr>
          <p:cNvSpPr/>
          <p:nvPr/>
        </p:nvSpPr>
        <p:spPr>
          <a:xfrm>
            <a:off x="0" y="5943600"/>
            <a:ext cx="12192000" cy="914400"/>
          </a:xfrm>
          <a:prstGeom prst="rect">
            <a:avLst/>
          </a:prstGeom>
          <a:solidFill>
            <a:srgbClr val="65CB5F"/>
          </a:solidFill>
          <a:ln>
            <a:solidFill>
              <a:srgbClr val="65C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37"/>
          <p:cNvSpPr txBox="1"/>
          <p:nvPr/>
        </p:nvSpPr>
        <p:spPr>
          <a:xfrm>
            <a:off x="608119" y="6287712"/>
            <a:ext cx="2423605"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Beginner </a:t>
            </a:r>
            <a:r>
              <a:rPr lang="de" sz="1400" dirty="0">
                <a:latin typeface="Roboto"/>
                <a:ea typeface="Roboto"/>
                <a:cs typeface="Roboto"/>
                <a:sym typeface="Roboto"/>
              </a:rPr>
              <a:t>Course</a:t>
            </a:r>
            <a:endParaRPr sz="1400" dirty="0">
              <a:latin typeface="Roboto"/>
              <a:ea typeface="Roboto"/>
              <a:cs typeface="Roboto"/>
              <a:sym typeface="Roboto"/>
            </a:endParaRPr>
          </a:p>
        </p:txBody>
      </p:sp>
      <p:sp>
        <p:nvSpPr>
          <p:cNvPr id="13" name="Google Shape;135;p37">
            <a:extLst>
              <a:ext uri="{FF2B5EF4-FFF2-40B4-BE49-F238E27FC236}">
                <a16:creationId xmlns:a16="http://schemas.microsoft.com/office/drawing/2014/main" id="{4BC27819-BAFD-41D5-A16D-D97F1DF15743}"/>
              </a:ext>
            </a:extLst>
          </p:cNvPr>
          <p:cNvSpPr txBox="1"/>
          <p:nvPr/>
        </p:nvSpPr>
        <p:spPr>
          <a:xfrm>
            <a:off x="11038383" y="6287712"/>
            <a:ext cx="545498" cy="276999"/>
          </a:xfrm>
          <a:prstGeom prst="rect">
            <a:avLst/>
          </a:prstGeom>
          <a:noFill/>
          <a:ln>
            <a:noFill/>
          </a:ln>
        </p:spPr>
        <p:txBody>
          <a:bodyPr spcFirstLastPara="1" wrap="square" lIns="91433" tIns="45700" rIns="91433" bIns="45700" anchor="t" anchorCtr="0">
            <a:noAutofit/>
          </a:bodyPr>
          <a:lstStyle/>
          <a:p>
            <a:pPr>
              <a:buClr>
                <a:srgbClr val="000000"/>
              </a:buClr>
              <a:buSzPts val="900"/>
            </a:pPr>
            <a:r>
              <a:rPr lang="de" sz="1400" b="1" dirty="0">
                <a:latin typeface="Roboto"/>
                <a:ea typeface="Roboto"/>
                <a:cs typeface="Roboto"/>
                <a:sym typeface="Roboto"/>
              </a:rPr>
              <a:t>DLH</a:t>
            </a:r>
            <a:endParaRPr sz="1400" dirty="0">
              <a:latin typeface="Roboto"/>
              <a:ea typeface="Roboto"/>
              <a:cs typeface="Roboto"/>
              <a:sym typeface="Roboto"/>
            </a:endParaRPr>
          </a:p>
        </p:txBody>
      </p:sp>
      <p:sp>
        <p:nvSpPr>
          <p:cNvPr id="5" name="TextBox 4">
            <a:extLst>
              <a:ext uri="{FF2B5EF4-FFF2-40B4-BE49-F238E27FC236}">
                <a16:creationId xmlns:a16="http://schemas.microsoft.com/office/drawing/2014/main" id="{E884EDEE-6A96-4F4E-A097-0D2FDF390CEC}"/>
              </a:ext>
            </a:extLst>
          </p:cNvPr>
          <p:cNvSpPr txBox="1"/>
          <p:nvPr/>
        </p:nvSpPr>
        <p:spPr>
          <a:xfrm>
            <a:off x="322729" y="293289"/>
            <a:ext cx="2584362" cy="400110"/>
          </a:xfrm>
          <a:prstGeom prst="rect">
            <a:avLst/>
          </a:prstGeom>
          <a:noFill/>
        </p:spPr>
        <p:txBody>
          <a:bodyPr wrap="none" rtlCol="0">
            <a:spAutoFit/>
          </a:bodyPr>
          <a:lstStyle/>
          <a:p>
            <a:r>
              <a:rPr lang="en-US" sz="2000" b="1" dirty="0">
                <a:solidFill>
                  <a:srgbClr val="65CB5F"/>
                </a:solidFill>
                <a:latin typeface="Roboto" panose="02000000000000000000" pitchFamily="2" charset="0"/>
                <a:ea typeface="Roboto" panose="02000000000000000000" pitchFamily="2" charset="0"/>
              </a:rPr>
              <a:t>HTML – cheat sheet </a:t>
            </a:r>
          </a:p>
        </p:txBody>
      </p:sp>
      <p:sp>
        <p:nvSpPr>
          <p:cNvPr id="8" name="TextBox 7">
            <a:extLst>
              <a:ext uri="{FF2B5EF4-FFF2-40B4-BE49-F238E27FC236}">
                <a16:creationId xmlns:a16="http://schemas.microsoft.com/office/drawing/2014/main" id="{E5592515-BDEC-4E05-84AB-CC2DEBACB065}"/>
              </a:ext>
            </a:extLst>
          </p:cNvPr>
          <p:cNvSpPr txBox="1"/>
          <p:nvPr/>
        </p:nvSpPr>
        <p:spPr>
          <a:xfrm>
            <a:off x="893923" y="1333340"/>
            <a:ext cx="7241547" cy="369332"/>
          </a:xfrm>
          <a:prstGeom prst="rect">
            <a:avLst/>
          </a:prstGeom>
          <a:noFill/>
        </p:spPr>
        <p:txBody>
          <a:bodyPr wrap="square" rtlCol="0">
            <a:spAutoFit/>
          </a:bodyPr>
          <a:lstStyle/>
          <a:p>
            <a:endParaRPr lang="en-US" b="1" dirty="0">
              <a:latin typeface="Roboto" panose="02000000000000000000" pitchFamily="2" charset="0"/>
              <a:ea typeface="Roboto" panose="02000000000000000000" pitchFamily="2" charset="0"/>
            </a:endParaRPr>
          </a:p>
        </p:txBody>
      </p:sp>
      <p:sp>
        <p:nvSpPr>
          <p:cNvPr id="11" name="Rectangle 1">
            <a:extLst>
              <a:ext uri="{FF2B5EF4-FFF2-40B4-BE49-F238E27FC236}">
                <a16:creationId xmlns:a16="http://schemas.microsoft.com/office/drawing/2014/main" id="{E6843EB2-3887-450E-A969-136202A84DF5}"/>
              </a:ext>
            </a:extLst>
          </p:cNvPr>
          <p:cNvSpPr>
            <a:spLocks noChangeArrowheads="1"/>
          </p:cNvSpPr>
          <p:nvPr/>
        </p:nvSpPr>
        <p:spPr bwMode="auto">
          <a:xfrm rot="10800000" flipV="1">
            <a:off x="893923" y="1670673"/>
            <a:ext cx="1095293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The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&lt;hr&gt;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tag defines a thematic break in an HTML page, and is most often displayed as a horizontal rule. </a:t>
            </a:r>
            <a:r>
              <a:rPr lang="en-US" altLang="en-US" dirty="0">
                <a:latin typeface="Roboto" panose="02000000000000000000" pitchFamily="2" charset="0"/>
                <a:ea typeface="Roboto" panose="02000000000000000000" pitchFamily="2" charset="0"/>
              </a:rPr>
              <a:t>It has no closing tag</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effectLst/>
              <a:latin typeface="Roboto" panose="02000000000000000000" pitchFamily="2" charset="0"/>
              <a:ea typeface="Roboto" panose="02000000000000000000" pitchFamily="2" charset="0"/>
            </a:endParaRPr>
          </a:p>
          <a:p>
            <a:pPr marL="285750" indent="-285750">
              <a:buFont typeface="Wingdings" panose="05000000000000000000" pitchFamily="2" charset="2"/>
              <a:buChar char="Ø"/>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Use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&lt;br&gt;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if you want a line break (a new line) without starting a new paragraph. </a:t>
            </a:r>
            <a:r>
              <a:rPr lang="en-US" altLang="en-US" dirty="0">
                <a:latin typeface="Roboto" panose="02000000000000000000" pitchFamily="2" charset="0"/>
                <a:ea typeface="Roboto" panose="02000000000000000000" pitchFamily="2" charset="0"/>
              </a:rPr>
              <a:t>It has no closing tag.</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 </a:t>
            </a:r>
          </a:p>
          <a:p>
            <a:pPr marR="0" lvl="0" algn="l" defTabSz="914400" rtl="0" eaLnBrk="0" fontAlgn="base" latinLnBrk="0" hangingPunct="0">
              <a:lnSpc>
                <a:spcPct val="100000"/>
              </a:lnSpc>
              <a:spcBef>
                <a:spcPct val="0"/>
              </a:spcBef>
              <a:spcAft>
                <a:spcPct val="0"/>
              </a:spcAft>
              <a:buClrTx/>
              <a:buSzTx/>
              <a:tabLst/>
            </a:pPr>
            <a:endParaRPr lang="en-US" altLang="en-US" b="1" dirty="0">
              <a:latin typeface="Roboto" panose="02000000000000000000" pitchFamily="2" charset="0"/>
              <a:ea typeface="Roboto" panose="02000000000000000000" pitchFamily="2" charset="0"/>
            </a:endParaRPr>
          </a:p>
          <a:p>
            <a:pPr marL="285750" indent="-285750">
              <a:buFont typeface="Wingdings" panose="05000000000000000000" pitchFamily="2" charset="2"/>
              <a:buChar char="Ø"/>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Use </a:t>
            </a:r>
            <a:r>
              <a:rPr lang="en-US" altLang="en-US" b="1" dirty="0">
                <a:latin typeface="Roboto" panose="02000000000000000000" pitchFamily="2" charset="0"/>
                <a:ea typeface="Roboto" panose="02000000000000000000" pitchFamily="2" charset="0"/>
              </a:rPr>
              <a:t>&lt;code&gt; </a:t>
            </a:r>
            <a:r>
              <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rPr>
              <a:t>Content here </a:t>
            </a:r>
            <a:r>
              <a:rPr kumimoji="0" lang="en-US" altLang="en-US" b="1" i="0" u="none" strike="noStrike" cap="none" normalizeH="0" baseline="0" dirty="0">
                <a:ln>
                  <a:noFill/>
                </a:ln>
                <a:solidFill>
                  <a:schemeClr val="tx1"/>
                </a:solidFill>
                <a:effectLst/>
                <a:latin typeface="Roboto" panose="02000000000000000000" pitchFamily="2" charset="0"/>
                <a:ea typeface="Roboto" panose="02000000000000000000" pitchFamily="2" charset="0"/>
              </a:rPr>
              <a:t>&lt;/code&gt; - indicates that text is a piece of code.</a:t>
            </a:r>
          </a:p>
          <a:p>
            <a:pPr marL="285750" indent="-285750">
              <a:buFont typeface="Wingdings" panose="05000000000000000000" pitchFamily="2" charset="2"/>
              <a:buChar char="Ø"/>
            </a:pPr>
            <a:endParaRPr kumimoji="0" lang="en-US" altLang="en-US" b="1" i="0" u="none" strike="noStrike" cap="none" normalizeH="0" baseline="0" dirty="0">
              <a:ln>
                <a:noFill/>
              </a:ln>
              <a:solidFill>
                <a:schemeClr val="tx1"/>
              </a:solidFill>
              <a:effectLst/>
              <a:latin typeface="Roboto" panose="02000000000000000000" pitchFamily="2" charset="0"/>
              <a:ea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effectLst/>
                <a:latin typeface="Roboto" panose="02000000000000000000" pitchFamily="2" charset="0"/>
                <a:ea typeface="Roboto" panose="02000000000000000000" pitchFamily="2" charset="0"/>
              </a:rPr>
              <a:t>Use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a:t>
            </a:r>
            <a:r>
              <a:rPr kumimoji="0" lang="en-US" altLang="en-US" b="1" i="0" u="none" strike="noStrike" cap="none" normalizeH="0" baseline="0" dirty="0" err="1">
                <a:ln>
                  <a:noFill/>
                </a:ln>
                <a:effectLst/>
                <a:latin typeface="Roboto" panose="02000000000000000000" pitchFamily="2" charset="0"/>
                <a:ea typeface="Roboto" panose="02000000000000000000" pitchFamily="2" charset="0"/>
              </a:rPr>
              <a:t>abbr</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 </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title=“Digital Learning Hub”</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&gt;</a:t>
            </a:r>
            <a:r>
              <a:rPr kumimoji="0" lang="en-US" altLang="en-US" b="0" i="0" u="none" strike="noStrike" cap="none" normalizeH="0" baseline="0" dirty="0">
                <a:ln>
                  <a:noFill/>
                </a:ln>
                <a:effectLst/>
                <a:latin typeface="Roboto" panose="02000000000000000000" pitchFamily="2" charset="0"/>
                <a:ea typeface="Roboto" panose="02000000000000000000" pitchFamily="2" charset="0"/>
              </a:rPr>
              <a:t> DLH </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&lt;/</a:t>
            </a:r>
            <a:r>
              <a:rPr kumimoji="0" lang="en-US" altLang="en-US" b="1" i="0" u="none" strike="noStrike" cap="none" normalizeH="0" baseline="0" dirty="0" err="1">
                <a:ln>
                  <a:noFill/>
                </a:ln>
                <a:effectLst/>
                <a:latin typeface="Roboto" panose="02000000000000000000" pitchFamily="2" charset="0"/>
                <a:ea typeface="Roboto" panose="02000000000000000000" pitchFamily="2" charset="0"/>
              </a:rPr>
              <a:t>abbr</a:t>
            </a:r>
            <a:r>
              <a:rPr kumimoji="0" lang="en-US" altLang="en-US" b="1" i="0" u="none" strike="noStrike" cap="none" normalizeH="0" baseline="0" dirty="0">
                <a:ln>
                  <a:noFill/>
                </a:ln>
                <a:effectLst/>
                <a:latin typeface="Roboto" panose="02000000000000000000" pitchFamily="2" charset="0"/>
                <a:ea typeface="Roboto" panose="02000000000000000000" pitchFamily="2" charset="0"/>
              </a:rPr>
              <a:t>&gt; - description of an abbreviation.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1" i="0" u="none" strike="noStrike" cap="none" normalizeH="0" baseline="0" dirty="0">
              <a:ln>
                <a:noFill/>
              </a:ln>
              <a:effectLst/>
              <a:latin typeface="Roboto" panose="02000000000000000000" pitchFamily="2" charset="0"/>
              <a:ea typeface="Roboto" panose="02000000000000000000" pitchFamily="2"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latin typeface="Roboto" panose="02000000000000000000" pitchFamily="2" charset="0"/>
                <a:ea typeface="Roboto" panose="02000000000000000000" pitchFamily="2" charset="0"/>
              </a:rPr>
              <a:t>Use </a:t>
            </a:r>
            <a:r>
              <a:rPr lang="en-US" altLang="en-US" b="1" dirty="0">
                <a:latin typeface="Roboto" panose="02000000000000000000" pitchFamily="2" charset="0"/>
                <a:ea typeface="Roboto" panose="02000000000000000000" pitchFamily="2" charset="0"/>
              </a:rPr>
              <a:t>&lt;</a:t>
            </a:r>
            <a:r>
              <a:rPr lang="en-US" altLang="en-US" b="1" dirty="0" err="1">
                <a:latin typeface="Roboto" panose="02000000000000000000" pitchFamily="2" charset="0"/>
                <a:ea typeface="Roboto" panose="02000000000000000000" pitchFamily="2" charset="0"/>
              </a:rPr>
              <a:t>kbd</a:t>
            </a:r>
            <a:r>
              <a:rPr lang="en-US" altLang="en-US" b="1" dirty="0">
                <a:latin typeface="Roboto" panose="02000000000000000000" pitchFamily="2" charset="0"/>
                <a:ea typeface="Roboto" panose="02000000000000000000" pitchFamily="2" charset="0"/>
              </a:rPr>
              <a:t>&gt; </a:t>
            </a:r>
            <a:r>
              <a:rPr lang="en-US" altLang="en-US" dirty="0">
                <a:latin typeface="Roboto" panose="02000000000000000000" pitchFamily="2" charset="0"/>
                <a:ea typeface="Roboto" panose="02000000000000000000" pitchFamily="2" charset="0"/>
              </a:rPr>
              <a:t>Ctrl + A </a:t>
            </a:r>
            <a:r>
              <a:rPr lang="en-US" altLang="en-US" b="1" dirty="0">
                <a:latin typeface="Roboto" panose="02000000000000000000" pitchFamily="2" charset="0"/>
                <a:ea typeface="Roboto" panose="02000000000000000000" pitchFamily="2" charset="0"/>
              </a:rPr>
              <a:t>&lt;/</a:t>
            </a:r>
            <a:r>
              <a:rPr lang="en-US" altLang="en-US" b="1" dirty="0" err="1">
                <a:latin typeface="Roboto" panose="02000000000000000000" pitchFamily="2" charset="0"/>
                <a:ea typeface="Roboto" panose="02000000000000000000" pitchFamily="2" charset="0"/>
              </a:rPr>
              <a:t>kbd</a:t>
            </a:r>
            <a:r>
              <a:rPr lang="en-US" altLang="en-US" b="1" dirty="0">
                <a:latin typeface="Roboto" panose="02000000000000000000" pitchFamily="2" charset="0"/>
                <a:ea typeface="Roboto" panose="02000000000000000000" pitchFamily="2" charset="0"/>
              </a:rPr>
              <a:t>&gt; - indicates that text is a key on the keyboard</a:t>
            </a:r>
            <a:endParaRPr kumimoji="0" lang="en-US" altLang="en-US" b="1" i="0" u="none" strike="noStrike" cap="none" normalizeH="0" baseline="0" dirty="0">
              <a:ln>
                <a:noFill/>
              </a:ln>
              <a:effectLst/>
              <a:latin typeface="Roboto" panose="02000000000000000000" pitchFamily="2" charset="0"/>
              <a:ea typeface="Roboto" panose="02000000000000000000" pitchFamily="2" charset="0"/>
            </a:endParaRPr>
          </a:p>
        </p:txBody>
      </p:sp>
      <p:sp>
        <p:nvSpPr>
          <p:cNvPr id="10" name="Rectangle 2">
            <a:extLst>
              <a:ext uri="{FF2B5EF4-FFF2-40B4-BE49-F238E27FC236}">
                <a16:creationId xmlns:a16="http://schemas.microsoft.com/office/drawing/2014/main" id="{FEB194B6-1064-4085-98D1-7FDF45A3635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7691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3034</Words>
  <Application>Microsoft Office PowerPoint</Application>
  <PresentationFormat>Widescreen</PresentationFormat>
  <Paragraphs>423</Paragraphs>
  <Slides>28</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Calibri Light</vt:lpstr>
      <vt:lpstr>Consolas</vt:lpstr>
      <vt:lpstr>Open Sans</vt:lpstr>
      <vt:lpstr>Roboto</vt:lpstr>
      <vt:lpstr>Roboto Light</vt:lpstr>
      <vt:lpstr>Roboto Medium</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Vanessa Dham</dc:creator>
  <cp:lastModifiedBy>Vanessa Dham</cp:lastModifiedBy>
  <cp:revision>118</cp:revision>
  <cp:lastPrinted>2024-09-10T16:50:07Z</cp:lastPrinted>
  <dcterms:created xsi:type="dcterms:W3CDTF">2024-09-10T09:05:25Z</dcterms:created>
  <dcterms:modified xsi:type="dcterms:W3CDTF">2024-09-11T08:22:57Z</dcterms:modified>
</cp:coreProperties>
</file>