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5" r:id="rId13"/>
    <p:sldId id="276" r:id="rId14"/>
  </p:sldIdLst>
  <p:sldSz cx="9144000" cy="6858000" type="screen4x3"/>
  <p:notesSz cx="9144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81" d="100"/>
          <a:sy n="81" d="100"/>
        </p:scale>
        <p:origin x="153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10" dirty="0"/>
              <a:t>IN3501 </a:t>
            </a:r>
            <a:r>
              <a:rPr dirty="0"/>
              <a:t>– </a:t>
            </a:r>
            <a:r>
              <a:rPr spc="-10" dirty="0"/>
              <a:t>Tecnologías </a:t>
            </a:r>
            <a:r>
              <a:rPr dirty="0"/>
              <a:t>de </a:t>
            </a:r>
            <a:r>
              <a:rPr spc="-5" dirty="0"/>
              <a:t>Información </a:t>
            </a:r>
            <a:r>
              <a:rPr dirty="0"/>
              <a:t>y </a:t>
            </a:r>
            <a:r>
              <a:rPr spc="-5" dirty="0"/>
              <a:t>Comunicaciones </a:t>
            </a:r>
            <a:r>
              <a:rPr dirty="0"/>
              <a:t>para la</a:t>
            </a:r>
            <a:r>
              <a:rPr spc="-185" dirty="0"/>
              <a:t> </a:t>
            </a:r>
            <a:r>
              <a:rPr spc="-5" dirty="0"/>
              <a:t>Gestión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10" dirty="0"/>
              <a:t>IN3501 </a:t>
            </a:r>
            <a:r>
              <a:rPr dirty="0"/>
              <a:t>– </a:t>
            </a:r>
            <a:r>
              <a:rPr spc="-10" dirty="0"/>
              <a:t>Tecnologías </a:t>
            </a:r>
            <a:r>
              <a:rPr dirty="0"/>
              <a:t>de </a:t>
            </a:r>
            <a:r>
              <a:rPr spc="-5" dirty="0"/>
              <a:t>Información </a:t>
            </a:r>
            <a:r>
              <a:rPr dirty="0"/>
              <a:t>y </a:t>
            </a:r>
            <a:r>
              <a:rPr spc="-5" dirty="0"/>
              <a:t>Comunicaciones </a:t>
            </a:r>
            <a:r>
              <a:rPr dirty="0"/>
              <a:t>para la</a:t>
            </a:r>
            <a:r>
              <a:rPr spc="-185" dirty="0"/>
              <a:t> </a:t>
            </a:r>
            <a:r>
              <a:rPr spc="-5" dirty="0"/>
              <a:t>Gestión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10" dirty="0"/>
              <a:t>IN3501 </a:t>
            </a:r>
            <a:r>
              <a:rPr dirty="0"/>
              <a:t>– </a:t>
            </a:r>
            <a:r>
              <a:rPr spc="-10" dirty="0"/>
              <a:t>Tecnologías </a:t>
            </a:r>
            <a:r>
              <a:rPr dirty="0"/>
              <a:t>de </a:t>
            </a:r>
            <a:r>
              <a:rPr spc="-5" dirty="0"/>
              <a:t>Información </a:t>
            </a:r>
            <a:r>
              <a:rPr dirty="0"/>
              <a:t>y </a:t>
            </a:r>
            <a:r>
              <a:rPr spc="-5" dirty="0"/>
              <a:t>Comunicaciones </a:t>
            </a:r>
            <a:r>
              <a:rPr dirty="0"/>
              <a:t>para la</a:t>
            </a:r>
            <a:r>
              <a:rPr spc="-185" dirty="0"/>
              <a:t> </a:t>
            </a:r>
            <a:r>
              <a:rPr spc="-5" dirty="0"/>
              <a:t>Gestión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10" dirty="0"/>
              <a:t>IN3501 </a:t>
            </a:r>
            <a:r>
              <a:rPr dirty="0"/>
              <a:t>– </a:t>
            </a:r>
            <a:r>
              <a:rPr spc="-10" dirty="0"/>
              <a:t>Tecnologías </a:t>
            </a:r>
            <a:r>
              <a:rPr dirty="0"/>
              <a:t>de </a:t>
            </a:r>
            <a:r>
              <a:rPr spc="-5" dirty="0"/>
              <a:t>Información </a:t>
            </a:r>
            <a:r>
              <a:rPr dirty="0"/>
              <a:t>y </a:t>
            </a:r>
            <a:r>
              <a:rPr spc="-5" dirty="0"/>
              <a:t>Comunicaciones </a:t>
            </a:r>
            <a:r>
              <a:rPr dirty="0"/>
              <a:t>para la</a:t>
            </a:r>
            <a:r>
              <a:rPr spc="-185" dirty="0"/>
              <a:t> </a:t>
            </a:r>
            <a:r>
              <a:rPr spc="-5" dirty="0"/>
              <a:t>Gestión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10" dirty="0"/>
              <a:t>IN3501 </a:t>
            </a:r>
            <a:r>
              <a:rPr dirty="0"/>
              <a:t>– </a:t>
            </a:r>
            <a:r>
              <a:rPr spc="-10" dirty="0"/>
              <a:t>Tecnologías </a:t>
            </a:r>
            <a:r>
              <a:rPr dirty="0"/>
              <a:t>de </a:t>
            </a:r>
            <a:r>
              <a:rPr spc="-5" dirty="0"/>
              <a:t>Información </a:t>
            </a:r>
            <a:r>
              <a:rPr dirty="0"/>
              <a:t>y </a:t>
            </a:r>
            <a:r>
              <a:rPr spc="-5" dirty="0"/>
              <a:t>Comunicaciones </a:t>
            </a:r>
            <a:r>
              <a:rPr dirty="0"/>
              <a:t>para la</a:t>
            </a:r>
            <a:r>
              <a:rPr spc="-185" dirty="0"/>
              <a:t> </a:t>
            </a:r>
            <a:r>
              <a:rPr spc="-5" dirty="0"/>
              <a:t>Gestión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17259"/>
            <a:ext cx="9144000" cy="103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0" y="45720"/>
                </a:moveTo>
                <a:lnTo>
                  <a:pt x="9144000" y="45720"/>
                </a:lnTo>
                <a:lnTo>
                  <a:pt x="9144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0" y="1434084"/>
                </a:moveTo>
                <a:lnTo>
                  <a:pt x="9144000" y="1434084"/>
                </a:lnTo>
                <a:lnTo>
                  <a:pt x="9144000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363" y="1782826"/>
            <a:ext cx="8110220" cy="818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363" y="2514041"/>
            <a:ext cx="7316470" cy="378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57222" y="6528970"/>
            <a:ext cx="44684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0"/>
              </a:lnSpc>
            </a:pPr>
            <a:r>
              <a:rPr spc="-10" dirty="0"/>
              <a:t>IN3501 </a:t>
            </a:r>
            <a:r>
              <a:rPr dirty="0"/>
              <a:t>– </a:t>
            </a:r>
            <a:r>
              <a:rPr spc="-10" dirty="0"/>
              <a:t>Tecnologías </a:t>
            </a:r>
            <a:r>
              <a:rPr dirty="0"/>
              <a:t>de </a:t>
            </a:r>
            <a:r>
              <a:rPr spc="-5" dirty="0"/>
              <a:t>Información </a:t>
            </a:r>
            <a:r>
              <a:rPr dirty="0"/>
              <a:t>y </a:t>
            </a:r>
            <a:r>
              <a:rPr spc="-5" dirty="0"/>
              <a:t>Comunicaciones </a:t>
            </a:r>
            <a:r>
              <a:rPr dirty="0"/>
              <a:t>para la</a:t>
            </a:r>
            <a:r>
              <a:rPr spc="-185" dirty="0"/>
              <a:t> </a:t>
            </a:r>
            <a:r>
              <a:rPr spc="-5" dirty="0"/>
              <a:t>Gestión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4227" y="6586960"/>
            <a:ext cx="2000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sessions.asp" TargetMode="External"/><Relationship Id="rId2" Type="http://schemas.openxmlformats.org/officeDocument/2006/relationships/hyperlink" Target="http://www.php.net/manual/es/intro.session.php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0" y="5135880"/>
                </a:moveTo>
                <a:lnTo>
                  <a:pt x="9144000" y="5135880"/>
                </a:lnTo>
                <a:lnTo>
                  <a:pt x="9144000" y="0"/>
                </a:lnTo>
                <a:lnTo>
                  <a:pt x="0" y="0"/>
                </a:lnTo>
                <a:lnTo>
                  <a:pt x="0" y="513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05400"/>
            <a:ext cx="9144000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1511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287" y="2337816"/>
            <a:ext cx="2369820" cy="550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23382" y="5377078"/>
            <a:ext cx="2639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1800" spc="-5" dirty="0">
                <a:solidFill>
                  <a:srgbClr val="FFFFFF"/>
                </a:solidFill>
                <a:latin typeface="Corbel"/>
                <a:cs typeface="Corbel"/>
              </a:rPr>
              <a:t>Lunes </a:t>
            </a:r>
            <a:r>
              <a:rPr lang="es-CL" spc="-5" dirty="0">
                <a:solidFill>
                  <a:srgbClr val="FFFFFF"/>
                </a:solidFill>
                <a:latin typeface="Corbel"/>
                <a:cs typeface="Corbel"/>
              </a:rPr>
              <a:t>26</a:t>
            </a:r>
            <a:r>
              <a:rPr lang="es-CL" sz="1800" spc="-5" dirty="0">
                <a:solidFill>
                  <a:srgbClr val="FFFFFF"/>
                </a:solidFill>
                <a:latin typeface="Corbel"/>
                <a:cs typeface="Corbel"/>
              </a:rPr>
              <a:t> de agosto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201</a:t>
            </a:r>
            <a:r>
              <a:rPr lang="es-CL" spc="-10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0189" y="3010661"/>
            <a:ext cx="3077210" cy="629285"/>
          </a:xfrm>
          <a:custGeom>
            <a:avLst/>
            <a:gdLst/>
            <a:ahLst/>
            <a:cxnLst/>
            <a:rect l="l" t="t" r="r" b="b"/>
            <a:pathLst>
              <a:path w="3077210" h="629285">
                <a:moveTo>
                  <a:pt x="0" y="629031"/>
                </a:moveTo>
                <a:lnTo>
                  <a:pt x="3076829" y="629031"/>
                </a:lnTo>
                <a:lnTo>
                  <a:pt x="3076829" y="0"/>
                </a:lnTo>
                <a:lnTo>
                  <a:pt x="0" y="0"/>
                </a:lnTo>
                <a:lnTo>
                  <a:pt x="0" y="629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7069" y="3010661"/>
            <a:ext cx="4418330" cy="629285"/>
          </a:xfrm>
          <a:custGeom>
            <a:avLst/>
            <a:gdLst/>
            <a:ahLst/>
            <a:cxnLst/>
            <a:rect l="l" t="t" r="r" b="b"/>
            <a:pathLst>
              <a:path w="4418330" h="629285">
                <a:moveTo>
                  <a:pt x="0" y="629031"/>
                </a:moveTo>
                <a:lnTo>
                  <a:pt x="4418076" y="629031"/>
                </a:lnTo>
                <a:lnTo>
                  <a:pt x="4418076" y="0"/>
                </a:lnTo>
                <a:lnTo>
                  <a:pt x="0" y="0"/>
                </a:lnTo>
                <a:lnTo>
                  <a:pt x="0" y="629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189" y="3639692"/>
            <a:ext cx="3077210" cy="396240"/>
          </a:xfrm>
          <a:custGeom>
            <a:avLst/>
            <a:gdLst/>
            <a:ahLst/>
            <a:cxnLst/>
            <a:rect l="l" t="t" r="r" b="b"/>
            <a:pathLst>
              <a:path w="3077210" h="396239">
                <a:moveTo>
                  <a:pt x="0" y="396239"/>
                </a:moveTo>
                <a:lnTo>
                  <a:pt x="3076829" y="396239"/>
                </a:lnTo>
                <a:lnTo>
                  <a:pt x="307682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7069" y="3639692"/>
            <a:ext cx="4418330" cy="396240"/>
          </a:xfrm>
          <a:custGeom>
            <a:avLst/>
            <a:gdLst/>
            <a:ahLst/>
            <a:cxnLst/>
            <a:rect l="l" t="t" r="r" b="b"/>
            <a:pathLst>
              <a:path w="4418330" h="396239">
                <a:moveTo>
                  <a:pt x="0" y="396239"/>
                </a:moveTo>
                <a:lnTo>
                  <a:pt x="4418076" y="396239"/>
                </a:lnTo>
                <a:lnTo>
                  <a:pt x="441807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189" y="4035933"/>
            <a:ext cx="3077210" cy="701040"/>
          </a:xfrm>
          <a:custGeom>
            <a:avLst/>
            <a:gdLst/>
            <a:ahLst/>
            <a:cxnLst/>
            <a:rect l="l" t="t" r="r" b="b"/>
            <a:pathLst>
              <a:path w="3077210" h="701039">
                <a:moveTo>
                  <a:pt x="0" y="701039"/>
                </a:moveTo>
                <a:lnTo>
                  <a:pt x="3076829" y="701039"/>
                </a:lnTo>
                <a:lnTo>
                  <a:pt x="3076829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7069" y="4035933"/>
            <a:ext cx="4418330" cy="701040"/>
          </a:xfrm>
          <a:custGeom>
            <a:avLst/>
            <a:gdLst/>
            <a:ahLst/>
            <a:cxnLst/>
            <a:rect l="l" t="t" r="r" b="b"/>
            <a:pathLst>
              <a:path w="4418330" h="701039">
                <a:moveTo>
                  <a:pt x="0" y="701039"/>
                </a:moveTo>
                <a:lnTo>
                  <a:pt x="4418076" y="701039"/>
                </a:lnTo>
                <a:lnTo>
                  <a:pt x="4418076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83616"/>
              </p:ext>
            </p:extLst>
          </p:nvPr>
        </p:nvGraphicFramePr>
        <p:xfrm>
          <a:off x="614883" y="3734553"/>
          <a:ext cx="7567930" cy="325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66">
                <a:tc>
                  <a:txBody>
                    <a:bodyPr/>
                    <a:lstStyle/>
                    <a:p>
                      <a:pPr marL="127000">
                        <a:lnSpc>
                          <a:spcPts val="1889"/>
                        </a:lnSpc>
                      </a:pPr>
                      <a:r>
                        <a:rPr lang="es-CL" sz="20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Gabriel Iturra</a:t>
                      </a: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889"/>
                        </a:lnSpc>
                      </a:pPr>
                      <a:r>
                        <a:rPr lang="es-CL" sz="2000" spc="-10" dirty="0" err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gabrieliturrab@ug.uchile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.c</a:t>
                      </a:r>
                      <a:r>
                        <a:rPr lang="es-CL" sz="20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</a:t>
                      </a: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CL" sz="1200" spc="-10" dirty="0">
                <a:solidFill>
                  <a:srgbClr val="3E3E3E"/>
                </a:solidFill>
                <a:latin typeface="Corbel"/>
                <a:cs typeface="Corbel"/>
              </a:rPr>
              <a:t>CC5002 – 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42806" y="6586960"/>
            <a:ext cx="1308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1</a:t>
            </a:fld>
            <a:endParaRPr sz="1200">
              <a:latin typeface="Corbel"/>
              <a:cs typeface="Corbel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B944F5E-09F0-45A2-98DD-4E69AC8DB5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2" y="519999"/>
            <a:ext cx="3657600" cy="898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65404"/>
            <a:ext cx="367588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50846"/>
            <a:ext cx="7888605" cy="425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ts val="1945"/>
              </a:lnSpc>
              <a:spcBef>
                <a:spcPts val="100"/>
              </a:spcBef>
              <a:buClr>
                <a:srgbClr val="EFAC00"/>
              </a:buClr>
              <a:buSzPct val="80555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1800" b="1" spc="-5" dirty="0">
                <a:latin typeface="Corbel"/>
                <a:cs typeface="Corbel"/>
              </a:rPr>
              <a:t>Campos </a:t>
            </a:r>
            <a:r>
              <a:rPr sz="1800" b="1" dirty="0">
                <a:latin typeface="Corbel"/>
                <a:cs typeface="Corbel"/>
              </a:rPr>
              <a:t>de</a:t>
            </a:r>
            <a:r>
              <a:rPr sz="1800" b="1" spc="-125" dirty="0">
                <a:latin typeface="Corbel"/>
                <a:cs typeface="Corbel"/>
              </a:rPr>
              <a:t> </a:t>
            </a:r>
            <a:r>
              <a:rPr sz="1800" b="1" spc="-25" dirty="0">
                <a:latin typeface="Corbel"/>
                <a:cs typeface="Corbel"/>
              </a:rPr>
              <a:t>Texto</a:t>
            </a:r>
            <a:endParaRPr sz="1800">
              <a:latin typeface="Corbel"/>
              <a:cs typeface="Corbel"/>
            </a:endParaRPr>
          </a:p>
          <a:p>
            <a:pPr marL="332740">
              <a:lnSpc>
                <a:spcPts val="1945"/>
              </a:lnSpc>
              <a:tabLst>
                <a:tab pos="2436495" algn="l"/>
              </a:tabLst>
            </a:pPr>
            <a:r>
              <a:rPr sz="1800" dirty="0">
                <a:latin typeface="Corbel"/>
                <a:cs typeface="Corbel"/>
              </a:rPr>
              <a:t>&lt;input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type="text"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/&gt;	Define una línea en que </a:t>
            </a:r>
            <a:r>
              <a:rPr sz="1800" spc="-5" dirty="0">
                <a:latin typeface="Corbel"/>
                <a:cs typeface="Corbel"/>
              </a:rPr>
              <a:t>se </a:t>
            </a:r>
            <a:r>
              <a:rPr sz="1800" dirty="0">
                <a:latin typeface="Corbel"/>
                <a:cs typeface="Corbel"/>
              </a:rPr>
              <a:t>puede </a:t>
            </a:r>
            <a:r>
              <a:rPr sz="1800" spc="-5" dirty="0">
                <a:latin typeface="Corbel"/>
                <a:cs typeface="Corbel"/>
              </a:rPr>
              <a:t>poner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texto.</a:t>
            </a:r>
            <a:endParaRPr sz="1800">
              <a:latin typeface="Corbel"/>
              <a:cs typeface="Corbel"/>
            </a:endParaRPr>
          </a:p>
          <a:p>
            <a:pPr marL="332740" indent="-320675">
              <a:lnSpc>
                <a:spcPts val="1945"/>
              </a:lnSpc>
              <a:spcBef>
                <a:spcPts val="1295"/>
              </a:spcBef>
              <a:buClr>
                <a:srgbClr val="EFAC00"/>
              </a:buClr>
              <a:buSzPct val="80555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1800" b="1" spc="-5" dirty="0">
                <a:latin typeface="Corbel"/>
                <a:cs typeface="Corbel"/>
              </a:rPr>
              <a:t>Campos </a:t>
            </a:r>
            <a:r>
              <a:rPr sz="1800" b="1" dirty="0">
                <a:latin typeface="Corbel"/>
                <a:cs typeface="Corbel"/>
              </a:rPr>
              <a:t>de</a:t>
            </a:r>
            <a:r>
              <a:rPr sz="1800" b="1" spc="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Password</a:t>
            </a:r>
            <a:endParaRPr sz="1800">
              <a:latin typeface="Corbel"/>
              <a:cs typeface="Corbel"/>
            </a:endParaRPr>
          </a:p>
          <a:p>
            <a:pPr marL="332740">
              <a:lnSpc>
                <a:spcPts val="1945"/>
              </a:lnSpc>
            </a:pPr>
            <a:r>
              <a:rPr sz="1800" dirty="0">
                <a:latin typeface="Corbel"/>
                <a:cs typeface="Corbel"/>
              </a:rPr>
              <a:t>&lt;input </a:t>
            </a:r>
            <a:r>
              <a:rPr sz="1800" spc="-5" dirty="0">
                <a:latin typeface="Corbel"/>
                <a:cs typeface="Corbel"/>
              </a:rPr>
              <a:t>type="password" /&gt; </a:t>
            </a:r>
            <a:r>
              <a:rPr sz="1800" dirty="0">
                <a:latin typeface="Corbel"/>
                <a:cs typeface="Corbel"/>
              </a:rPr>
              <a:t>Define un </a:t>
            </a:r>
            <a:r>
              <a:rPr sz="1800" spc="-5" dirty="0">
                <a:latin typeface="Corbel"/>
                <a:cs typeface="Corbel"/>
              </a:rPr>
              <a:t>campo </a:t>
            </a:r>
            <a:r>
              <a:rPr sz="1800" dirty="0">
                <a:latin typeface="Corbel"/>
                <a:cs typeface="Corbel"/>
              </a:rPr>
              <a:t>de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password.</a:t>
            </a:r>
            <a:endParaRPr sz="1800">
              <a:latin typeface="Corbel"/>
              <a:cs typeface="Corbel"/>
            </a:endParaRPr>
          </a:p>
          <a:p>
            <a:pPr marL="332740" indent="-320675">
              <a:lnSpc>
                <a:spcPts val="1945"/>
              </a:lnSpc>
              <a:spcBef>
                <a:spcPts val="1295"/>
              </a:spcBef>
              <a:buClr>
                <a:srgbClr val="EFAC00"/>
              </a:buClr>
              <a:buSzPct val="80555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1800" b="1" spc="-5" dirty="0">
                <a:latin typeface="Corbel"/>
                <a:cs typeface="Corbel"/>
              </a:rPr>
              <a:t>“Botones” </a:t>
            </a:r>
            <a:r>
              <a:rPr sz="1800" b="1" dirty="0">
                <a:latin typeface="Corbel"/>
                <a:cs typeface="Corbel"/>
              </a:rPr>
              <a:t>de</a:t>
            </a:r>
            <a:r>
              <a:rPr sz="1800" b="1" spc="3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Elección</a:t>
            </a:r>
            <a:endParaRPr sz="1800">
              <a:latin typeface="Corbel"/>
              <a:cs typeface="Corbel"/>
            </a:endParaRPr>
          </a:p>
          <a:p>
            <a:pPr marL="332740" marR="5080">
              <a:lnSpc>
                <a:spcPct val="80000"/>
              </a:lnSpc>
              <a:spcBef>
                <a:spcPts val="215"/>
              </a:spcBef>
            </a:pPr>
            <a:r>
              <a:rPr sz="1800" dirty="0">
                <a:latin typeface="Corbel"/>
                <a:cs typeface="Corbel"/>
              </a:rPr>
              <a:t>&lt;input </a:t>
            </a:r>
            <a:r>
              <a:rPr sz="1800" spc="-5" dirty="0">
                <a:latin typeface="Corbel"/>
                <a:cs typeface="Corbel"/>
              </a:rPr>
              <a:t>type="radio" </a:t>
            </a:r>
            <a:r>
              <a:rPr sz="1800" dirty="0">
                <a:latin typeface="Corbel"/>
                <a:cs typeface="Corbel"/>
              </a:rPr>
              <a:t>/&gt; Define un </a:t>
            </a:r>
            <a:r>
              <a:rPr sz="1800" spc="-5" dirty="0">
                <a:latin typeface="Corbel"/>
                <a:cs typeface="Corbel"/>
              </a:rPr>
              <a:t>botón </a:t>
            </a:r>
            <a:r>
              <a:rPr sz="1800" dirty="0">
                <a:latin typeface="Corbel"/>
                <a:cs typeface="Corbel"/>
              </a:rPr>
              <a:t>de </a:t>
            </a:r>
            <a:r>
              <a:rPr sz="1800" spc="-5" dirty="0">
                <a:latin typeface="Corbel"/>
                <a:cs typeface="Corbel"/>
              </a:rPr>
              <a:t>elección </a:t>
            </a:r>
            <a:r>
              <a:rPr sz="1800" dirty="0">
                <a:latin typeface="Corbel"/>
                <a:cs typeface="Corbel"/>
              </a:rPr>
              <a:t>en que el usuario </a:t>
            </a:r>
            <a:r>
              <a:rPr sz="1800" spc="-5" dirty="0">
                <a:latin typeface="Corbel"/>
                <a:cs typeface="Corbel"/>
              </a:rPr>
              <a:t>sólo </a:t>
            </a:r>
            <a:r>
              <a:rPr sz="1800" dirty="0">
                <a:latin typeface="Corbel"/>
                <a:cs typeface="Corbel"/>
              </a:rPr>
              <a:t>puede  elegir una </a:t>
            </a:r>
            <a:r>
              <a:rPr sz="1800" spc="-5" dirty="0">
                <a:latin typeface="Corbel"/>
                <a:cs typeface="Corbel"/>
              </a:rPr>
              <a:t>opción </a:t>
            </a:r>
            <a:r>
              <a:rPr sz="1800" dirty="0">
                <a:latin typeface="Corbel"/>
                <a:cs typeface="Corbel"/>
              </a:rPr>
              <a:t>de </a:t>
            </a:r>
            <a:r>
              <a:rPr sz="1800" spc="-5" dirty="0">
                <a:latin typeface="Corbel"/>
                <a:cs typeface="Corbel"/>
              </a:rPr>
              <a:t>varias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mostradas.</a:t>
            </a:r>
            <a:endParaRPr sz="1800">
              <a:latin typeface="Corbel"/>
              <a:cs typeface="Corbel"/>
            </a:endParaRPr>
          </a:p>
          <a:p>
            <a:pPr marL="332740" indent="-320675">
              <a:lnSpc>
                <a:spcPts val="1945"/>
              </a:lnSpc>
              <a:spcBef>
                <a:spcPts val="1300"/>
              </a:spcBef>
              <a:buClr>
                <a:srgbClr val="EFAC00"/>
              </a:buClr>
              <a:buSzPct val="80555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1800" b="1" spc="-10" dirty="0">
                <a:latin typeface="Corbel"/>
                <a:cs typeface="Corbel"/>
              </a:rPr>
              <a:t>Checkboxes</a:t>
            </a:r>
            <a:endParaRPr sz="1800">
              <a:latin typeface="Corbel"/>
              <a:cs typeface="Corbel"/>
            </a:endParaRPr>
          </a:p>
          <a:p>
            <a:pPr marL="332740" marR="581025">
              <a:lnSpc>
                <a:spcPct val="80000"/>
              </a:lnSpc>
              <a:spcBef>
                <a:spcPts val="215"/>
              </a:spcBef>
            </a:pPr>
            <a:r>
              <a:rPr sz="1800" dirty="0">
                <a:latin typeface="Corbel"/>
                <a:cs typeface="Corbel"/>
              </a:rPr>
              <a:t>&lt;input </a:t>
            </a:r>
            <a:r>
              <a:rPr sz="1800" spc="-5" dirty="0">
                <a:latin typeface="Corbel"/>
                <a:cs typeface="Corbel"/>
              </a:rPr>
              <a:t>type="checkbox" </a:t>
            </a:r>
            <a:r>
              <a:rPr sz="1800" dirty="0">
                <a:latin typeface="Corbel"/>
                <a:cs typeface="Corbel"/>
              </a:rPr>
              <a:t>/&gt; Define una </a:t>
            </a:r>
            <a:r>
              <a:rPr sz="1800" spc="-5" dirty="0">
                <a:latin typeface="Corbel"/>
                <a:cs typeface="Corbel"/>
              </a:rPr>
              <a:t>checkbox, </a:t>
            </a:r>
            <a:r>
              <a:rPr sz="1800" dirty="0">
                <a:latin typeface="Corbel"/>
                <a:cs typeface="Corbel"/>
              </a:rPr>
              <a:t>permiten elegir mútiples  </a:t>
            </a:r>
            <a:r>
              <a:rPr sz="1800" spc="-5" dirty="0">
                <a:latin typeface="Corbel"/>
                <a:cs typeface="Corbel"/>
              </a:rPr>
              <a:t>opciones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simultáneamente.</a:t>
            </a:r>
            <a:endParaRPr sz="1800">
              <a:latin typeface="Corbel"/>
              <a:cs typeface="Corbel"/>
            </a:endParaRPr>
          </a:p>
          <a:p>
            <a:pPr marL="332740" indent="-320675">
              <a:lnSpc>
                <a:spcPts val="1945"/>
              </a:lnSpc>
              <a:spcBef>
                <a:spcPts val="1300"/>
              </a:spcBef>
              <a:buClr>
                <a:srgbClr val="EFAC00"/>
              </a:buClr>
              <a:buSzPct val="80555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1800" b="1" spc="-5" dirty="0">
                <a:latin typeface="Corbel"/>
                <a:cs typeface="Corbel"/>
              </a:rPr>
              <a:t>Botón</a:t>
            </a:r>
            <a:r>
              <a:rPr sz="1800" b="1" spc="1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Enviar</a:t>
            </a:r>
            <a:endParaRPr sz="1800">
              <a:latin typeface="Corbel"/>
              <a:cs typeface="Corbel"/>
            </a:endParaRPr>
          </a:p>
          <a:p>
            <a:pPr marL="332740">
              <a:lnSpc>
                <a:spcPts val="1730"/>
              </a:lnSpc>
            </a:pPr>
            <a:r>
              <a:rPr sz="1800" dirty="0">
                <a:latin typeface="Corbel"/>
                <a:cs typeface="Corbel"/>
              </a:rPr>
              <a:t>&lt;input </a:t>
            </a:r>
            <a:r>
              <a:rPr sz="1800" spc="-5" dirty="0">
                <a:latin typeface="Corbel"/>
                <a:cs typeface="Corbel"/>
              </a:rPr>
              <a:t>type="submit" </a:t>
            </a:r>
            <a:r>
              <a:rPr sz="1800" dirty="0">
                <a:latin typeface="Corbel"/>
                <a:cs typeface="Corbel"/>
              </a:rPr>
              <a:t>/&gt; Define un </a:t>
            </a:r>
            <a:r>
              <a:rPr sz="1800" spc="-5" dirty="0">
                <a:latin typeface="Corbel"/>
                <a:cs typeface="Corbel"/>
              </a:rPr>
              <a:t>botón de </a:t>
            </a:r>
            <a:r>
              <a:rPr sz="1800" dirty="0">
                <a:latin typeface="Corbel"/>
                <a:cs typeface="Corbel"/>
              </a:rPr>
              <a:t>“Enviar”, </a:t>
            </a:r>
            <a:r>
              <a:rPr sz="1800" spc="-5" dirty="0">
                <a:latin typeface="Corbel"/>
                <a:cs typeface="Corbel"/>
              </a:rPr>
              <a:t>que </a:t>
            </a:r>
            <a:r>
              <a:rPr sz="1800" dirty="0">
                <a:latin typeface="Corbel"/>
                <a:cs typeface="Corbel"/>
              </a:rPr>
              <a:t>envía los </a:t>
            </a:r>
            <a:r>
              <a:rPr sz="1800" spc="-5" dirty="0">
                <a:latin typeface="Corbel"/>
                <a:cs typeface="Corbel"/>
              </a:rPr>
              <a:t>datos</a:t>
            </a:r>
            <a:r>
              <a:rPr sz="1800" spc="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al</a:t>
            </a:r>
            <a:endParaRPr sz="1800">
              <a:latin typeface="Corbel"/>
              <a:cs typeface="Corbel"/>
            </a:endParaRPr>
          </a:p>
          <a:p>
            <a:pPr marL="332740">
              <a:lnSpc>
                <a:spcPts val="1945"/>
              </a:lnSpc>
            </a:pPr>
            <a:r>
              <a:rPr sz="1800" spc="-5" dirty="0">
                <a:latin typeface="Corbel"/>
                <a:cs typeface="Corbel"/>
              </a:rPr>
              <a:t>Servidor </a:t>
            </a:r>
            <a:r>
              <a:rPr sz="1800" dirty="0">
                <a:latin typeface="Corbel"/>
                <a:cs typeface="Corbel"/>
              </a:rPr>
              <a:t>,a la </a:t>
            </a:r>
            <a:r>
              <a:rPr sz="1800" spc="-5" dirty="0">
                <a:latin typeface="Corbel"/>
                <a:cs typeface="Corbel"/>
              </a:rPr>
              <a:t>página especificada </a:t>
            </a:r>
            <a:r>
              <a:rPr sz="1800" dirty="0">
                <a:latin typeface="Corbel"/>
                <a:cs typeface="Corbel"/>
              </a:rPr>
              <a:t>en </a:t>
            </a:r>
            <a:r>
              <a:rPr sz="1800" spc="-5" dirty="0">
                <a:latin typeface="Corbel"/>
                <a:cs typeface="Corbel"/>
              </a:rPr>
              <a:t>action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=“página.php”.</a:t>
            </a:r>
            <a:endParaRPr sz="1800">
              <a:latin typeface="Corbel"/>
              <a:cs typeface="Corbel"/>
            </a:endParaRPr>
          </a:p>
          <a:p>
            <a:pPr marL="332740" indent="-320675">
              <a:lnSpc>
                <a:spcPct val="100000"/>
              </a:lnSpc>
              <a:spcBef>
                <a:spcPts val="1295"/>
              </a:spcBef>
              <a:buClr>
                <a:srgbClr val="EFAC00"/>
              </a:buClr>
              <a:buSzPct val="80555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1800" b="1" spc="-5" dirty="0">
                <a:latin typeface="Corbel"/>
                <a:cs typeface="Corbel"/>
              </a:rPr>
              <a:t>¡Muchas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más!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157222" y="6528970"/>
            <a:ext cx="44684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ES" spc="-10" dirty="0"/>
              <a:t>CC5002 </a:t>
            </a:r>
            <a:r>
              <a:rPr lang="es-ES" dirty="0"/>
              <a:t>– </a:t>
            </a:r>
            <a:r>
              <a:rPr lang="es-ES" spc="-10" dirty="0"/>
              <a:t>Desarrollo de Aplicaciones Web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197053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8244" y="1999488"/>
            <a:ext cx="5049011" cy="103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3382" y="1932813"/>
            <a:ext cx="2828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rbel"/>
                <a:cs typeface="Corbel"/>
              </a:rPr>
              <a:t>Página </a:t>
            </a:r>
            <a:r>
              <a:rPr b="0" dirty="0">
                <a:latin typeface="Corbel"/>
                <a:cs typeface="Corbel"/>
              </a:rPr>
              <a:t>solicita </a:t>
            </a:r>
            <a:r>
              <a:rPr b="0" spc="-5" dirty="0">
                <a:latin typeface="Corbel"/>
                <a:cs typeface="Corbel"/>
              </a:rPr>
              <a:t>información al  </a:t>
            </a:r>
            <a:r>
              <a:rPr b="0" dirty="0">
                <a:latin typeface="Corbel"/>
                <a:cs typeface="Corbel"/>
              </a:rPr>
              <a:t>usuario a </a:t>
            </a:r>
            <a:r>
              <a:rPr b="0" spc="-5" dirty="0">
                <a:latin typeface="Corbel"/>
                <a:cs typeface="Corbel"/>
              </a:rPr>
              <a:t>través </a:t>
            </a:r>
            <a:r>
              <a:rPr b="0" dirty="0">
                <a:latin typeface="Corbel"/>
                <a:cs typeface="Corbel"/>
              </a:rPr>
              <a:t>de </a:t>
            </a:r>
            <a:r>
              <a:rPr b="0" spc="-5" dirty="0">
                <a:latin typeface="Corbel"/>
                <a:cs typeface="Corbel"/>
              </a:rPr>
              <a:t>formulario  HTML</a:t>
            </a:r>
          </a:p>
        </p:txBody>
      </p:sp>
      <p:sp>
        <p:nvSpPr>
          <p:cNvPr id="5" name="object 5"/>
          <p:cNvSpPr/>
          <p:nvPr/>
        </p:nvSpPr>
        <p:spPr>
          <a:xfrm>
            <a:off x="1591183" y="3066033"/>
            <a:ext cx="103505" cy="1077595"/>
          </a:xfrm>
          <a:custGeom>
            <a:avLst/>
            <a:gdLst/>
            <a:ahLst/>
            <a:cxnLst/>
            <a:rect l="l" t="t" r="r" b="b"/>
            <a:pathLst>
              <a:path w="103505" h="1077595">
                <a:moveTo>
                  <a:pt x="47794" y="1070525"/>
                </a:moveTo>
                <a:lnTo>
                  <a:pt x="51689" y="1077214"/>
                </a:lnTo>
                <a:lnTo>
                  <a:pt x="55401" y="1070864"/>
                </a:lnTo>
                <a:lnTo>
                  <a:pt x="48133" y="1070864"/>
                </a:lnTo>
                <a:lnTo>
                  <a:pt x="47794" y="1070525"/>
                </a:lnTo>
                <a:close/>
              </a:path>
              <a:path w="103505" h="1077595">
                <a:moveTo>
                  <a:pt x="45358" y="1041069"/>
                </a:moveTo>
                <a:lnTo>
                  <a:pt x="45364" y="1066351"/>
                </a:lnTo>
                <a:lnTo>
                  <a:pt x="47794" y="1070525"/>
                </a:lnTo>
                <a:lnTo>
                  <a:pt x="48133" y="1070864"/>
                </a:lnTo>
                <a:lnTo>
                  <a:pt x="55244" y="1070864"/>
                </a:lnTo>
                <a:lnTo>
                  <a:pt x="55620" y="1070488"/>
                </a:lnTo>
                <a:lnTo>
                  <a:pt x="58039" y="1066351"/>
                </a:lnTo>
                <a:lnTo>
                  <a:pt x="58041" y="1061339"/>
                </a:lnTo>
                <a:lnTo>
                  <a:pt x="46228" y="1061339"/>
                </a:lnTo>
                <a:lnTo>
                  <a:pt x="51696" y="1051964"/>
                </a:lnTo>
                <a:lnTo>
                  <a:pt x="45358" y="1041069"/>
                </a:lnTo>
                <a:close/>
              </a:path>
              <a:path w="103505" h="1077595">
                <a:moveTo>
                  <a:pt x="55620" y="1070488"/>
                </a:moveTo>
                <a:lnTo>
                  <a:pt x="55244" y="1070864"/>
                </a:lnTo>
                <a:lnTo>
                  <a:pt x="55401" y="1070864"/>
                </a:lnTo>
                <a:lnTo>
                  <a:pt x="55620" y="1070488"/>
                </a:lnTo>
                <a:close/>
              </a:path>
              <a:path w="103505" h="1077595">
                <a:moveTo>
                  <a:pt x="45340" y="1066310"/>
                </a:moveTo>
                <a:lnTo>
                  <a:pt x="45339" y="1068070"/>
                </a:lnTo>
                <a:lnTo>
                  <a:pt x="47794" y="1070525"/>
                </a:lnTo>
                <a:lnTo>
                  <a:pt x="45340" y="1066310"/>
                </a:lnTo>
                <a:close/>
              </a:path>
              <a:path w="103505" h="1077595">
                <a:moveTo>
                  <a:pt x="58039" y="1066351"/>
                </a:moveTo>
                <a:lnTo>
                  <a:pt x="55620" y="1070488"/>
                </a:lnTo>
                <a:lnTo>
                  <a:pt x="58039" y="1068070"/>
                </a:lnTo>
                <a:lnTo>
                  <a:pt x="58039" y="1066351"/>
                </a:lnTo>
                <a:close/>
              </a:path>
              <a:path w="103505" h="1077595">
                <a:moveTo>
                  <a:pt x="96392" y="981074"/>
                </a:moveTo>
                <a:lnTo>
                  <a:pt x="92455" y="982090"/>
                </a:lnTo>
                <a:lnTo>
                  <a:pt x="58055" y="1041062"/>
                </a:lnTo>
                <a:lnTo>
                  <a:pt x="58039" y="1066351"/>
                </a:lnTo>
                <a:lnTo>
                  <a:pt x="103504" y="988567"/>
                </a:lnTo>
                <a:lnTo>
                  <a:pt x="102489" y="984630"/>
                </a:lnTo>
                <a:lnTo>
                  <a:pt x="96392" y="981074"/>
                </a:lnTo>
                <a:close/>
              </a:path>
              <a:path w="103505" h="1077595">
                <a:moveTo>
                  <a:pt x="7111" y="981074"/>
                </a:moveTo>
                <a:lnTo>
                  <a:pt x="1015" y="984630"/>
                </a:lnTo>
                <a:lnTo>
                  <a:pt x="0" y="988440"/>
                </a:lnTo>
                <a:lnTo>
                  <a:pt x="45340" y="1066310"/>
                </a:lnTo>
                <a:lnTo>
                  <a:pt x="45354" y="1041062"/>
                </a:lnTo>
                <a:lnTo>
                  <a:pt x="11048" y="982090"/>
                </a:lnTo>
                <a:lnTo>
                  <a:pt x="7111" y="981074"/>
                </a:lnTo>
                <a:close/>
              </a:path>
              <a:path w="103505" h="1077595">
                <a:moveTo>
                  <a:pt x="51696" y="1051964"/>
                </a:moveTo>
                <a:lnTo>
                  <a:pt x="46228" y="1061339"/>
                </a:lnTo>
                <a:lnTo>
                  <a:pt x="57149" y="1061339"/>
                </a:lnTo>
                <a:lnTo>
                  <a:pt x="51696" y="1051964"/>
                </a:lnTo>
                <a:close/>
              </a:path>
              <a:path w="103505" h="1077595">
                <a:moveTo>
                  <a:pt x="58055" y="1041062"/>
                </a:moveTo>
                <a:lnTo>
                  <a:pt x="51696" y="1051964"/>
                </a:lnTo>
                <a:lnTo>
                  <a:pt x="57149" y="1061339"/>
                </a:lnTo>
                <a:lnTo>
                  <a:pt x="58041" y="1061339"/>
                </a:lnTo>
                <a:lnTo>
                  <a:pt x="58055" y="1041062"/>
                </a:lnTo>
                <a:close/>
              </a:path>
              <a:path w="103505" h="1077595">
                <a:moveTo>
                  <a:pt x="56006" y="0"/>
                </a:moveTo>
                <a:lnTo>
                  <a:pt x="49021" y="0"/>
                </a:lnTo>
                <a:lnTo>
                  <a:pt x="46100" y="2793"/>
                </a:lnTo>
                <a:lnTo>
                  <a:pt x="45358" y="1041069"/>
                </a:lnTo>
                <a:lnTo>
                  <a:pt x="51696" y="1051964"/>
                </a:lnTo>
                <a:lnTo>
                  <a:pt x="58052" y="1041069"/>
                </a:lnTo>
                <a:lnTo>
                  <a:pt x="58800" y="6350"/>
                </a:lnTo>
                <a:lnTo>
                  <a:pt x="58800" y="2793"/>
                </a:lnTo>
                <a:lnTo>
                  <a:pt x="56006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44" y="4215384"/>
            <a:ext cx="1066800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5262753"/>
            <a:ext cx="24015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Aplicación consulta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una  </a:t>
            </a:r>
            <a:r>
              <a:rPr sz="1800" spc="-5" dirty="0">
                <a:latin typeface="Corbel"/>
                <a:cs typeface="Corbel"/>
              </a:rPr>
              <a:t>Base de Datos </a:t>
            </a:r>
            <a:r>
              <a:rPr sz="1800" dirty="0">
                <a:latin typeface="Corbel"/>
                <a:cs typeface="Corbel"/>
              </a:rPr>
              <a:t>si la  </a:t>
            </a:r>
            <a:r>
              <a:rPr sz="1800" spc="-5" dirty="0">
                <a:latin typeface="Corbel"/>
                <a:cs typeface="Corbel"/>
              </a:rPr>
              <a:t>información ingresada  existe.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0389" y="3841115"/>
            <a:ext cx="2579370" cy="1023619"/>
          </a:xfrm>
          <a:custGeom>
            <a:avLst/>
            <a:gdLst/>
            <a:ahLst/>
            <a:cxnLst/>
            <a:rect l="l" t="t" r="r" b="b"/>
            <a:pathLst>
              <a:path w="2579370" h="1023620">
                <a:moveTo>
                  <a:pt x="2543157" y="23282"/>
                </a:moveTo>
                <a:lnTo>
                  <a:pt x="1650" y="1011555"/>
                </a:lnTo>
                <a:lnTo>
                  <a:pt x="0" y="1015238"/>
                </a:lnTo>
                <a:lnTo>
                  <a:pt x="2540" y="1021842"/>
                </a:lnTo>
                <a:lnTo>
                  <a:pt x="6223" y="1023493"/>
                </a:lnTo>
                <a:lnTo>
                  <a:pt x="2547737" y="35091"/>
                </a:lnTo>
                <a:lnTo>
                  <a:pt x="2555592" y="25240"/>
                </a:lnTo>
                <a:lnTo>
                  <a:pt x="2543157" y="23282"/>
                </a:lnTo>
                <a:close/>
              </a:path>
              <a:path w="2579370" h="1023620">
                <a:moveTo>
                  <a:pt x="2571164" y="25986"/>
                </a:moveTo>
                <a:lnTo>
                  <a:pt x="2547737" y="35091"/>
                </a:lnTo>
                <a:lnTo>
                  <a:pt x="2507361" y="85725"/>
                </a:lnTo>
                <a:lnTo>
                  <a:pt x="2505202" y="88518"/>
                </a:lnTo>
                <a:lnTo>
                  <a:pt x="2505710" y="92456"/>
                </a:lnTo>
                <a:lnTo>
                  <a:pt x="2508377" y="94742"/>
                </a:lnTo>
                <a:lnTo>
                  <a:pt x="2511171" y="96901"/>
                </a:lnTo>
                <a:lnTo>
                  <a:pt x="2515108" y="96393"/>
                </a:lnTo>
                <a:lnTo>
                  <a:pt x="2517394" y="93726"/>
                </a:lnTo>
                <a:lnTo>
                  <a:pt x="2571164" y="25986"/>
                </a:lnTo>
                <a:close/>
              </a:path>
              <a:path w="2579370" h="1023620">
                <a:moveTo>
                  <a:pt x="2555592" y="25240"/>
                </a:moveTo>
                <a:lnTo>
                  <a:pt x="2547737" y="35091"/>
                </a:lnTo>
                <a:lnTo>
                  <a:pt x="2568738" y="26924"/>
                </a:lnTo>
                <a:lnTo>
                  <a:pt x="2566289" y="26924"/>
                </a:lnTo>
                <a:lnTo>
                  <a:pt x="2555592" y="25240"/>
                </a:lnTo>
                <a:close/>
              </a:path>
              <a:path w="2579370" h="1023620">
                <a:moveTo>
                  <a:pt x="2562352" y="16764"/>
                </a:moveTo>
                <a:lnTo>
                  <a:pt x="2555592" y="25240"/>
                </a:lnTo>
                <a:lnTo>
                  <a:pt x="2566289" y="26924"/>
                </a:lnTo>
                <a:lnTo>
                  <a:pt x="2562352" y="16764"/>
                </a:lnTo>
                <a:close/>
              </a:path>
              <a:path w="2579370" h="1023620">
                <a:moveTo>
                  <a:pt x="2572664" y="16764"/>
                </a:moveTo>
                <a:lnTo>
                  <a:pt x="2562352" y="16764"/>
                </a:lnTo>
                <a:lnTo>
                  <a:pt x="2566289" y="26924"/>
                </a:lnTo>
                <a:lnTo>
                  <a:pt x="2568738" y="26924"/>
                </a:lnTo>
                <a:lnTo>
                  <a:pt x="2571164" y="25986"/>
                </a:lnTo>
                <a:lnTo>
                  <a:pt x="2574424" y="21879"/>
                </a:lnTo>
                <a:lnTo>
                  <a:pt x="2574544" y="21590"/>
                </a:lnTo>
                <a:lnTo>
                  <a:pt x="2573274" y="18287"/>
                </a:lnTo>
                <a:lnTo>
                  <a:pt x="2572664" y="16764"/>
                </a:lnTo>
                <a:close/>
              </a:path>
              <a:path w="2579370" h="1023620">
                <a:moveTo>
                  <a:pt x="2574424" y="21879"/>
                </a:moveTo>
                <a:lnTo>
                  <a:pt x="2571164" y="25986"/>
                </a:lnTo>
                <a:lnTo>
                  <a:pt x="2573020" y="25273"/>
                </a:lnTo>
                <a:lnTo>
                  <a:pt x="2574424" y="21879"/>
                </a:lnTo>
                <a:close/>
              </a:path>
              <a:path w="2579370" h="1023620">
                <a:moveTo>
                  <a:pt x="2566571" y="14161"/>
                </a:moveTo>
                <a:lnTo>
                  <a:pt x="2565146" y="14732"/>
                </a:lnTo>
                <a:lnTo>
                  <a:pt x="2543157" y="23282"/>
                </a:lnTo>
                <a:lnTo>
                  <a:pt x="2555592" y="25240"/>
                </a:lnTo>
                <a:lnTo>
                  <a:pt x="2562352" y="16764"/>
                </a:lnTo>
                <a:lnTo>
                  <a:pt x="2572664" y="16764"/>
                </a:lnTo>
                <a:lnTo>
                  <a:pt x="2572004" y="15112"/>
                </a:lnTo>
                <a:lnTo>
                  <a:pt x="2571691" y="14972"/>
                </a:lnTo>
                <a:lnTo>
                  <a:pt x="2566571" y="14161"/>
                </a:lnTo>
                <a:close/>
              </a:path>
              <a:path w="2579370" h="1023620">
                <a:moveTo>
                  <a:pt x="2477643" y="0"/>
                </a:moveTo>
                <a:lnTo>
                  <a:pt x="2474468" y="2412"/>
                </a:lnTo>
                <a:lnTo>
                  <a:pt x="2473833" y="5842"/>
                </a:lnTo>
                <a:lnTo>
                  <a:pt x="2473325" y="9398"/>
                </a:lnTo>
                <a:lnTo>
                  <a:pt x="2475738" y="12573"/>
                </a:lnTo>
                <a:lnTo>
                  <a:pt x="2479166" y="13208"/>
                </a:lnTo>
                <a:lnTo>
                  <a:pt x="2543157" y="23282"/>
                </a:lnTo>
                <a:lnTo>
                  <a:pt x="2565146" y="14732"/>
                </a:lnTo>
                <a:lnTo>
                  <a:pt x="2566571" y="14161"/>
                </a:lnTo>
                <a:lnTo>
                  <a:pt x="2481199" y="635"/>
                </a:lnTo>
                <a:lnTo>
                  <a:pt x="2477643" y="0"/>
                </a:lnTo>
                <a:close/>
              </a:path>
              <a:path w="2579370" h="1023620">
                <a:moveTo>
                  <a:pt x="2571691" y="14972"/>
                </a:moveTo>
                <a:lnTo>
                  <a:pt x="2572004" y="15112"/>
                </a:lnTo>
                <a:lnTo>
                  <a:pt x="2573274" y="18287"/>
                </a:lnTo>
                <a:lnTo>
                  <a:pt x="2574544" y="21590"/>
                </a:lnTo>
                <a:lnTo>
                  <a:pt x="2574424" y="21879"/>
                </a:lnTo>
                <a:lnTo>
                  <a:pt x="2578989" y="16129"/>
                </a:lnTo>
                <a:lnTo>
                  <a:pt x="2571691" y="14972"/>
                </a:lnTo>
                <a:close/>
              </a:path>
              <a:path w="2579370" h="1023620">
                <a:moveTo>
                  <a:pt x="2568321" y="13462"/>
                </a:moveTo>
                <a:lnTo>
                  <a:pt x="2566571" y="14161"/>
                </a:lnTo>
                <a:lnTo>
                  <a:pt x="2571691" y="14972"/>
                </a:lnTo>
                <a:lnTo>
                  <a:pt x="2568321" y="13462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4503" y="3233420"/>
            <a:ext cx="2737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Si la </a:t>
            </a:r>
            <a:r>
              <a:rPr sz="1800" spc="-5" dirty="0">
                <a:latin typeface="Corbel"/>
                <a:cs typeface="Corbel"/>
              </a:rPr>
              <a:t>información ingresada  </a:t>
            </a:r>
            <a:r>
              <a:rPr sz="1800" dirty="0">
                <a:latin typeface="Corbel"/>
                <a:cs typeface="Corbel"/>
              </a:rPr>
              <a:t>es </a:t>
            </a:r>
            <a:r>
              <a:rPr sz="1800" spc="-5" dirty="0">
                <a:latin typeface="Corbel"/>
                <a:cs typeface="Corbel"/>
              </a:rPr>
              <a:t>correcta se </a:t>
            </a:r>
            <a:r>
              <a:rPr sz="1800" dirty="0">
                <a:latin typeface="Corbel"/>
                <a:cs typeface="Corbel"/>
              </a:rPr>
              <a:t>despliegan</a:t>
            </a:r>
            <a:r>
              <a:rPr sz="1800" spc="-10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los  </a:t>
            </a:r>
            <a:r>
              <a:rPr sz="1800" spc="-5" dirty="0">
                <a:latin typeface="Corbel"/>
                <a:cs typeface="Corbel"/>
              </a:rPr>
              <a:t>datos </a:t>
            </a:r>
            <a:r>
              <a:rPr sz="1800" dirty="0">
                <a:latin typeface="Corbel"/>
                <a:cs typeface="Corbel"/>
              </a:rPr>
              <a:t>del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usuario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0011" y="4287011"/>
            <a:ext cx="1961388" cy="2214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43371" y="4715255"/>
            <a:ext cx="499872" cy="644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43244" y="4821935"/>
            <a:ext cx="1001268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157222" y="6528970"/>
            <a:ext cx="4468495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CL" spc="-10" dirty="0"/>
              <a:t>CC5002 – Desarrollo de Aplicaciones Web</a:t>
            </a:r>
          </a:p>
          <a:p>
            <a:pPr marL="12700">
              <a:lnSpc>
                <a:spcPts val="1230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8599" y="2264409"/>
            <a:ext cx="313486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sz="24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orbel"/>
                <a:cs typeface="Corbel"/>
                <a:hlinkClick r:id="rId2"/>
              </a:rPr>
              <a:t>http://www.php.net/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599" y="2634741"/>
            <a:ext cx="6952615" cy="102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>
              <a:lnSpc>
                <a:spcPts val="2140"/>
              </a:lnSpc>
              <a:spcBef>
                <a:spcPts val="100"/>
              </a:spcBef>
            </a:pPr>
            <a:r>
              <a:rPr lang="es-CL" sz="1800" spc="-5" dirty="0">
                <a:latin typeface="Corbel"/>
                <a:cs typeface="Corbel"/>
              </a:rPr>
              <a:t>Aquí pueden encontrar la documentación oficial sobre PHP</a:t>
            </a:r>
            <a:r>
              <a:rPr sz="1800" spc="-5" dirty="0">
                <a:latin typeface="Corbel"/>
                <a:cs typeface="Corbel"/>
              </a:rPr>
              <a:t>.</a:t>
            </a:r>
            <a:endParaRPr sz="1800" dirty="0">
              <a:latin typeface="Corbel"/>
              <a:cs typeface="Corbel"/>
            </a:endParaRPr>
          </a:p>
          <a:p>
            <a:pPr marL="332740" indent="-320040">
              <a:lnSpc>
                <a:spcPts val="2860"/>
              </a:lnSpc>
              <a:buClr>
                <a:srgbClr val="EFAC00"/>
              </a:buClr>
              <a:buSzPct val="79166"/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sz="24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orbel"/>
                <a:cs typeface="Corbel"/>
                <a:hlinkClick r:id="rId3"/>
              </a:rPr>
              <a:t>http://www.w3schools.com/php/</a:t>
            </a:r>
            <a:endParaRPr sz="2400" dirty="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lang="es-CL" sz="2400" dirty="0">
                <a:latin typeface="Corbel"/>
                <a:cs typeface="Corbel"/>
              </a:rPr>
              <a:t>Ejemplo de usos de PHP, y mucho más.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247" y="4004894"/>
            <a:ext cx="2903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Usen </a:t>
            </a:r>
            <a:r>
              <a:rPr sz="2400" spc="-5" dirty="0">
                <a:latin typeface="Corbel"/>
                <a:cs typeface="Corbel"/>
              </a:rPr>
              <a:t>“</a:t>
            </a:r>
            <a:r>
              <a:rPr sz="2400" i="1" spc="-5" dirty="0">
                <a:latin typeface="Corbel"/>
                <a:cs typeface="Corbel"/>
              </a:rPr>
              <a:t>San Google</a:t>
            </a:r>
            <a:r>
              <a:rPr sz="2400" spc="-5" dirty="0">
                <a:latin typeface="Corbel"/>
                <a:cs typeface="Corbel"/>
              </a:rPr>
              <a:t>”!!</a:t>
            </a:r>
            <a:r>
              <a:rPr sz="2400" spc="315" dirty="0">
                <a:latin typeface="Corbel"/>
                <a:cs typeface="Corbel"/>
              </a:rPr>
              <a:t> </a:t>
            </a:r>
            <a:r>
              <a:rPr sz="2400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7222" y="6489903"/>
            <a:ext cx="44684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1200" spc="-10" dirty="0">
                <a:solidFill>
                  <a:srgbClr val="3E3E3E"/>
                </a:solidFill>
                <a:latin typeface="Corbel"/>
                <a:cs typeface="Corbel"/>
              </a:rPr>
              <a:t>CC5002</a:t>
            </a:r>
            <a:r>
              <a:rPr sz="1200" spc="-1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CL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2355" y="6547815"/>
            <a:ext cx="1752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3E3E3E"/>
                </a:solidFill>
                <a:latin typeface="Corbel"/>
                <a:cs typeface="Corbel"/>
              </a:rPr>
              <a:t>20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E51729-AB11-4729-8588-35399583C5D5}"/>
              </a:ext>
            </a:extLst>
          </p:cNvPr>
          <p:cNvSpPr txBox="1"/>
          <p:nvPr/>
        </p:nvSpPr>
        <p:spPr>
          <a:xfrm>
            <a:off x="1447800" y="457028"/>
            <a:ext cx="78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rgbClr val="FFC000"/>
                </a:solidFill>
              </a:rPr>
              <a:t>Más información sobre PHP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0" y="5135880"/>
                </a:moveTo>
                <a:lnTo>
                  <a:pt x="9144000" y="5135880"/>
                </a:lnTo>
                <a:lnTo>
                  <a:pt x="9144000" y="0"/>
                </a:lnTo>
                <a:lnTo>
                  <a:pt x="0" y="0"/>
                </a:lnTo>
                <a:lnTo>
                  <a:pt x="0" y="513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5105400"/>
            <a:ext cx="9144000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1511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CL" sz="1200" spc="-10" dirty="0">
                <a:solidFill>
                  <a:srgbClr val="3E3E3E"/>
                </a:solidFill>
                <a:latin typeface="Corbel"/>
                <a:cs typeface="Corbel"/>
              </a:rPr>
              <a:t>CC5002</a:t>
            </a:r>
            <a:r>
              <a:rPr sz="1200" spc="-1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CL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 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2806" y="6586960"/>
            <a:ext cx="1308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13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D14654-4117-4C96-ABB2-E6FAA495ECFC}"/>
              </a:ext>
            </a:extLst>
          </p:cNvPr>
          <p:cNvSpPr txBox="1"/>
          <p:nvPr/>
        </p:nvSpPr>
        <p:spPr>
          <a:xfrm>
            <a:off x="672465" y="2993019"/>
            <a:ext cx="5960237" cy="15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0" dirty="0">
                <a:solidFill>
                  <a:srgbClr val="FFC000"/>
                </a:solidFill>
              </a:rPr>
              <a:t>Laboratorio</a:t>
            </a:r>
          </a:p>
        </p:txBody>
      </p:sp>
    </p:spTree>
    <p:extLst>
      <p:ext uri="{BB962C8B-B14F-4D97-AF65-F5344CB8AC3E}">
        <p14:creationId xmlns:p14="http://schemas.microsoft.com/office/powerpoint/2010/main" val="341694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0" y="5135880"/>
                </a:moveTo>
                <a:lnTo>
                  <a:pt x="9144000" y="5135880"/>
                </a:lnTo>
                <a:lnTo>
                  <a:pt x="9144000" y="0"/>
                </a:lnTo>
                <a:lnTo>
                  <a:pt x="0" y="0"/>
                </a:lnTo>
                <a:lnTo>
                  <a:pt x="0" y="513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05400"/>
            <a:ext cx="9144000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1511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" y="3534155"/>
            <a:ext cx="5262372" cy="1298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CL" sz="1200" spc="-10" dirty="0">
                <a:solidFill>
                  <a:srgbClr val="3E3E3E"/>
                </a:solidFill>
                <a:latin typeface="Corbel"/>
                <a:cs typeface="Corbel"/>
              </a:rPr>
              <a:t>CC5002</a:t>
            </a:r>
            <a:r>
              <a:rPr sz="1200" spc="-1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CL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 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2806" y="6586960"/>
            <a:ext cx="1308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2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59308"/>
            <a:ext cx="289407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887" y="1991994"/>
            <a:ext cx="7754620" cy="42792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32105" marR="1224915" indent="-320040">
              <a:lnSpc>
                <a:spcPts val="3250"/>
              </a:lnSpc>
              <a:spcBef>
                <a:spcPts val="29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  <a:tab pos="1594485" algn="l"/>
                <a:tab pos="3984625" algn="l"/>
              </a:tabLst>
            </a:pPr>
            <a:r>
              <a:rPr sz="2800" spc="-5" dirty="0">
                <a:latin typeface="Corbel"/>
                <a:cs typeface="Corbel"/>
              </a:rPr>
              <a:t>El código PHP debe encontrarse dentro de  los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tags	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r>
              <a:rPr sz="2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r>
              <a:rPr sz="2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rbel"/>
                <a:cs typeface="Corbel"/>
              </a:rPr>
              <a:t>o	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&lt;?</a:t>
            </a:r>
            <a:r>
              <a:rPr sz="2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r>
              <a:rPr sz="2800" spc="-5" dirty="0"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FAC00"/>
              </a:buClr>
              <a:buFont typeface="Wingdings 2"/>
              <a:buChar char=""/>
            </a:pP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5" dirty="0">
                <a:latin typeface="Corbel"/>
                <a:cs typeface="Corbel"/>
              </a:rPr>
              <a:t>Se </a:t>
            </a:r>
            <a:r>
              <a:rPr sz="2800" spc="-10" dirty="0">
                <a:latin typeface="Corbel"/>
                <a:cs typeface="Corbel"/>
              </a:rPr>
              <a:t>necesita </a:t>
            </a:r>
            <a:r>
              <a:rPr sz="2800" spc="-5" dirty="0">
                <a:latin typeface="Corbel"/>
                <a:cs typeface="Corbel"/>
              </a:rPr>
              <a:t>un servidor para interpretar</a:t>
            </a:r>
            <a:r>
              <a:rPr sz="2800" spc="1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archivos.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FAC00"/>
              </a:buClr>
              <a:buFont typeface="Wingdings 2"/>
              <a:buChar char=""/>
            </a:pPr>
            <a:endParaRPr sz="2900">
              <a:latin typeface="Times New Roman"/>
              <a:cs typeface="Times New Roman"/>
            </a:endParaRPr>
          </a:p>
          <a:p>
            <a:pPr marL="332105" marR="5080" indent="-32004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5" dirty="0">
                <a:latin typeface="Corbel"/>
                <a:cs typeface="Corbel"/>
              </a:rPr>
              <a:t>Se recomienda la primera </a:t>
            </a:r>
            <a:r>
              <a:rPr sz="2800" spc="-10" dirty="0">
                <a:latin typeface="Corbel"/>
                <a:cs typeface="Corbel"/>
              </a:rPr>
              <a:t>opción </a:t>
            </a:r>
            <a:r>
              <a:rPr sz="2800" spc="-5" dirty="0">
                <a:latin typeface="Corbel"/>
                <a:cs typeface="Corbel"/>
              </a:rPr>
              <a:t>pues es </a:t>
            </a:r>
            <a:r>
              <a:rPr sz="2800" spc="-20" dirty="0">
                <a:latin typeface="Corbel"/>
                <a:cs typeface="Corbel"/>
              </a:rPr>
              <a:t>estándar,  </a:t>
            </a:r>
            <a:r>
              <a:rPr sz="2800" spc="-5" dirty="0">
                <a:latin typeface="Corbel"/>
                <a:cs typeface="Corbel"/>
              </a:rPr>
              <a:t>la segunda es una abreviación que no </a:t>
            </a:r>
            <a:r>
              <a:rPr sz="2800" spc="-10" dirty="0">
                <a:latin typeface="Corbel"/>
                <a:cs typeface="Corbel"/>
              </a:rPr>
              <a:t>siempre </a:t>
            </a:r>
            <a:r>
              <a:rPr sz="2800" spc="-5" dirty="0">
                <a:latin typeface="Corbel"/>
                <a:cs typeface="Corbel"/>
              </a:rPr>
              <a:t>es  reconocida.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FAC00"/>
              </a:buClr>
              <a:buFont typeface="Wingdings 2"/>
              <a:buChar char=""/>
            </a:pP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  <a:tab pos="1781810" algn="l"/>
              </a:tabLst>
            </a:pPr>
            <a:r>
              <a:rPr sz="2800" spc="-10" dirty="0">
                <a:latin typeface="Corbel"/>
                <a:cs typeface="Corbel"/>
              </a:rPr>
              <a:t>Ejemplo:	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&lt;?php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echo </a:t>
            </a:r>
            <a:r>
              <a:rPr sz="2800" spc="-5" dirty="0">
                <a:latin typeface="Courier New"/>
                <a:cs typeface="Courier New"/>
              </a:rPr>
              <a:t>“Hola Mundo”;</a:t>
            </a:r>
            <a:r>
              <a:rPr sz="2800" spc="-140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CC5002 </a:t>
            </a:r>
            <a:r>
              <a:rPr lang="es-ES"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2806" y="6586960"/>
            <a:ext cx="1308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3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760476"/>
            <a:ext cx="2272284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599" y="1633474"/>
            <a:ext cx="68719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105" marR="5080" indent="-320040">
              <a:lnSpc>
                <a:spcPts val="3460"/>
              </a:lnSpc>
              <a:spcBef>
                <a:spcPts val="53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Las variables en </a:t>
            </a:r>
            <a:r>
              <a:rPr sz="3200" spc="-5" dirty="0">
                <a:latin typeface="Corbel"/>
                <a:cs typeface="Corbel"/>
              </a:rPr>
              <a:t>PHP se </a:t>
            </a:r>
            <a:r>
              <a:rPr sz="3200" dirty="0">
                <a:latin typeface="Corbel"/>
                <a:cs typeface="Corbel"/>
              </a:rPr>
              <a:t>deben declarar  anteponiendo un </a:t>
            </a:r>
            <a:r>
              <a:rPr sz="3200" spc="-5" dirty="0">
                <a:latin typeface="Corbel"/>
                <a:cs typeface="Corbel"/>
              </a:rPr>
              <a:t>“$”, </a:t>
            </a:r>
            <a:r>
              <a:rPr sz="3200" dirty="0">
                <a:latin typeface="Corbel"/>
                <a:cs typeface="Corbel"/>
              </a:rPr>
              <a:t>ej.:</a:t>
            </a:r>
            <a:r>
              <a:rPr sz="3200" spc="-85" dirty="0"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rbel"/>
                <a:cs typeface="Corbel"/>
              </a:rPr>
              <a:t>$mi_variable.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CC5002 </a:t>
            </a:r>
            <a:r>
              <a:rPr lang="es-ES"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2806" y="6586960"/>
            <a:ext cx="1308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4</a:t>
            </a:fld>
            <a:endParaRPr sz="12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9549" y="3067600"/>
          <a:ext cx="5676265" cy="1737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7983">
                <a:tc>
                  <a:txBody>
                    <a:bodyPr/>
                    <a:lstStyle/>
                    <a:p>
                      <a:pPr marL="31750">
                        <a:lnSpc>
                          <a:spcPts val="2815"/>
                        </a:lnSpc>
                      </a:pPr>
                      <a:r>
                        <a:rPr sz="3200" spc="-5" dirty="0">
                          <a:latin typeface="Corbel"/>
                          <a:cs typeface="Corbel"/>
                        </a:rPr>
                        <a:t>Ejemplo:</a:t>
                      </a:r>
                      <a:endParaRPr sz="32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ts val="3629"/>
                        </a:lnSpc>
                      </a:pPr>
                      <a:r>
                        <a:rPr sz="32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3200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variable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3020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3020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3200" dirty="0">
                          <a:latin typeface="Corbel"/>
                          <a:cs typeface="Corbel"/>
                        </a:rPr>
                        <a:t>(Java)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3302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11">
                <a:tc>
                  <a:txBody>
                    <a:bodyPr/>
                    <a:lstStyle/>
                    <a:p>
                      <a:pPr marR="116205" algn="r">
                        <a:lnSpc>
                          <a:spcPts val="32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variable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2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22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220"/>
                        </a:lnSpc>
                      </a:pPr>
                      <a:r>
                        <a:rPr sz="3200" spc="-5" dirty="0">
                          <a:latin typeface="Corbel"/>
                          <a:cs typeface="Corbel"/>
                        </a:rPr>
                        <a:t>(Python)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12">
                <a:tc>
                  <a:txBody>
                    <a:bodyPr/>
                    <a:lstStyle/>
                    <a:p>
                      <a:pPr marR="117475" algn="r">
                        <a:lnSpc>
                          <a:spcPts val="32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$variable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2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22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220"/>
                        </a:lnSpc>
                      </a:pPr>
                      <a:r>
                        <a:rPr sz="3200" dirty="0">
                          <a:latin typeface="Corbel"/>
                          <a:cs typeface="Corbel"/>
                        </a:rPr>
                        <a:t>(PHP)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65404"/>
            <a:ext cx="2063495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31593"/>
            <a:ext cx="7863840" cy="447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41910" indent="-32067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2800" spc="-5" dirty="0">
                <a:latin typeface="Corbel"/>
                <a:cs typeface="Corbel"/>
              </a:rPr>
              <a:t>Se puede guardar </a:t>
            </a:r>
            <a:r>
              <a:rPr sz="2800" spc="-10" dirty="0">
                <a:latin typeface="Corbel"/>
                <a:cs typeface="Corbel"/>
              </a:rPr>
              <a:t>cualquier tipo </a:t>
            </a:r>
            <a:r>
              <a:rPr sz="2800" spc="-5" dirty="0">
                <a:latin typeface="Corbel"/>
                <a:cs typeface="Corbel"/>
              </a:rPr>
              <a:t>de datos dentro </a:t>
            </a:r>
            <a:r>
              <a:rPr sz="2800" dirty="0">
                <a:latin typeface="Corbel"/>
                <a:cs typeface="Corbel"/>
              </a:rPr>
              <a:t>de  </a:t>
            </a:r>
            <a:r>
              <a:rPr sz="2800" spc="-5" dirty="0">
                <a:latin typeface="Corbel"/>
                <a:cs typeface="Corbel"/>
              </a:rPr>
              <a:t>ellos: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FAC00"/>
              </a:buClr>
              <a:buFont typeface="Wingdings 2"/>
              <a:buChar char=""/>
            </a:pPr>
            <a:endParaRPr sz="285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$arreglo[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=”hola”;</a:t>
            </a:r>
            <a:endParaRPr sz="200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$arreglo[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4;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332740" marR="1181100" indent="-33274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2800" spc="-10" dirty="0">
                <a:latin typeface="Corbel"/>
                <a:cs typeface="Corbel"/>
              </a:rPr>
              <a:t>Para saber </a:t>
            </a:r>
            <a:r>
              <a:rPr sz="2800" spc="-5" dirty="0">
                <a:latin typeface="Corbel"/>
                <a:cs typeface="Corbel"/>
              </a:rPr>
              <a:t>la </a:t>
            </a:r>
            <a:r>
              <a:rPr sz="2800" spc="-10" dirty="0">
                <a:latin typeface="Corbel"/>
                <a:cs typeface="Corbel"/>
              </a:rPr>
              <a:t>cantidad </a:t>
            </a:r>
            <a:r>
              <a:rPr sz="2800" spc="-5" dirty="0">
                <a:latin typeface="Corbel"/>
                <a:cs typeface="Corbel"/>
              </a:rPr>
              <a:t>de elementos, se usa  la función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count().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FAC00"/>
              </a:buClr>
              <a:buFont typeface="Wingdings 2"/>
              <a:buChar char=""/>
            </a:pPr>
            <a:endParaRPr sz="2900">
              <a:latin typeface="Times New Roman"/>
              <a:cs typeface="Times New Roman"/>
            </a:endParaRPr>
          </a:p>
          <a:p>
            <a:pPr marL="332740" marR="508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2800" spc="-5" dirty="0">
                <a:latin typeface="Corbel"/>
                <a:cs typeface="Corbel"/>
              </a:rPr>
              <a:t>Son </a:t>
            </a:r>
            <a:r>
              <a:rPr sz="2800" spc="-10" dirty="0">
                <a:latin typeface="Corbel"/>
                <a:cs typeface="Corbel"/>
              </a:rPr>
              <a:t>comparables con </a:t>
            </a:r>
            <a:r>
              <a:rPr sz="2800" spc="-5" dirty="0">
                <a:latin typeface="Corbel"/>
                <a:cs typeface="Corbel"/>
              </a:rPr>
              <a:t>las listas en Python. Se puede  iterar </a:t>
            </a:r>
            <a:r>
              <a:rPr sz="2800" spc="-10" dirty="0">
                <a:latin typeface="Corbel"/>
                <a:cs typeface="Corbel"/>
              </a:rPr>
              <a:t>sobre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ellos.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CC5002 </a:t>
            </a:r>
            <a:r>
              <a:rPr lang="es-ES"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2806" y="6586960"/>
            <a:ext cx="1308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5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505663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152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Corbel"/>
                <a:cs typeface="Corbel"/>
              </a:rPr>
              <a:t>Ejemplo.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2616149"/>
            <a:ext cx="688467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// Definimos un</a:t>
            </a:r>
            <a:r>
              <a:rPr sz="20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arreglo.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$a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array</a:t>
            </a:r>
            <a:r>
              <a:rPr sz="2000" spc="-5" dirty="0">
                <a:latin typeface="Courier New"/>
                <a:cs typeface="Courier New"/>
              </a:rPr>
              <a:t>(1, 2, 3,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17);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foreach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$a </a:t>
            </a:r>
            <a:r>
              <a:rPr sz="2000" spc="-5" dirty="0">
                <a:latin typeface="Courier New"/>
                <a:cs typeface="Courier New"/>
              </a:rPr>
              <a:t>as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$v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echo </a:t>
            </a:r>
            <a:r>
              <a:rPr sz="2000" spc="-5" dirty="0">
                <a:latin typeface="Courier New"/>
                <a:cs typeface="Courier New"/>
              </a:rPr>
              <a:t>"Valor actual de \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$a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$v.\n"."&lt;br&gt;";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4111" y="6547815"/>
            <a:ext cx="4469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CC5002 </a:t>
            </a:r>
            <a:r>
              <a:rPr lang="es-ES"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5506" y="6547815"/>
            <a:ext cx="1060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E3E"/>
                </a:solidFill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2429256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31593"/>
            <a:ext cx="7169150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106680" indent="-32067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Font typeface="Wingdings"/>
              <a:buChar char=""/>
              <a:tabLst>
                <a:tab pos="332740" algn="l"/>
                <a:tab pos="333375" algn="l"/>
                <a:tab pos="6615430" algn="l"/>
              </a:tabLst>
            </a:pPr>
            <a:r>
              <a:rPr sz="2800" spc="-125" dirty="0">
                <a:latin typeface="Corbel"/>
                <a:cs typeface="Corbel"/>
              </a:rPr>
              <a:t>P</a:t>
            </a:r>
            <a:r>
              <a:rPr sz="2800" spc="-5" dirty="0">
                <a:latin typeface="Corbel"/>
                <a:cs typeface="Corbel"/>
              </a:rPr>
              <a:t>ermite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encapsular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gru</a:t>
            </a:r>
            <a:r>
              <a:rPr sz="2800" dirty="0">
                <a:latin typeface="Corbel"/>
                <a:cs typeface="Corbel"/>
              </a:rPr>
              <a:t>p</a:t>
            </a:r>
            <a:r>
              <a:rPr sz="2800" spc="-10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</a:t>
            </a:r>
            <a:r>
              <a:rPr sz="2800" spc="-15" dirty="0">
                <a:latin typeface="Corbel"/>
                <a:cs typeface="Corbel"/>
              </a:rPr>
              <a:t>ó</a:t>
            </a:r>
            <a:r>
              <a:rPr sz="2800" spc="-5" dirty="0">
                <a:latin typeface="Corbel"/>
                <a:cs typeface="Corbel"/>
              </a:rPr>
              <a:t>digo</a:t>
            </a:r>
            <a:r>
              <a:rPr sz="2800" dirty="0">
                <a:latin typeface="Corbel"/>
                <a:cs typeface="Corbel"/>
              </a:rPr>
              <a:t> p</a:t>
            </a:r>
            <a:r>
              <a:rPr sz="2800" spc="-5" dirty="0">
                <a:latin typeface="Corbel"/>
                <a:cs typeface="Corbel"/>
              </a:rPr>
              <a:t>ara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10" dirty="0">
                <a:latin typeface="Corbel"/>
                <a:cs typeface="Corbel"/>
              </a:rPr>
              <a:t>ser  </a:t>
            </a:r>
            <a:r>
              <a:rPr sz="2800" spc="-5" dirty="0">
                <a:latin typeface="Corbel"/>
                <a:cs typeface="Corbel"/>
              </a:rPr>
              <a:t>reutilizado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posteriormente: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FAC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800" spc="-5" dirty="0">
                <a:latin typeface="Corbel"/>
                <a:cs typeface="Corbel"/>
              </a:rPr>
              <a:t>Sintaxis: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FAC00"/>
              </a:buClr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–function </a:t>
            </a:r>
            <a:r>
              <a:rPr sz="2400" i="1" spc="-10" dirty="0">
                <a:latin typeface="Courier New"/>
                <a:cs typeface="Courier New"/>
              </a:rPr>
              <a:t>nombre(arg1, ..., argn)</a:t>
            </a:r>
            <a:r>
              <a:rPr sz="2400" i="1" spc="-3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{..}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332740" marR="5080" indent="-320675">
              <a:lnSpc>
                <a:spcPct val="100000"/>
              </a:lnSpc>
              <a:buClr>
                <a:srgbClr val="EFAC00"/>
              </a:buClr>
              <a:buSzPct val="80357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800" spc="-5" dirty="0">
                <a:latin typeface="Corbel"/>
                <a:cs typeface="Corbel"/>
              </a:rPr>
              <a:t>Con la </a:t>
            </a:r>
            <a:r>
              <a:rPr sz="2800" spc="-10" dirty="0">
                <a:latin typeface="Corbel"/>
                <a:cs typeface="Corbel"/>
              </a:rPr>
              <a:t>instrucción </a:t>
            </a:r>
            <a:r>
              <a:rPr sz="2800" i="1" spc="-5" dirty="0">
                <a:latin typeface="Corbel"/>
                <a:cs typeface="Corbel"/>
              </a:rPr>
              <a:t>return la función </a:t>
            </a:r>
            <a:r>
              <a:rPr sz="2800" spc="-5" dirty="0">
                <a:latin typeface="Corbel"/>
                <a:cs typeface="Corbel"/>
              </a:rPr>
              <a:t>devuelve un  </a:t>
            </a:r>
            <a:r>
              <a:rPr sz="2800" spc="-30" dirty="0">
                <a:latin typeface="Corbel"/>
                <a:cs typeface="Corbel"/>
              </a:rPr>
              <a:t>valor.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CC5002 </a:t>
            </a:r>
            <a:r>
              <a:rPr lang="es-ES"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4331" y="6586960"/>
            <a:ext cx="129539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7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2894076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495" y="1831593"/>
            <a:ext cx="8329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32740" algn="l"/>
                <a:tab pos="333375" algn="l"/>
                <a:tab pos="2233295" algn="l"/>
                <a:tab pos="4255770" algn="l"/>
                <a:tab pos="5243830" algn="l"/>
                <a:tab pos="6120130" algn="l"/>
                <a:tab pos="7528559" algn="l"/>
              </a:tabLst>
            </a:pPr>
            <a:r>
              <a:rPr sz="2800" spc="-5" dirty="0">
                <a:latin typeface="Corbel"/>
                <a:cs typeface="Corbel"/>
              </a:rPr>
              <a:t>Utili</a:t>
            </a:r>
            <a:r>
              <a:rPr sz="2800" spc="5" dirty="0">
                <a:latin typeface="Corbel"/>
                <a:cs typeface="Corbel"/>
              </a:rPr>
              <a:t>z</a:t>
            </a:r>
            <a:r>
              <a:rPr sz="2800" spc="-5" dirty="0">
                <a:latin typeface="Corbel"/>
                <a:cs typeface="Corbel"/>
              </a:rPr>
              <a:t>amos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5" dirty="0">
                <a:latin typeface="Corbel"/>
                <a:cs typeface="Corbel"/>
              </a:rPr>
              <a:t>formu</a:t>
            </a:r>
            <a:r>
              <a:rPr sz="2800" dirty="0">
                <a:latin typeface="Corbel"/>
                <a:cs typeface="Corbel"/>
              </a:rPr>
              <a:t>l</a:t>
            </a:r>
            <a:r>
              <a:rPr sz="2800" spc="-5" dirty="0">
                <a:latin typeface="Corbel"/>
                <a:cs typeface="Corbel"/>
              </a:rPr>
              <a:t>arios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5" dirty="0">
                <a:latin typeface="Corbel"/>
                <a:cs typeface="Corbel"/>
              </a:rPr>
              <a:t>pa</a:t>
            </a:r>
            <a:r>
              <a:rPr sz="2800" spc="5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10" dirty="0">
                <a:latin typeface="Corbel"/>
                <a:cs typeface="Corbel"/>
              </a:rPr>
              <a:t>qu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5" dirty="0">
                <a:latin typeface="Corbel"/>
                <a:cs typeface="Corbel"/>
              </a:rPr>
              <a:t>usuario</a:t>
            </a:r>
            <a:r>
              <a:rPr sz="2800" dirty="0">
                <a:latin typeface="Corbel"/>
                <a:cs typeface="Corbel"/>
              </a:rPr>
              <a:t>	</a:t>
            </a:r>
            <a:r>
              <a:rPr sz="2800" spc="-5" dirty="0">
                <a:latin typeface="Corbel"/>
                <a:cs typeface="Corbel"/>
              </a:rPr>
              <a:t>en</a:t>
            </a:r>
            <a:r>
              <a:rPr sz="2800" dirty="0">
                <a:latin typeface="Corbel"/>
                <a:cs typeface="Corbel"/>
              </a:rPr>
              <a:t>v</a:t>
            </a:r>
            <a:r>
              <a:rPr sz="2800" spc="-5" dirty="0">
                <a:latin typeface="Corbel"/>
                <a:cs typeface="Corbel"/>
              </a:rPr>
              <a:t>íe  información al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servidor.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3164" y="3245290"/>
            <a:ext cx="5372099" cy="2332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3572" y="6510377"/>
            <a:ext cx="44691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CC5002 </a:t>
            </a:r>
            <a:r>
              <a:rPr lang="es-ES"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4331" y="6586960"/>
            <a:ext cx="129539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35"/>
              </a:lnSpc>
            </a:pPr>
            <a:fld id="{81D60167-4931-47E6-BA6A-407CBD079E47}" type="slidenum">
              <a:rPr sz="1200" dirty="0">
                <a:solidFill>
                  <a:srgbClr val="3E3E3E"/>
                </a:solidFill>
                <a:latin typeface="Corbel"/>
                <a:cs typeface="Corbel"/>
              </a:rPr>
              <a:t>8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2894076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79777"/>
            <a:ext cx="7645400" cy="4470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3200" dirty="0">
                <a:latin typeface="Corbel"/>
                <a:cs typeface="Corbel"/>
              </a:rPr>
              <a:t>Se declaran </a:t>
            </a:r>
            <a:r>
              <a:rPr sz="3200" spc="-5" dirty="0">
                <a:latin typeface="Corbel"/>
                <a:cs typeface="Corbel"/>
              </a:rPr>
              <a:t>siempre </a:t>
            </a:r>
            <a:r>
              <a:rPr sz="3200" dirty="0">
                <a:latin typeface="Corbel"/>
                <a:cs typeface="Corbel"/>
              </a:rPr>
              <a:t>de la </a:t>
            </a:r>
            <a:r>
              <a:rPr sz="3200" spc="-5" dirty="0">
                <a:latin typeface="Corbel"/>
                <a:cs typeface="Corbel"/>
              </a:rPr>
              <a:t>siguiente</a:t>
            </a:r>
            <a:r>
              <a:rPr sz="3200" spc="-16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forma.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ts val="2740"/>
              </a:lnSpc>
              <a:spcBef>
                <a:spcPts val="2285"/>
              </a:spcBef>
            </a:pPr>
            <a:r>
              <a:rPr sz="2400" dirty="0">
                <a:solidFill>
                  <a:srgbClr val="0000FF"/>
                </a:solidFill>
                <a:latin typeface="Courier New"/>
                <a:cs typeface="Courier New"/>
              </a:rPr>
              <a:t>&lt;form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action</a:t>
            </a:r>
            <a:r>
              <a:rPr sz="2400" spc="-10" dirty="0">
                <a:latin typeface="Courier New"/>
                <a:cs typeface="Courier New"/>
              </a:rPr>
              <a:t>=“ejemplo.php”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method</a:t>
            </a:r>
            <a:r>
              <a:rPr sz="2400" spc="-10" dirty="0">
                <a:latin typeface="Courier New"/>
                <a:cs typeface="Courier New"/>
              </a:rPr>
              <a:t>=“POST”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4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&lt;/form&gt;</a:t>
            </a:r>
            <a:endParaRPr sz="2400">
              <a:latin typeface="Courier New"/>
              <a:cs typeface="Courier New"/>
            </a:endParaRPr>
          </a:p>
          <a:p>
            <a:pPr marL="332740" indent="-320675">
              <a:lnSpc>
                <a:spcPct val="100000"/>
              </a:lnSpc>
              <a:spcBef>
                <a:spcPts val="2365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2400" dirty="0">
                <a:latin typeface="Corbel"/>
                <a:cs typeface="Corbel"/>
              </a:rPr>
              <a:t>Proveen de 2 métodos </a:t>
            </a:r>
            <a:r>
              <a:rPr sz="2400" spc="-5" dirty="0">
                <a:latin typeface="Corbel"/>
                <a:cs typeface="Corbel"/>
              </a:rPr>
              <a:t>para enviar </a:t>
            </a:r>
            <a:r>
              <a:rPr sz="2400" dirty="0">
                <a:latin typeface="Corbel"/>
                <a:cs typeface="Corbel"/>
              </a:rPr>
              <a:t>información al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servidor: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"/>
            </a:pPr>
            <a:endParaRPr sz="2000">
              <a:latin typeface="Times New Roman"/>
              <a:cs typeface="Times New Roman"/>
            </a:endParaRPr>
          </a:p>
          <a:p>
            <a:pPr marL="418465" lvl="1" indent="-86360">
              <a:lnSpc>
                <a:spcPts val="2735"/>
              </a:lnSpc>
              <a:buClr>
                <a:srgbClr val="EFAC00"/>
              </a:buClr>
              <a:buSzPct val="75000"/>
              <a:buFont typeface="Arial"/>
              <a:buChar char="•"/>
              <a:tabLst>
                <a:tab pos="419100" algn="l"/>
              </a:tabLst>
            </a:pPr>
            <a:r>
              <a:rPr sz="2400" spc="-45" dirty="0">
                <a:latin typeface="Corbel"/>
                <a:cs typeface="Corbel"/>
              </a:rPr>
              <a:t>GET: </a:t>
            </a:r>
            <a:r>
              <a:rPr sz="2400" dirty="0">
                <a:latin typeface="Corbel"/>
                <a:cs typeface="Corbel"/>
              </a:rPr>
              <a:t>Los </a:t>
            </a:r>
            <a:r>
              <a:rPr sz="2400" spc="-5" dirty="0">
                <a:latin typeface="Corbel"/>
                <a:cs typeface="Corbel"/>
              </a:rPr>
              <a:t>datos son enviados </a:t>
            </a:r>
            <a:r>
              <a:rPr sz="2400" dirty="0">
                <a:latin typeface="Corbel"/>
                <a:cs typeface="Corbel"/>
              </a:rPr>
              <a:t>por la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URL.</a:t>
            </a:r>
            <a:endParaRPr sz="2400">
              <a:latin typeface="Corbel"/>
              <a:cs typeface="Corbel"/>
            </a:endParaRPr>
          </a:p>
          <a:p>
            <a:pPr marL="332740" marR="593725" lvl="1">
              <a:lnSpc>
                <a:spcPts val="2590"/>
              </a:lnSpc>
              <a:spcBef>
                <a:spcPts val="185"/>
              </a:spcBef>
              <a:buClr>
                <a:srgbClr val="EFAC00"/>
              </a:buClr>
              <a:buSzPct val="75000"/>
              <a:buFont typeface="Arial"/>
              <a:buChar char="•"/>
              <a:tabLst>
                <a:tab pos="419100" algn="l"/>
              </a:tabLst>
            </a:pPr>
            <a:r>
              <a:rPr sz="2400" spc="-40" dirty="0">
                <a:latin typeface="Corbel"/>
                <a:cs typeface="Corbel"/>
              </a:rPr>
              <a:t>POST: </a:t>
            </a:r>
            <a:r>
              <a:rPr sz="2400" dirty="0">
                <a:latin typeface="Corbel"/>
                <a:cs typeface="Corbel"/>
              </a:rPr>
              <a:t>Los datos </a:t>
            </a:r>
            <a:r>
              <a:rPr sz="2400" spc="-5" dirty="0">
                <a:latin typeface="Corbel"/>
                <a:cs typeface="Corbel"/>
              </a:rPr>
              <a:t>son enviados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través </a:t>
            </a:r>
            <a:r>
              <a:rPr sz="2400" dirty="0">
                <a:latin typeface="Corbel"/>
                <a:cs typeface="Corbel"/>
              </a:rPr>
              <a:t>del cuerpo del  mensaje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60" dirty="0">
                <a:latin typeface="Corbel"/>
                <a:cs typeface="Corbel"/>
              </a:rPr>
              <a:t>HTTP.</a:t>
            </a:r>
            <a:endParaRPr sz="24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FAC00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32740" marR="252729" indent="-320675">
              <a:lnSpc>
                <a:spcPts val="2590"/>
              </a:lnSpc>
              <a:buClr>
                <a:srgbClr val="EFAC00"/>
              </a:buClr>
              <a:buSzPct val="79166"/>
              <a:buFont typeface="Wingdings 2"/>
              <a:buChar char=""/>
              <a:tabLst>
                <a:tab pos="332740" algn="l"/>
                <a:tab pos="333375" algn="l"/>
              </a:tabLst>
            </a:pPr>
            <a:r>
              <a:rPr sz="2400" spc="-5" dirty="0">
                <a:latin typeface="Corbel"/>
                <a:cs typeface="Corbel"/>
              </a:rPr>
              <a:t>PHP </a:t>
            </a:r>
            <a:r>
              <a:rPr sz="2400" dirty="0">
                <a:latin typeface="Corbel"/>
                <a:cs typeface="Corbel"/>
              </a:rPr>
              <a:t>por </a:t>
            </a:r>
            <a:r>
              <a:rPr sz="2400" spc="-5" dirty="0">
                <a:latin typeface="Corbel"/>
                <a:cs typeface="Corbel"/>
              </a:rPr>
              <a:t>su parte recibe </a:t>
            </a:r>
            <a:r>
              <a:rPr sz="2400" dirty="0">
                <a:latin typeface="Corbel"/>
                <a:cs typeface="Corbel"/>
              </a:rPr>
              <a:t>los datos a </a:t>
            </a:r>
            <a:r>
              <a:rPr sz="2400" spc="-5" dirty="0">
                <a:latin typeface="Corbel"/>
                <a:cs typeface="Corbel"/>
              </a:rPr>
              <a:t>través </a:t>
            </a:r>
            <a:r>
              <a:rPr sz="2400" dirty="0">
                <a:latin typeface="Corbel"/>
                <a:cs typeface="Corbel"/>
              </a:rPr>
              <a:t>de los </a:t>
            </a:r>
            <a:r>
              <a:rPr sz="2400" spc="-5" dirty="0">
                <a:latin typeface="Corbel"/>
                <a:cs typeface="Corbel"/>
              </a:rPr>
              <a:t>arreglos  asociativos 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$_GET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$_POST </a:t>
            </a:r>
            <a:r>
              <a:rPr sz="2400" dirty="0">
                <a:latin typeface="Corbel"/>
                <a:cs typeface="Corbel"/>
              </a:rPr>
              <a:t>para cada</a:t>
            </a:r>
            <a:r>
              <a:rPr sz="2400" spc="-5" dirty="0">
                <a:latin typeface="Corbel"/>
                <a:cs typeface="Corbel"/>
              </a:rPr>
              <a:t> método.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4111" y="6547815"/>
            <a:ext cx="4469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CC5002 </a:t>
            </a:r>
            <a:r>
              <a:rPr lang="es-ES" sz="1200" dirty="0">
                <a:solidFill>
                  <a:srgbClr val="3E3E3E"/>
                </a:solidFill>
                <a:latin typeface="Corbel"/>
                <a:cs typeface="Corbel"/>
              </a:rPr>
              <a:t>– </a:t>
            </a:r>
            <a:r>
              <a:rPr lang="es-ES" sz="1200" spc="-10" dirty="0">
                <a:solidFill>
                  <a:srgbClr val="3E3E3E"/>
                </a:solidFill>
                <a:latin typeface="Corbel"/>
                <a:cs typeface="Corbel"/>
              </a:rPr>
              <a:t>Desarrollo de Aplicaciones Web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5506" y="6547815"/>
            <a:ext cx="1060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E3E"/>
                </a:solidFill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434</Words>
  <Application>Microsoft Office PowerPoint</Application>
  <PresentationFormat>Presentación en pantalla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Times New Roman</vt:lpstr>
      <vt:lpstr>Wingdings</vt:lpstr>
      <vt:lpstr>Wingdings 2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Ejemplo.</vt:lpstr>
      <vt:lpstr>Presentación de PowerPoint</vt:lpstr>
      <vt:lpstr>Presentación de PowerPoint</vt:lpstr>
      <vt:lpstr>Presentación de PowerPoint</vt:lpstr>
      <vt:lpstr>Presentación de PowerPoint</vt:lpstr>
      <vt:lpstr>Página solicita información al  usuario a través de formulario  HTML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Auxiliar 1</dc:title>
  <dc:creator>Víctor Hernández M.</dc:creator>
  <cp:lastModifiedBy>giturra</cp:lastModifiedBy>
  <cp:revision>5</cp:revision>
  <dcterms:created xsi:type="dcterms:W3CDTF">2019-03-28T00:42:35Z</dcterms:created>
  <dcterms:modified xsi:type="dcterms:W3CDTF">2019-08-25T16:53:23Z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2019-03-28T00:00:00Z</vt:filetime>
  </property>
</Properties>
</file>