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B5D0B-A7A0-483F-BFC5-BAD4F407B79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B9CFAD-E54C-4AC1-AA77-9CBBDD459143}">
      <dgm:prSet/>
      <dgm:spPr/>
      <dgm:t>
        <a:bodyPr/>
        <a:lstStyle/>
        <a:p>
          <a:r>
            <a:rPr lang="en-AU" dirty="0"/>
            <a:t>Integrate mortality data from 1990-2019.</a:t>
          </a:r>
          <a:endParaRPr lang="en-US" dirty="0"/>
        </a:p>
      </dgm:t>
    </dgm:pt>
    <dgm:pt modelId="{0F3158D8-4938-4F95-BCD4-D24A95C80D95}" type="parTrans" cxnId="{6F036490-E196-4493-8AE5-04F46EFB148C}">
      <dgm:prSet/>
      <dgm:spPr/>
      <dgm:t>
        <a:bodyPr/>
        <a:lstStyle/>
        <a:p>
          <a:endParaRPr lang="en-US"/>
        </a:p>
      </dgm:t>
    </dgm:pt>
    <dgm:pt modelId="{C854BF7E-219E-4231-8D29-0D681F5BC1AD}" type="sibTrans" cxnId="{6F036490-E196-4493-8AE5-04F46EFB148C}">
      <dgm:prSet/>
      <dgm:spPr/>
      <dgm:t>
        <a:bodyPr/>
        <a:lstStyle/>
        <a:p>
          <a:endParaRPr lang="en-US"/>
        </a:p>
      </dgm:t>
    </dgm:pt>
    <dgm:pt modelId="{693E77A5-67CA-4335-B2C8-BF21AA0BCA9D}">
      <dgm:prSet/>
      <dgm:spPr/>
      <dgm:t>
        <a:bodyPr/>
        <a:lstStyle/>
        <a:p>
          <a:r>
            <a:rPr lang="en-AU"/>
            <a:t>Population information to get mortality rates.</a:t>
          </a:r>
          <a:endParaRPr lang="en-US"/>
        </a:p>
      </dgm:t>
    </dgm:pt>
    <dgm:pt modelId="{E194D4B3-0B28-4D10-852F-6A87B807F1CE}" type="parTrans" cxnId="{C9E7B2B3-B698-410A-A775-B058DB3A97E6}">
      <dgm:prSet/>
      <dgm:spPr/>
      <dgm:t>
        <a:bodyPr/>
        <a:lstStyle/>
        <a:p>
          <a:endParaRPr lang="en-US"/>
        </a:p>
      </dgm:t>
    </dgm:pt>
    <dgm:pt modelId="{38238A73-E88D-4442-B304-EFE465D01DF3}" type="sibTrans" cxnId="{C9E7B2B3-B698-410A-A775-B058DB3A97E6}">
      <dgm:prSet/>
      <dgm:spPr/>
      <dgm:t>
        <a:bodyPr/>
        <a:lstStyle/>
        <a:p>
          <a:endParaRPr lang="en-US"/>
        </a:p>
      </dgm:t>
    </dgm:pt>
    <dgm:pt modelId="{93693D9B-7342-4183-A0DE-D0D48DEE0BBD}" type="pres">
      <dgm:prSet presAssocID="{147B5D0B-A7A0-483F-BFC5-BAD4F407B791}" presName="vert0" presStyleCnt="0">
        <dgm:presLayoutVars>
          <dgm:dir/>
          <dgm:animOne val="branch"/>
          <dgm:animLvl val="lvl"/>
        </dgm:presLayoutVars>
      </dgm:prSet>
      <dgm:spPr/>
    </dgm:pt>
    <dgm:pt modelId="{C95A8991-01B6-4559-81E6-77D4F83F5EC1}" type="pres">
      <dgm:prSet presAssocID="{9BB9CFAD-E54C-4AC1-AA77-9CBBDD459143}" presName="thickLine" presStyleLbl="alignNode1" presStyleIdx="0" presStyleCnt="2"/>
      <dgm:spPr/>
    </dgm:pt>
    <dgm:pt modelId="{2DE31D98-3207-4065-82D8-59D0C9EE968C}" type="pres">
      <dgm:prSet presAssocID="{9BB9CFAD-E54C-4AC1-AA77-9CBBDD459143}" presName="horz1" presStyleCnt="0"/>
      <dgm:spPr/>
    </dgm:pt>
    <dgm:pt modelId="{C61E698D-F6E2-47D1-9D42-BE8C914E5C3A}" type="pres">
      <dgm:prSet presAssocID="{9BB9CFAD-E54C-4AC1-AA77-9CBBDD459143}" presName="tx1" presStyleLbl="revTx" presStyleIdx="0" presStyleCnt="2"/>
      <dgm:spPr/>
    </dgm:pt>
    <dgm:pt modelId="{40DB2313-05F9-4D6C-8AF2-ABE7E17A1F2F}" type="pres">
      <dgm:prSet presAssocID="{9BB9CFAD-E54C-4AC1-AA77-9CBBDD459143}" presName="vert1" presStyleCnt="0"/>
      <dgm:spPr/>
    </dgm:pt>
    <dgm:pt modelId="{8012AB65-A4B6-44AB-9423-9F304051D602}" type="pres">
      <dgm:prSet presAssocID="{693E77A5-67CA-4335-B2C8-BF21AA0BCA9D}" presName="thickLine" presStyleLbl="alignNode1" presStyleIdx="1" presStyleCnt="2"/>
      <dgm:spPr/>
    </dgm:pt>
    <dgm:pt modelId="{F18545C7-89DF-4809-BA4C-6030D80F15BD}" type="pres">
      <dgm:prSet presAssocID="{693E77A5-67CA-4335-B2C8-BF21AA0BCA9D}" presName="horz1" presStyleCnt="0"/>
      <dgm:spPr/>
    </dgm:pt>
    <dgm:pt modelId="{85FC1D03-B37F-4595-8B08-23C87FF7796D}" type="pres">
      <dgm:prSet presAssocID="{693E77A5-67CA-4335-B2C8-BF21AA0BCA9D}" presName="tx1" presStyleLbl="revTx" presStyleIdx="1" presStyleCnt="2"/>
      <dgm:spPr/>
    </dgm:pt>
    <dgm:pt modelId="{74E021A8-B8B1-4C9F-BD3C-F98FED1E791D}" type="pres">
      <dgm:prSet presAssocID="{693E77A5-67CA-4335-B2C8-BF21AA0BCA9D}" presName="vert1" presStyleCnt="0"/>
      <dgm:spPr/>
    </dgm:pt>
  </dgm:ptLst>
  <dgm:cxnLst>
    <dgm:cxn modelId="{8DA4E958-43F9-4AA9-8048-37F45A4D0FE7}" type="presOf" srcId="{147B5D0B-A7A0-483F-BFC5-BAD4F407B791}" destId="{93693D9B-7342-4183-A0DE-D0D48DEE0BBD}" srcOrd="0" destOrd="0" presId="urn:microsoft.com/office/officeart/2008/layout/LinedList"/>
    <dgm:cxn modelId="{66A61F84-FA5A-4333-A003-991E6FBA3EB2}" type="presOf" srcId="{693E77A5-67CA-4335-B2C8-BF21AA0BCA9D}" destId="{85FC1D03-B37F-4595-8B08-23C87FF7796D}" srcOrd="0" destOrd="0" presId="urn:microsoft.com/office/officeart/2008/layout/LinedList"/>
    <dgm:cxn modelId="{6F036490-E196-4493-8AE5-04F46EFB148C}" srcId="{147B5D0B-A7A0-483F-BFC5-BAD4F407B791}" destId="{9BB9CFAD-E54C-4AC1-AA77-9CBBDD459143}" srcOrd="0" destOrd="0" parTransId="{0F3158D8-4938-4F95-BCD4-D24A95C80D95}" sibTransId="{C854BF7E-219E-4231-8D29-0D681F5BC1AD}"/>
    <dgm:cxn modelId="{C9E7B2B3-B698-410A-A775-B058DB3A97E6}" srcId="{147B5D0B-A7A0-483F-BFC5-BAD4F407B791}" destId="{693E77A5-67CA-4335-B2C8-BF21AA0BCA9D}" srcOrd="1" destOrd="0" parTransId="{E194D4B3-0B28-4D10-852F-6A87B807F1CE}" sibTransId="{38238A73-E88D-4442-B304-EFE465D01DF3}"/>
    <dgm:cxn modelId="{1E197CB5-CCE2-4561-A81F-5BFA463351AD}" type="presOf" srcId="{9BB9CFAD-E54C-4AC1-AA77-9CBBDD459143}" destId="{C61E698D-F6E2-47D1-9D42-BE8C914E5C3A}" srcOrd="0" destOrd="0" presId="urn:microsoft.com/office/officeart/2008/layout/LinedList"/>
    <dgm:cxn modelId="{0BA6B978-E309-49E4-8EDA-E47EA60D2E98}" type="presParOf" srcId="{93693D9B-7342-4183-A0DE-D0D48DEE0BBD}" destId="{C95A8991-01B6-4559-81E6-77D4F83F5EC1}" srcOrd="0" destOrd="0" presId="urn:microsoft.com/office/officeart/2008/layout/LinedList"/>
    <dgm:cxn modelId="{72096D90-3344-4E62-98E9-78CAFC0936DD}" type="presParOf" srcId="{93693D9B-7342-4183-A0DE-D0D48DEE0BBD}" destId="{2DE31D98-3207-4065-82D8-59D0C9EE968C}" srcOrd="1" destOrd="0" presId="urn:microsoft.com/office/officeart/2008/layout/LinedList"/>
    <dgm:cxn modelId="{9AB8C2D6-834A-41E2-A97F-518BFD91BC61}" type="presParOf" srcId="{2DE31D98-3207-4065-82D8-59D0C9EE968C}" destId="{C61E698D-F6E2-47D1-9D42-BE8C914E5C3A}" srcOrd="0" destOrd="0" presId="urn:microsoft.com/office/officeart/2008/layout/LinedList"/>
    <dgm:cxn modelId="{CC55AC04-EC62-41D9-A235-2E796CB0FDB0}" type="presParOf" srcId="{2DE31D98-3207-4065-82D8-59D0C9EE968C}" destId="{40DB2313-05F9-4D6C-8AF2-ABE7E17A1F2F}" srcOrd="1" destOrd="0" presId="urn:microsoft.com/office/officeart/2008/layout/LinedList"/>
    <dgm:cxn modelId="{05FB97BF-C0D0-4A73-93E0-BE3F18B970DF}" type="presParOf" srcId="{93693D9B-7342-4183-A0DE-D0D48DEE0BBD}" destId="{8012AB65-A4B6-44AB-9423-9F304051D602}" srcOrd="2" destOrd="0" presId="urn:microsoft.com/office/officeart/2008/layout/LinedList"/>
    <dgm:cxn modelId="{288970F5-226B-49B8-88DC-C95F59B0539C}" type="presParOf" srcId="{93693D9B-7342-4183-A0DE-D0D48DEE0BBD}" destId="{F18545C7-89DF-4809-BA4C-6030D80F15BD}" srcOrd="3" destOrd="0" presId="urn:microsoft.com/office/officeart/2008/layout/LinedList"/>
    <dgm:cxn modelId="{58B2A758-85F5-4DFE-815F-99DB3E7BCF9D}" type="presParOf" srcId="{F18545C7-89DF-4809-BA4C-6030D80F15BD}" destId="{85FC1D03-B37F-4595-8B08-23C87FF7796D}" srcOrd="0" destOrd="0" presId="urn:microsoft.com/office/officeart/2008/layout/LinedList"/>
    <dgm:cxn modelId="{F04527DD-3282-4642-AB45-3E9CE2DC60CE}" type="presParOf" srcId="{F18545C7-89DF-4809-BA4C-6030D80F15BD}" destId="{74E021A8-B8B1-4C9F-BD3C-F98FED1E79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A8991-01B6-4559-81E6-77D4F83F5EC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698D-F6E2-47D1-9D42-BE8C914E5C3A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 dirty="0"/>
            <a:t>Integrate mortality data from 1990-2019.</a:t>
          </a:r>
          <a:endParaRPr lang="en-US" sz="5500" kern="1200" dirty="0"/>
        </a:p>
      </dsp:txBody>
      <dsp:txXfrm>
        <a:off x="0" y="0"/>
        <a:ext cx="6900512" cy="2768070"/>
      </dsp:txXfrm>
    </dsp:sp>
    <dsp:sp modelId="{8012AB65-A4B6-44AB-9423-9F304051D60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C1D03-B37F-4595-8B08-23C87FF7796D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Population information to get mortality rates.</a:t>
          </a:r>
          <a:endParaRPr lang="en-US" sz="55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1A4C-74E4-EBDF-F3F1-A24CB6D1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CDEB-69BA-6252-410C-FC5B0633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D55A-49D9-6D28-38CF-6E9DFBF1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7C32-5E63-B4C0-0D0B-91EE9001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4EB8-8BF8-3DA7-3D09-6C7932FB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49F9-DF76-5197-DE95-D4900C8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83014-D3F1-8042-8882-F1B5731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19D1-7B57-86AE-B77F-2175549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4E58-CDD3-7D1C-A242-759D51BD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F6B6-BF56-BA53-D078-103701F8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8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3BD6-AF53-9C5C-F4A9-5230A7B9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C440-B615-2F58-1886-EE2002E2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EDD4-C0D1-B4FA-26CF-C412E8B8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7B33-AF4A-652C-807A-63DC19C0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50A6-B56D-E95A-5C33-1F0F6435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1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1603-5618-1123-1874-2920899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77A9-EA8B-BBE1-5B49-19C4E51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1298-B8AA-FD29-7F0B-2A3FE7B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22B8-1541-6BCD-8B6A-45D11753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79B0-40EE-D071-06A7-DF62FFE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4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D358-5A0E-802C-3746-D8EFFAC6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3160-C81B-CCB8-B8BD-C3521DE0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BB5D-8135-D860-4FCC-F3E2AA67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1D80-3844-E4A0-AAFE-AF7B03B5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4305-D6E5-21A0-3B8D-D266D6C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17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EFDE-110C-E258-CFA0-8488B06E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5CC0-43C1-83B9-15DD-97E92F5AE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2182-C681-7BCF-CA1B-E79BF09F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77959-91A2-A231-E433-801F6205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4D1A8-40ED-1052-C947-C843277E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DBBB-C9F4-FDEC-9278-FB6E8A4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5047-702B-33A8-5BF4-0C6E5479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1337-E182-ECDD-2785-44738A8B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295DD-DE64-F3CC-D29B-4B6CE1B01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D298B-8B4F-473A-CF2B-75C52D49D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AAACC-A7EF-FAC3-2940-21B22C1A3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20888-F9A8-3BC8-E7F4-C2ABFF9A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9FD23-FFDB-75E9-ECC8-06912DBC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A7350-EEEB-98EE-E14B-DF7ABA0D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8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9267-DEEC-989C-94E9-9409CF9F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B8F4A-318B-4E97-0E51-BB8D9DE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B6F7-20DA-C099-CF7B-E9DA16B6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6FF72-1EFE-BC89-3299-1BB1E0D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82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42A26-9B0F-EBC3-E030-4E3A9729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A64DF-E457-6AF6-ED75-ACE4356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F5663-35B0-017C-21B0-E634584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009A-6312-56AD-97D1-C67CBF32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24F6-BAEF-483E-0924-BB137311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6AB6-857B-8AF3-C580-B8B249BC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4FE3-5F3B-8223-22E5-2A694367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5DBBF-4EAE-783D-6F3C-B0616B9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42BA-D6F9-1370-6609-B7041F7B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97F-C26D-70CC-50FB-29AB7101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EC3A7-B754-71E1-1D05-DABB0784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CE07-7CBF-A6E9-F181-BB199F30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C879-C473-1FC5-2B03-81DB0B97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911E-9017-15D5-D484-4C7858A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FB0-F271-00D9-D3FB-37622DAF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8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72A9-0DD8-1331-0343-394AB67E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3B10-1094-DBFC-6D30-EC5E4EE3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F50F5-F535-3A8F-8D54-84D288B7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2A55-2413-4008-8CDF-80EEB18C530E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4617-F274-53EE-0204-2277A2FA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A11E-1FED-3562-B540-76205981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7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277D-7703-DD8B-ACAE-A0D72B00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/>
              <a:t>Mortality causes in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F9E19-9688-B824-4294-D365DB131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/>
              <a:t>By Vanessa Guzman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D041D-B9CC-E3D1-2ECE-B29D6E6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Project 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C43A-3EC7-3C93-FCDF-3CA63320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importance of knowing the causes of mortality in a country is because they help us to analyze and design better programs, implement improvements and evaluate the health system.</a:t>
            </a:r>
            <a:endParaRPr lang="en-AU" sz="2200" dirty="0"/>
          </a:p>
          <a:p>
            <a:r>
              <a:rPr lang="en-US" sz="2200" dirty="0"/>
              <a:t>There is evidence that thanks to these statistical analyses, mortality in children under 5 years of age decreased drastically thanks to the development of programs in the country (Mexico) such as “Seguro Popular” (low-cost health insurance for people that has no access to other social security schemas). (Trends in avoidable mortality over the life course in Mexico, 1990-2015: a cross-sectional demographic analysis; </a:t>
            </a:r>
            <a:r>
              <a:rPr lang="en-US" sz="2200" dirty="0" err="1"/>
              <a:t>Aburto</a:t>
            </a:r>
            <a:r>
              <a:rPr lang="en-US" sz="2200" dirty="0"/>
              <a:t>, </a:t>
            </a:r>
            <a:r>
              <a:rPr lang="en-US" sz="2200" dirty="0" err="1"/>
              <a:t>Riffe</a:t>
            </a:r>
            <a:r>
              <a:rPr lang="en-US" sz="2200" dirty="0"/>
              <a:t>, </a:t>
            </a:r>
            <a:r>
              <a:rPr lang="en-US" sz="2200" dirty="0" err="1"/>
              <a:t>Canudas</a:t>
            </a:r>
            <a:r>
              <a:rPr lang="en-US" sz="2200" dirty="0"/>
              <a:t>-Romo)</a:t>
            </a:r>
          </a:p>
          <a:p>
            <a:r>
              <a:rPr lang="en-US" sz="2200" dirty="0"/>
              <a:t>Since 2019, COVID-19 became a major threat in Mexico. With this in mind, one of the goals of this project is to publicize the impact it had on the Mexican population.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40971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290FC-6DE6-97DC-FF36-072C177C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Data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8798-4CCB-F815-EF01-1644E966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 dirty="0"/>
              <a:t>Use microdata of death records from the National Institute of Statistics and Geography (known in Spanish as INEGI).</a:t>
            </a:r>
          </a:p>
          <a:p>
            <a:r>
              <a:rPr lang="en-AU" sz="2200" dirty="0"/>
              <a:t>Data has a star model and were originally stored as </a:t>
            </a:r>
            <a:r>
              <a:rPr lang="en-AU" sz="2200" dirty="0" err="1"/>
              <a:t>dbf</a:t>
            </a:r>
            <a:r>
              <a:rPr lang="en-AU" sz="2200" dirty="0"/>
              <a:t>.</a:t>
            </a:r>
          </a:p>
          <a:p>
            <a:r>
              <a:rPr lang="en-AU" sz="2200" dirty="0"/>
              <a:t>Data Engineering:</a:t>
            </a:r>
          </a:p>
          <a:p>
            <a:pPr lvl="1"/>
            <a:r>
              <a:rPr lang="en-AU" sz="2200" dirty="0"/>
              <a:t>Convert  </a:t>
            </a:r>
            <a:r>
              <a:rPr lang="en-AU" sz="2200" dirty="0" err="1"/>
              <a:t>dbf</a:t>
            </a:r>
            <a:r>
              <a:rPr lang="en-AU" sz="2200" dirty="0"/>
              <a:t> files into CSV (Excel)</a:t>
            </a:r>
          </a:p>
          <a:p>
            <a:pPr lvl="1"/>
            <a:r>
              <a:rPr lang="en-AU" sz="2200" dirty="0"/>
              <a:t>Clean data, getting new </a:t>
            </a:r>
            <a:r>
              <a:rPr lang="en-AU" sz="2200" dirty="0" err="1"/>
              <a:t>dataframes</a:t>
            </a:r>
            <a:r>
              <a:rPr lang="en-AU" sz="2200" dirty="0"/>
              <a:t> by merging tables.</a:t>
            </a:r>
          </a:p>
          <a:p>
            <a:pPr lvl="1"/>
            <a:r>
              <a:rPr lang="en-AU" sz="2200" dirty="0"/>
              <a:t>Create new columns to transform the data into readable information.</a:t>
            </a:r>
          </a:p>
          <a:p>
            <a:pPr lvl="1"/>
            <a:r>
              <a:rPr lang="en-AU" sz="2200" dirty="0"/>
              <a:t>Slice the original database to keep only the important columns for this project. (data size restrictions, 1.2M records!!!).</a:t>
            </a:r>
          </a:p>
          <a:p>
            <a:pPr lvl="1"/>
            <a:r>
              <a:rPr lang="en-AU" sz="2200" dirty="0"/>
              <a:t>Store data into SQL</a:t>
            </a:r>
          </a:p>
        </p:txBody>
      </p:sp>
    </p:spTree>
    <p:extLst>
      <p:ext uri="{BB962C8B-B14F-4D97-AF65-F5344CB8AC3E}">
        <p14:creationId xmlns:p14="http://schemas.microsoft.com/office/powerpoint/2010/main" val="7356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81D6-7E26-A7AE-1CDB-7BAF9D6D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Front-end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E3FB-970B-337F-836A-89479304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 dirty="0"/>
              <a:t>Create a Flask app</a:t>
            </a:r>
          </a:p>
          <a:p>
            <a:r>
              <a:rPr lang="en-AU" sz="2200" dirty="0"/>
              <a:t>Create a HTML/CSS</a:t>
            </a:r>
          </a:p>
          <a:p>
            <a:r>
              <a:rPr lang="en-AU" sz="2200" dirty="0"/>
              <a:t>Use </a:t>
            </a:r>
            <a:r>
              <a:rPr lang="en-AU" sz="2200" dirty="0" err="1"/>
              <a:t>Plotly</a:t>
            </a:r>
            <a:r>
              <a:rPr lang="en-AU" sz="2200" dirty="0"/>
              <a:t> to create dashboards with charts inside the app.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1926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EBD0-BB65-F34B-1B91-D5EEDE8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CFBC-3CBA-5197-C583-B1101EF7E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/>
              <a:t>Go to app</a:t>
            </a:r>
          </a:p>
        </p:txBody>
      </p:sp>
    </p:spTree>
    <p:extLst>
      <p:ext uri="{BB962C8B-B14F-4D97-AF65-F5344CB8AC3E}">
        <p14:creationId xmlns:p14="http://schemas.microsoft.com/office/powerpoint/2010/main" val="50221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C88AD-3D65-DB3E-8C69-5B8BCD20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AU" sz="5400"/>
              <a:t>Further 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EF37A84-ECE6-0A8C-C53B-233905848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013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44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Mortality causes in Mexico</vt:lpstr>
      <vt:lpstr>Project overview</vt:lpstr>
      <vt:lpstr>Data</vt:lpstr>
      <vt:lpstr>Front-end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causes in Mexico</dc:title>
  <dc:creator>Vanessa Guzman</dc:creator>
  <cp:lastModifiedBy>Vanessa Guzman</cp:lastModifiedBy>
  <cp:revision>2</cp:revision>
  <dcterms:created xsi:type="dcterms:W3CDTF">2022-07-24T11:23:27Z</dcterms:created>
  <dcterms:modified xsi:type="dcterms:W3CDTF">2022-07-25T09:40:14Z</dcterms:modified>
</cp:coreProperties>
</file>