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Open Sans" panose="020B0604020202020204" charset="0"/>
      <p:regular r:id="rId11"/>
    </p:embeddedFont>
    <p:embeddedFont>
      <p:font typeface="Merriweather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66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46304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8656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19949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7133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96399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07492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5401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3202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11149440" y="0"/>
            <a:ext cx="7138560" cy="10287000"/>
          </a:xfrm>
          <a:custGeom>
            <a:avLst/>
            <a:gdLst/>
            <a:ahLst/>
            <a:cxnLst/>
            <a:rect l="l" t="t" r="r" b="b"/>
            <a:pathLst>
              <a:path w="7138560" h="10287000">
                <a:moveTo>
                  <a:pt x="0" y="0"/>
                </a:moveTo>
                <a:lnTo>
                  <a:pt x="7138560" y="0"/>
                </a:lnTo>
                <a:lnTo>
                  <a:pt x="71385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045" b="-204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92238" y="1765101"/>
            <a:ext cx="9881952" cy="2257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7187" b="1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Sistema E-commerce  Casa das Tintas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844622"/>
            <a:ext cx="9445526" cy="1900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Apresentação da documentação do sistema e-commerce da Casa das Tintas. Este guia visa apresentar a arquitetura, funcionalidades e processos do sistema, fornecendo um entendimento completo da plataforma.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2238" y="7944445"/>
            <a:ext cx="9445526" cy="418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Desenvolvido</a:t>
            </a:r>
            <a:r>
              <a:rPr lang="en-US" sz="218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8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-US" sz="218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José Victor, </a:t>
            </a:r>
            <a:r>
              <a:rPr lang="en-US" sz="218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Quely</a:t>
            </a:r>
            <a:r>
              <a:rPr lang="en-US" sz="218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Santos e Vanessa </a:t>
            </a:r>
            <a:r>
              <a:rPr lang="en-US" sz="2187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Severgnini</a:t>
            </a:r>
            <a:r>
              <a:rPr lang="en-US" sz="2187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218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992238" y="3146375"/>
            <a:ext cx="13375779" cy="914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Visão Geral da Arquitetura do Sistema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2238" y="4760119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403C4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Front-end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238" y="5410349"/>
            <a:ext cx="4972645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interface do usuário (UI) do site, incluindo a loja online, carrinho de compras, área de cliente e checkout.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66160" y="4760119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403C4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Back-end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66160" y="5410349"/>
            <a:ext cx="4972645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lógica do sistema, gerenciando o processamento de pedidos, estoque, pagamentos e integrações.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40084" y="4760119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403C4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Banco de Dados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40084" y="5410349"/>
            <a:ext cx="4972645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Armazena todas as informações do sistema, incluindo produtos, clientes, pedidos e configurações.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992238" y="1757511"/>
            <a:ext cx="10959704" cy="914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Módulos Principais do Sistema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87475" y="3092500"/>
            <a:ext cx="8019604" cy="2569517"/>
            <a:chOff x="0" y="0"/>
            <a:chExt cx="10692805" cy="3426023"/>
          </a:xfrm>
        </p:grpSpPr>
        <p:sp>
          <p:nvSpPr>
            <p:cNvPr id="7" name="Freeform 7"/>
            <p:cNvSpPr/>
            <p:nvPr/>
          </p:nvSpPr>
          <p:spPr>
            <a:xfrm>
              <a:off x="6350" y="6350"/>
              <a:ext cx="10680065" cy="3413252"/>
            </a:xfrm>
            <a:custGeom>
              <a:avLst/>
              <a:gdLst/>
              <a:ahLst/>
              <a:cxnLst/>
              <a:rect l="l" t="t" r="r" b="b"/>
              <a:pathLst>
                <a:path w="10680065" h="3413252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10520934" y="0"/>
                  </a:lnTo>
                  <a:cubicBezTo>
                    <a:pt x="10608818" y="0"/>
                    <a:pt x="10680065" y="71120"/>
                    <a:pt x="10680065" y="158750"/>
                  </a:cubicBezTo>
                  <a:lnTo>
                    <a:pt x="10680065" y="3254502"/>
                  </a:lnTo>
                  <a:cubicBezTo>
                    <a:pt x="10680065" y="3342259"/>
                    <a:pt x="10608818" y="3413252"/>
                    <a:pt x="10520934" y="3413252"/>
                  </a:cubicBezTo>
                  <a:lnTo>
                    <a:pt x="159131" y="3413252"/>
                  </a:lnTo>
                  <a:cubicBezTo>
                    <a:pt x="71247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0692765" cy="3425952"/>
            </a:xfrm>
            <a:custGeom>
              <a:avLst/>
              <a:gdLst/>
              <a:ahLst/>
              <a:cxnLst/>
              <a:rect l="l" t="t" r="r" b="b"/>
              <a:pathLst>
                <a:path w="10692765" h="3425952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10527284" y="0"/>
                  </a:lnTo>
                  <a:lnTo>
                    <a:pt x="10527284" y="6350"/>
                  </a:lnTo>
                  <a:lnTo>
                    <a:pt x="10527284" y="0"/>
                  </a:lnTo>
                  <a:cubicBezTo>
                    <a:pt x="10618724" y="0"/>
                    <a:pt x="10692765" y="73914"/>
                    <a:pt x="10692765" y="165100"/>
                  </a:cubicBezTo>
                  <a:lnTo>
                    <a:pt x="10686415" y="165100"/>
                  </a:lnTo>
                  <a:lnTo>
                    <a:pt x="10692765" y="165100"/>
                  </a:lnTo>
                  <a:lnTo>
                    <a:pt x="10692765" y="3260852"/>
                  </a:lnTo>
                  <a:lnTo>
                    <a:pt x="10686415" y="3260852"/>
                  </a:lnTo>
                  <a:lnTo>
                    <a:pt x="10692765" y="3260852"/>
                  </a:lnTo>
                  <a:cubicBezTo>
                    <a:pt x="10692765" y="3352038"/>
                    <a:pt x="10618597" y="3425952"/>
                    <a:pt x="10527284" y="3425952"/>
                  </a:cubicBezTo>
                  <a:lnTo>
                    <a:pt x="10527284" y="3419602"/>
                  </a:lnTo>
                  <a:lnTo>
                    <a:pt x="10527284" y="3425952"/>
                  </a:lnTo>
                  <a:lnTo>
                    <a:pt x="165481" y="3425952"/>
                  </a:lnTo>
                  <a:lnTo>
                    <a:pt x="165481" y="3419602"/>
                  </a:lnTo>
                  <a:lnTo>
                    <a:pt x="165481" y="3425952"/>
                  </a:lnTo>
                  <a:cubicBezTo>
                    <a:pt x="74041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153" y="3413252"/>
                    <a:pt x="165481" y="3413252"/>
                  </a:cubicBezTo>
                  <a:lnTo>
                    <a:pt x="10527284" y="3413252"/>
                  </a:lnTo>
                  <a:cubicBezTo>
                    <a:pt x="10611739" y="3413252"/>
                    <a:pt x="10680065" y="3344926"/>
                    <a:pt x="10680065" y="3260852"/>
                  </a:cubicBezTo>
                  <a:lnTo>
                    <a:pt x="10680065" y="165100"/>
                  </a:lnTo>
                  <a:cubicBezTo>
                    <a:pt x="10680065" y="80899"/>
                    <a:pt x="10611612" y="12700"/>
                    <a:pt x="10527284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285280" y="3380780"/>
            <a:ext cx="3772495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Catálogo de Produtos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5280" y="3917602"/>
            <a:ext cx="7423994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Gerencia a lista de produtos disponíveis para venda, incluindo informações como nome, descrição, preço, cores e acabamentos.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281071" y="3092500"/>
            <a:ext cx="8019604" cy="2569517"/>
            <a:chOff x="0" y="0"/>
            <a:chExt cx="10692805" cy="3426023"/>
          </a:xfrm>
        </p:grpSpPr>
        <p:sp>
          <p:nvSpPr>
            <p:cNvPr id="12" name="Freeform 12"/>
            <p:cNvSpPr/>
            <p:nvPr/>
          </p:nvSpPr>
          <p:spPr>
            <a:xfrm>
              <a:off x="6350" y="6350"/>
              <a:ext cx="10680065" cy="3413252"/>
            </a:xfrm>
            <a:custGeom>
              <a:avLst/>
              <a:gdLst/>
              <a:ahLst/>
              <a:cxnLst/>
              <a:rect l="l" t="t" r="r" b="b"/>
              <a:pathLst>
                <a:path w="10680065" h="3413252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10520934" y="0"/>
                  </a:lnTo>
                  <a:cubicBezTo>
                    <a:pt x="10608818" y="0"/>
                    <a:pt x="10680065" y="71120"/>
                    <a:pt x="10680065" y="158750"/>
                  </a:cubicBezTo>
                  <a:lnTo>
                    <a:pt x="10680065" y="3254502"/>
                  </a:lnTo>
                  <a:cubicBezTo>
                    <a:pt x="10680065" y="3342259"/>
                    <a:pt x="10608818" y="3413252"/>
                    <a:pt x="10520934" y="3413252"/>
                  </a:cubicBezTo>
                  <a:lnTo>
                    <a:pt x="159131" y="3413252"/>
                  </a:lnTo>
                  <a:cubicBezTo>
                    <a:pt x="71247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10692765" cy="3425952"/>
            </a:xfrm>
            <a:custGeom>
              <a:avLst/>
              <a:gdLst/>
              <a:ahLst/>
              <a:cxnLst/>
              <a:rect l="l" t="t" r="r" b="b"/>
              <a:pathLst>
                <a:path w="10692765" h="3425952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10527284" y="0"/>
                  </a:lnTo>
                  <a:lnTo>
                    <a:pt x="10527284" y="6350"/>
                  </a:lnTo>
                  <a:lnTo>
                    <a:pt x="10527284" y="0"/>
                  </a:lnTo>
                  <a:cubicBezTo>
                    <a:pt x="10618724" y="0"/>
                    <a:pt x="10692765" y="73914"/>
                    <a:pt x="10692765" y="165100"/>
                  </a:cubicBezTo>
                  <a:lnTo>
                    <a:pt x="10686415" y="165100"/>
                  </a:lnTo>
                  <a:lnTo>
                    <a:pt x="10692765" y="165100"/>
                  </a:lnTo>
                  <a:lnTo>
                    <a:pt x="10692765" y="3260852"/>
                  </a:lnTo>
                  <a:lnTo>
                    <a:pt x="10686415" y="3260852"/>
                  </a:lnTo>
                  <a:lnTo>
                    <a:pt x="10692765" y="3260852"/>
                  </a:lnTo>
                  <a:cubicBezTo>
                    <a:pt x="10692765" y="3352038"/>
                    <a:pt x="10618597" y="3425952"/>
                    <a:pt x="10527284" y="3425952"/>
                  </a:cubicBezTo>
                  <a:lnTo>
                    <a:pt x="10527284" y="3419602"/>
                  </a:lnTo>
                  <a:lnTo>
                    <a:pt x="10527284" y="3425952"/>
                  </a:lnTo>
                  <a:lnTo>
                    <a:pt x="165481" y="3425952"/>
                  </a:lnTo>
                  <a:lnTo>
                    <a:pt x="165481" y="3419602"/>
                  </a:lnTo>
                  <a:lnTo>
                    <a:pt x="165481" y="3425952"/>
                  </a:lnTo>
                  <a:cubicBezTo>
                    <a:pt x="74041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153" y="3413252"/>
                    <a:pt x="165481" y="3413252"/>
                  </a:cubicBezTo>
                  <a:lnTo>
                    <a:pt x="10527284" y="3413252"/>
                  </a:lnTo>
                  <a:cubicBezTo>
                    <a:pt x="10611739" y="3413252"/>
                    <a:pt x="10680065" y="3344926"/>
                    <a:pt x="10680065" y="3260852"/>
                  </a:cubicBezTo>
                  <a:lnTo>
                    <a:pt x="10680065" y="165100"/>
                  </a:lnTo>
                  <a:cubicBezTo>
                    <a:pt x="10680065" y="80899"/>
                    <a:pt x="10611612" y="12700"/>
                    <a:pt x="10527284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578876" y="3380780"/>
            <a:ext cx="4717108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Gerenciamento de Pedidos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578876" y="3917602"/>
            <a:ext cx="7423994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Processa pedidos, rastreia seu status, gerencia estoque, atualiza o histórico de pedidos e emite notas fiscais.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87475" y="5936010"/>
            <a:ext cx="8019604" cy="2569518"/>
            <a:chOff x="0" y="0"/>
            <a:chExt cx="10692805" cy="3426023"/>
          </a:xfrm>
        </p:grpSpPr>
        <p:sp>
          <p:nvSpPr>
            <p:cNvPr id="17" name="Freeform 17"/>
            <p:cNvSpPr/>
            <p:nvPr/>
          </p:nvSpPr>
          <p:spPr>
            <a:xfrm>
              <a:off x="6350" y="6350"/>
              <a:ext cx="10680065" cy="3413252"/>
            </a:xfrm>
            <a:custGeom>
              <a:avLst/>
              <a:gdLst/>
              <a:ahLst/>
              <a:cxnLst/>
              <a:rect l="l" t="t" r="r" b="b"/>
              <a:pathLst>
                <a:path w="10680065" h="3413252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10520934" y="0"/>
                  </a:lnTo>
                  <a:cubicBezTo>
                    <a:pt x="10608818" y="0"/>
                    <a:pt x="10680065" y="71120"/>
                    <a:pt x="10680065" y="158750"/>
                  </a:cubicBezTo>
                  <a:lnTo>
                    <a:pt x="10680065" y="3254502"/>
                  </a:lnTo>
                  <a:cubicBezTo>
                    <a:pt x="10680065" y="3342259"/>
                    <a:pt x="10608818" y="3413252"/>
                    <a:pt x="10520934" y="3413252"/>
                  </a:cubicBezTo>
                  <a:lnTo>
                    <a:pt x="159131" y="3413252"/>
                  </a:lnTo>
                  <a:cubicBezTo>
                    <a:pt x="71247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10692765" cy="3425952"/>
            </a:xfrm>
            <a:custGeom>
              <a:avLst/>
              <a:gdLst/>
              <a:ahLst/>
              <a:cxnLst/>
              <a:rect l="l" t="t" r="r" b="b"/>
              <a:pathLst>
                <a:path w="10692765" h="3425952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10527284" y="0"/>
                  </a:lnTo>
                  <a:lnTo>
                    <a:pt x="10527284" y="6350"/>
                  </a:lnTo>
                  <a:lnTo>
                    <a:pt x="10527284" y="0"/>
                  </a:lnTo>
                  <a:cubicBezTo>
                    <a:pt x="10618724" y="0"/>
                    <a:pt x="10692765" y="73914"/>
                    <a:pt x="10692765" y="165100"/>
                  </a:cubicBezTo>
                  <a:lnTo>
                    <a:pt x="10686415" y="165100"/>
                  </a:lnTo>
                  <a:lnTo>
                    <a:pt x="10692765" y="165100"/>
                  </a:lnTo>
                  <a:lnTo>
                    <a:pt x="10692765" y="3260852"/>
                  </a:lnTo>
                  <a:lnTo>
                    <a:pt x="10686415" y="3260852"/>
                  </a:lnTo>
                  <a:lnTo>
                    <a:pt x="10692765" y="3260852"/>
                  </a:lnTo>
                  <a:cubicBezTo>
                    <a:pt x="10692765" y="3352038"/>
                    <a:pt x="10618597" y="3425952"/>
                    <a:pt x="10527284" y="3425952"/>
                  </a:cubicBezTo>
                  <a:lnTo>
                    <a:pt x="10527284" y="3419602"/>
                  </a:lnTo>
                  <a:lnTo>
                    <a:pt x="10527284" y="3425952"/>
                  </a:lnTo>
                  <a:lnTo>
                    <a:pt x="165481" y="3425952"/>
                  </a:lnTo>
                  <a:lnTo>
                    <a:pt x="165481" y="3419602"/>
                  </a:lnTo>
                  <a:lnTo>
                    <a:pt x="165481" y="3425952"/>
                  </a:lnTo>
                  <a:cubicBezTo>
                    <a:pt x="74041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153" y="3413252"/>
                    <a:pt x="165481" y="3413252"/>
                  </a:cubicBezTo>
                  <a:lnTo>
                    <a:pt x="10527284" y="3413252"/>
                  </a:lnTo>
                  <a:cubicBezTo>
                    <a:pt x="10611739" y="3413252"/>
                    <a:pt x="10680065" y="3344926"/>
                    <a:pt x="10680065" y="3260852"/>
                  </a:cubicBezTo>
                  <a:lnTo>
                    <a:pt x="10680065" y="165100"/>
                  </a:lnTo>
                  <a:cubicBezTo>
                    <a:pt x="10680065" y="80899"/>
                    <a:pt x="10611612" y="12700"/>
                    <a:pt x="10527284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1285280" y="6224290"/>
            <a:ext cx="4750742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Gerenciamento de Clientes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85280" y="6761112"/>
            <a:ext cx="7423994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Cria e gerencia perfis de clientes, armazena informações de contato e histórico de compras, e permite a personalização da experiência do cliente.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9281071" y="5936010"/>
            <a:ext cx="8019604" cy="2569518"/>
            <a:chOff x="0" y="0"/>
            <a:chExt cx="10692805" cy="3426023"/>
          </a:xfrm>
        </p:grpSpPr>
        <p:sp>
          <p:nvSpPr>
            <p:cNvPr id="22" name="Freeform 22"/>
            <p:cNvSpPr/>
            <p:nvPr/>
          </p:nvSpPr>
          <p:spPr>
            <a:xfrm>
              <a:off x="6350" y="6350"/>
              <a:ext cx="10680065" cy="3413252"/>
            </a:xfrm>
            <a:custGeom>
              <a:avLst/>
              <a:gdLst/>
              <a:ahLst/>
              <a:cxnLst/>
              <a:rect l="l" t="t" r="r" b="b"/>
              <a:pathLst>
                <a:path w="10680065" h="3413252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10520934" y="0"/>
                  </a:lnTo>
                  <a:cubicBezTo>
                    <a:pt x="10608818" y="0"/>
                    <a:pt x="10680065" y="71120"/>
                    <a:pt x="10680065" y="158750"/>
                  </a:cubicBezTo>
                  <a:lnTo>
                    <a:pt x="10680065" y="3254502"/>
                  </a:lnTo>
                  <a:cubicBezTo>
                    <a:pt x="10680065" y="3342259"/>
                    <a:pt x="10608818" y="3413252"/>
                    <a:pt x="10520934" y="3413252"/>
                  </a:cubicBezTo>
                  <a:lnTo>
                    <a:pt x="159131" y="3413252"/>
                  </a:lnTo>
                  <a:cubicBezTo>
                    <a:pt x="71247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0"/>
              <a:ext cx="10692765" cy="3425952"/>
            </a:xfrm>
            <a:custGeom>
              <a:avLst/>
              <a:gdLst/>
              <a:ahLst/>
              <a:cxnLst/>
              <a:rect l="l" t="t" r="r" b="b"/>
              <a:pathLst>
                <a:path w="10692765" h="3425952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10527284" y="0"/>
                  </a:lnTo>
                  <a:lnTo>
                    <a:pt x="10527284" y="6350"/>
                  </a:lnTo>
                  <a:lnTo>
                    <a:pt x="10527284" y="0"/>
                  </a:lnTo>
                  <a:cubicBezTo>
                    <a:pt x="10618724" y="0"/>
                    <a:pt x="10692765" y="73914"/>
                    <a:pt x="10692765" y="165100"/>
                  </a:cubicBezTo>
                  <a:lnTo>
                    <a:pt x="10686415" y="165100"/>
                  </a:lnTo>
                  <a:lnTo>
                    <a:pt x="10692765" y="165100"/>
                  </a:lnTo>
                  <a:lnTo>
                    <a:pt x="10692765" y="3260852"/>
                  </a:lnTo>
                  <a:lnTo>
                    <a:pt x="10686415" y="3260852"/>
                  </a:lnTo>
                  <a:lnTo>
                    <a:pt x="10692765" y="3260852"/>
                  </a:lnTo>
                  <a:cubicBezTo>
                    <a:pt x="10692765" y="3352038"/>
                    <a:pt x="10618597" y="3425952"/>
                    <a:pt x="10527284" y="3425952"/>
                  </a:cubicBezTo>
                  <a:lnTo>
                    <a:pt x="10527284" y="3419602"/>
                  </a:lnTo>
                  <a:lnTo>
                    <a:pt x="10527284" y="3425952"/>
                  </a:lnTo>
                  <a:lnTo>
                    <a:pt x="165481" y="3425952"/>
                  </a:lnTo>
                  <a:lnTo>
                    <a:pt x="165481" y="3419602"/>
                  </a:lnTo>
                  <a:lnTo>
                    <a:pt x="165481" y="3425952"/>
                  </a:lnTo>
                  <a:cubicBezTo>
                    <a:pt x="74041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153" y="3413252"/>
                    <a:pt x="165481" y="3413252"/>
                  </a:cubicBezTo>
                  <a:lnTo>
                    <a:pt x="10527284" y="3413252"/>
                  </a:lnTo>
                  <a:cubicBezTo>
                    <a:pt x="10611739" y="3413252"/>
                    <a:pt x="10680065" y="3344926"/>
                    <a:pt x="10680065" y="3260852"/>
                  </a:cubicBezTo>
                  <a:lnTo>
                    <a:pt x="10680065" y="165100"/>
                  </a:lnTo>
                  <a:cubicBezTo>
                    <a:pt x="10680065" y="80899"/>
                    <a:pt x="10611612" y="12700"/>
                    <a:pt x="10527284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9578876" y="6224290"/>
            <a:ext cx="4737348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Gerenciamento de Estoque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578876" y="6761112"/>
            <a:ext cx="7423994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Monitora níveis de estoque, controla entradas e saídas, e envia alertas sobre produtos com estoque baixo.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711250" y="530275"/>
            <a:ext cx="9338668" cy="126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4000" b="1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Fluxos de Negócio e Funcionalidades</a:t>
            </a:r>
          </a:p>
        </p:txBody>
      </p:sp>
      <p:sp>
        <p:nvSpPr>
          <p:cNvPr id="6" name="Freeform 6" descr="preencoded.png"/>
          <p:cNvSpPr/>
          <p:nvPr/>
        </p:nvSpPr>
        <p:spPr>
          <a:xfrm>
            <a:off x="711250" y="1600349"/>
            <a:ext cx="1016199" cy="1625947"/>
          </a:xfrm>
          <a:custGeom>
            <a:avLst/>
            <a:gdLst/>
            <a:ahLst/>
            <a:cxnLst/>
            <a:rect l="l" t="t" r="r" b="b"/>
            <a:pathLst>
              <a:path w="1016199" h="1625947">
                <a:moveTo>
                  <a:pt x="0" y="0"/>
                </a:moveTo>
                <a:lnTo>
                  <a:pt x="1016199" y="0"/>
                </a:lnTo>
                <a:lnTo>
                  <a:pt x="1016199" y="1625947"/>
                </a:lnTo>
                <a:lnTo>
                  <a:pt x="0" y="16259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" r="-5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32247" y="1784449"/>
            <a:ext cx="2705398" cy="33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Navegação do Cliente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32247" y="2438411"/>
            <a:ext cx="15544502" cy="38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cliente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navega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pela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loja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online e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explora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catálogo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produtos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9" name="Freeform 9" descr="preencoded.png"/>
          <p:cNvSpPr/>
          <p:nvPr/>
        </p:nvSpPr>
        <p:spPr>
          <a:xfrm>
            <a:off x="711250" y="3226296"/>
            <a:ext cx="1016199" cy="1625948"/>
          </a:xfrm>
          <a:custGeom>
            <a:avLst/>
            <a:gdLst/>
            <a:ahLst/>
            <a:cxnLst/>
            <a:rect l="l" t="t" r="r" b="b"/>
            <a:pathLst>
              <a:path w="1016199" h="1625948">
                <a:moveTo>
                  <a:pt x="0" y="0"/>
                </a:moveTo>
                <a:lnTo>
                  <a:pt x="1016199" y="0"/>
                </a:lnTo>
                <a:lnTo>
                  <a:pt x="1016199" y="1625948"/>
                </a:lnTo>
                <a:lnTo>
                  <a:pt x="0" y="16259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9" r="-59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032247" y="3410396"/>
            <a:ext cx="2540645" cy="33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Adição ao Carrinho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32247" y="3811638"/>
            <a:ext cx="15544502" cy="38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cliente seleciona produtos e adiciona-os ao carrinho de compras.</a:t>
            </a:r>
          </a:p>
        </p:txBody>
      </p:sp>
      <p:sp>
        <p:nvSpPr>
          <p:cNvPr id="12" name="Freeform 12" descr="preencoded.png"/>
          <p:cNvSpPr/>
          <p:nvPr/>
        </p:nvSpPr>
        <p:spPr>
          <a:xfrm>
            <a:off x="711250" y="4852244"/>
            <a:ext cx="1016199" cy="1625948"/>
          </a:xfrm>
          <a:custGeom>
            <a:avLst/>
            <a:gdLst/>
            <a:ahLst/>
            <a:cxnLst/>
            <a:rect l="l" t="t" r="r" b="b"/>
            <a:pathLst>
              <a:path w="1016199" h="1625948">
                <a:moveTo>
                  <a:pt x="0" y="0"/>
                </a:moveTo>
                <a:lnTo>
                  <a:pt x="1016199" y="0"/>
                </a:lnTo>
                <a:lnTo>
                  <a:pt x="1016199" y="1625947"/>
                </a:lnTo>
                <a:lnTo>
                  <a:pt x="0" y="16259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9" r="-59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032247" y="5036344"/>
            <a:ext cx="2540645" cy="33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Checkout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32247" y="5437585"/>
            <a:ext cx="15544502" cy="38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cliente fornece informações de entrega, pagamento e finaliza a compra.</a:t>
            </a:r>
          </a:p>
        </p:txBody>
      </p:sp>
      <p:sp>
        <p:nvSpPr>
          <p:cNvPr id="15" name="Freeform 15" descr="preencoded.png"/>
          <p:cNvSpPr/>
          <p:nvPr/>
        </p:nvSpPr>
        <p:spPr>
          <a:xfrm>
            <a:off x="711250" y="6478191"/>
            <a:ext cx="1016199" cy="1625947"/>
          </a:xfrm>
          <a:custGeom>
            <a:avLst/>
            <a:gdLst/>
            <a:ahLst/>
            <a:cxnLst/>
            <a:rect l="l" t="t" r="r" b="b"/>
            <a:pathLst>
              <a:path w="1016199" h="1625947">
                <a:moveTo>
                  <a:pt x="0" y="0"/>
                </a:moveTo>
                <a:lnTo>
                  <a:pt x="1016199" y="0"/>
                </a:lnTo>
                <a:lnTo>
                  <a:pt x="1016199" y="1625948"/>
                </a:lnTo>
                <a:lnTo>
                  <a:pt x="0" y="16259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9" r="-59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032247" y="6662291"/>
            <a:ext cx="3271094" cy="33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Processamento do Pedido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04369" y="7316254"/>
            <a:ext cx="15544502" cy="38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sistema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processa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pedido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verifica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estoque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gera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nota fiscal e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envia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confirmação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ao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cliente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8" name="Freeform 18" descr="preencoded.png"/>
          <p:cNvSpPr/>
          <p:nvPr/>
        </p:nvSpPr>
        <p:spPr>
          <a:xfrm>
            <a:off x="711250" y="8104137"/>
            <a:ext cx="1016199" cy="1625948"/>
          </a:xfrm>
          <a:custGeom>
            <a:avLst/>
            <a:gdLst/>
            <a:ahLst/>
            <a:cxnLst/>
            <a:rect l="l" t="t" r="r" b="b"/>
            <a:pathLst>
              <a:path w="1016199" h="1625948">
                <a:moveTo>
                  <a:pt x="0" y="0"/>
                </a:moveTo>
                <a:lnTo>
                  <a:pt x="1016199" y="0"/>
                </a:lnTo>
                <a:lnTo>
                  <a:pt x="1016199" y="1625948"/>
                </a:lnTo>
                <a:lnTo>
                  <a:pt x="0" y="16259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9" r="-59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032247" y="8288239"/>
            <a:ext cx="3110359" cy="33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Rastreamento do Pedido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032247" y="8917111"/>
            <a:ext cx="15544502" cy="38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cliente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pode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acompanhar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 status do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pedido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receber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atualizações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sobre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56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entrega</a:t>
            </a:r>
            <a:r>
              <a:rPr lang="en-US" sz="156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992238" y="1349574"/>
            <a:ext cx="12287845" cy="914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Integração com Sistemas Externos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87475" y="3003500"/>
            <a:ext cx="647402" cy="647402"/>
            <a:chOff x="0" y="0"/>
            <a:chExt cx="863203" cy="863203"/>
          </a:xfrm>
        </p:grpSpPr>
        <p:sp>
          <p:nvSpPr>
            <p:cNvPr id="7" name="Freeform 7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213694" y="3181201"/>
            <a:ext cx="194816" cy="358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13632" y="2998737"/>
            <a:ext cx="4324052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Plataforma de Pagamento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13632" y="3978474"/>
            <a:ext cx="4324052" cy="1900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Integração com gateways de pagamento para processar transações online de forma segura e eficiente.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516440" y="3003500"/>
            <a:ext cx="647403" cy="647402"/>
            <a:chOff x="0" y="0"/>
            <a:chExt cx="863203" cy="863203"/>
          </a:xfrm>
        </p:grpSpPr>
        <p:sp>
          <p:nvSpPr>
            <p:cNvPr id="13" name="Freeform 13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6711404" y="3181201"/>
            <a:ext cx="257324" cy="358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42598" y="2998737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Plataforma de Frete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442598" y="3535561"/>
            <a:ext cx="4324052" cy="1900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Integração com empresas de logística para calcular custos de frete, agendar entregas e fornecer rastreamento.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2045404" y="3003500"/>
            <a:ext cx="647402" cy="647402"/>
            <a:chOff x="0" y="0"/>
            <a:chExt cx="863203" cy="863203"/>
          </a:xfrm>
        </p:grpSpPr>
        <p:sp>
          <p:nvSpPr>
            <p:cNvPr id="19" name="Freeform 19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2248704" y="3181201"/>
            <a:ext cx="240804" cy="358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971561" y="2998737"/>
            <a:ext cx="4324052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Sistema de Gestão de Estoque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971561" y="3978474"/>
            <a:ext cx="4324052" cy="2807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Integração com um sistema externo para sincronizar níveis de estoque, evitar vendas de produtos indisponíveis e otimizar o gerenciamento de estoque.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987475" y="7383661"/>
            <a:ext cx="647402" cy="647402"/>
            <a:chOff x="0" y="0"/>
            <a:chExt cx="863203" cy="863203"/>
          </a:xfrm>
        </p:grpSpPr>
        <p:sp>
          <p:nvSpPr>
            <p:cNvPr id="25" name="Freeform 25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1170534" y="7561361"/>
            <a:ext cx="281136" cy="358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913632" y="7378899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Sistema de CRM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913632" y="7915721"/>
            <a:ext cx="15382131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Integração com um sistema de CRM para gerenciar interações com clientes, melhorar o relacionamento com o cliente e personalizar a experiência de compra.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992238" y="2323207"/>
            <a:ext cx="14450169" cy="914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Requisitos de Segurança e Conformidade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87475" y="3658195"/>
            <a:ext cx="16313051" cy="4281785"/>
            <a:chOff x="0" y="0"/>
            <a:chExt cx="21750735" cy="570904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750782" cy="5709031"/>
            </a:xfrm>
            <a:custGeom>
              <a:avLst/>
              <a:gdLst/>
              <a:ahLst/>
              <a:cxnLst/>
              <a:rect l="l" t="t" r="r" b="b"/>
              <a:pathLst>
                <a:path w="21750782" h="5709031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21585428" y="0"/>
                  </a:lnTo>
                  <a:lnTo>
                    <a:pt x="21585428" y="6350"/>
                  </a:lnTo>
                  <a:lnTo>
                    <a:pt x="21585428" y="0"/>
                  </a:lnTo>
                  <a:cubicBezTo>
                    <a:pt x="21676742" y="0"/>
                    <a:pt x="21750782" y="73914"/>
                    <a:pt x="21750782" y="165100"/>
                  </a:cubicBezTo>
                  <a:lnTo>
                    <a:pt x="21744432" y="165100"/>
                  </a:lnTo>
                  <a:lnTo>
                    <a:pt x="21750782" y="165100"/>
                  </a:lnTo>
                  <a:lnTo>
                    <a:pt x="21750782" y="5543931"/>
                  </a:lnTo>
                  <a:lnTo>
                    <a:pt x="21744432" y="5543931"/>
                  </a:lnTo>
                  <a:lnTo>
                    <a:pt x="21750782" y="5543931"/>
                  </a:lnTo>
                  <a:cubicBezTo>
                    <a:pt x="21750782" y="5635117"/>
                    <a:pt x="21676742" y="5709031"/>
                    <a:pt x="21585428" y="5709031"/>
                  </a:cubicBezTo>
                  <a:lnTo>
                    <a:pt x="21585428" y="5702681"/>
                  </a:lnTo>
                  <a:lnTo>
                    <a:pt x="21585428" y="5709031"/>
                  </a:lnTo>
                  <a:lnTo>
                    <a:pt x="165354" y="5709031"/>
                  </a:lnTo>
                  <a:lnTo>
                    <a:pt x="165354" y="5702681"/>
                  </a:lnTo>
                  <a:lnTo>
                    <a:pt x="165354" y="5709031"/>
                  </a:lnTo>
                  <a:cubicBezTo>
                    <a:pt x="74041" y="5709031"/>
                    <a:pt x="0" y="5635117"/>
                    <a:pt x="0" y="5543931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543931"/>
                  </a:lnTo>
                  <a:lnTo>
                    <a:pt x="6350" y="5543931"/>
                  </a:lnTo>
                  <a:lnTo>
                    <a:pt x="12700" y="5543931"/>
                  </a:lnTo>
                  <a:cubicBezTo>
                    <a:pt x="12700" y="5628132"/>
                    <a:pt x="81026" y="5696331"/>
                    <a:pt x="165354" y="5696331"/>
                  </a:cubicBezTo>
                  <a:lnTo>
                    <a:pt x="21585428" y="5696331"/>
                  </a:lnTo>
                  <a:cubicBezTo>
                    <a:pt x="21669756" y="5696331"/>
                    <a:pt x="21738082" y="5628132"/>
                    <a:pt x="21738082" y="5543931"/>
                  </a:cubicBezTo>
                  <a:lnTo>
                    <a:pt x="21738082" y="165100"/>
                  </a:lnTo>
                  <a:cubicBezTo>
                    <a:pt x="21738082" y="80899"/>
                    <a:pt x="21669756" y="12700"/>
                    <a:pt x="21585428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000000">
                <a:alpha val="7843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01762" y="3672482"/>
            <a:ext cx="16284476" cy="1266528"/>
            <a:chOff x="0" y="0"/>
            <a:chExt cx="21712635" cy="1688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712682" cy="1688719"/>
            </a:xfrm>
            <a:custGeom>
              <a:avLst/>
              <a:gdLst/>
              <a:ahLst/>
              <a:cxnLst/>
              <a:rect l="l" t="t" r="r" b="b"/>
              <a:pathLst>
                <a:path w="21712682" h="1688719">
                  <a:moveTo>
                    <a:pt x="0" y="0"/>
                  </a:moveTo>
                  <a:lnTo>
                    <a:pt x="21712682" y="0"/>
                  </a:lnTo>
                  <a:lnTo>
                    <a:pt x="21712682" y="1688719"/>
                  </a:lnTo>
                  <a:lnTo>
                    <a:pt x="0" y="1688719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285280" y="3766394"/>
            <a:ext cx="7570440" cy="53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Segurança de Dados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32280" y="3766394"/>
            <a:ext cx="7570440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Criptografia de dados sensíveis, como informações de pagamento e dados pessoais.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01762" y="4939010"/>
            <a:ext cx="16284476" cy="1720155"/>
            <a:chOff x="0" y="0"/>
            <a:chExt cx="21712635" cy="22935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712682" cy="2293493"/>
            </a:xfrm>
            <a:custGeom>
              <a:avLst/>
              <a:gdLst/>
              <a:ahLst/>
              <a:cxnLst/>
              <a:rect l="l" t="t" r="r" b="b"/>
              <a:pathLst>
                <a:path w="21712682" h="2293493">
                  <a:moveTo>
                    <a:pt x="0" y="0"/>
                  </a:moveTo>
                  <a:lnTo>
                    <a:pt x="21712682" y="0"/>
                  </a:lnTo>
                  <a:lnTo>
                    <a:pt x="21712682" y="2293493"/>
                  </a:lnTo>
                  <a:lnTo>
                    <a:pt x="0" y="2293493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285280" y="5032921"/>
            <a:ext cx="7570440" cy="53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Prevenção de Fraude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32280" y="5032921"/>
            <a:ext cx="7570440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Implementação de medidas para detectar e evitar atividades fraudulentas, como verificação de endereços IP e análise de transações.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01762" y="6659165"/>
            <a:ext cx="16284476" cy="1266528"/>
            <a:chOff x="0" y="0"/>
            <a:chExt cx="21712635" cy="16887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1712682" cy="1688719"/>
            </a:xfrm>
            <a:custGeom>
              <a:avLst/>
              <a:gdLst/>
              <a:ahLst/>
              <a:cxnLst/>
              <a:rect l="l" t="t" r="r" b="b"/>
              <a:pathLst>
                <a:path w="21712682" h="1688719">
                  <a:moveTo>
                    <a:pt x="0" y="0"/>
                  </a:moveTo>
                  <a:lnTo>
                    <a:pt x="21712682" y="0"/>
                  </a:lnTo>
                  <a:lnTo>
                    <a:pt x="21712682" y="1688719"/>
                  </a:lnTo>
                  <a:lnTo>
                    <a:pt x="0" y="1688719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285280" y="6753076"/>
            <a:ext cx="7570440" cy="53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Conformidade com Leis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432280" y="6753076"/>
            <a:ext cx="7570440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Cumprimento de regulamentações de proteção de dados, como LGPD, GDPR e PCI DSS.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992238" y="2749451"/>
            <a:ext cx="12730014" cy="914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Documentação Técnica e de Usuário</a:t>
            </a:r>
          </a:p>
        </p:txBody>
      </p:sp>
      <p:sp>
        <p:nvSpPr>
          <p:cNvPr id="6" name="Freeform 6" descr="preencoded.png"/>
          <p:cNvSpPr/>
          <p:nvPr/>
        </p:nvSpPr>
        <p:spPr>
          <a:xfrm>
            <a:off x="992238" y="4089201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19" y="0"/>
                </a:lnTo>
                <a:lnTo>
                  <a:pt x="708719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92238" y="5071914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Manual do Usuário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2238" y="5608736"/>
            <a:ext cx="5150941" cy="1900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Fornece instruções detalhadas sobre como usar o sistema, incluindo navegação, recursos, gerenciamento de pedidos e suporte ao cliente.</a:t>
            </a:r>
          </a:p>
        </p:txBody>
      </p:sp>
      <p:sp>
        <p:nvSpPr>
          <p:cNvPr id="9" name="Freeform 9" descr="preencoded.png"/>
          <p:cNvSpPr/>
          <p:nvPr/>
        </p:nvSpPr>
        <p:spPr>
          <a:xfrm>
            <a:off x="6568380" y="4089201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568380" y="5071914"/>
            <a:ext cx="4112865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Documentação Técnica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68380" y="5608736"/>
            <a:ext cx="5151090" cy="1900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Descreve a arquitetura do sistema, os fluxos de trabalho, as APIs e outros detalhes técnicos para desenvolvedores e profissionais de TI.</a:t>
            </a:r>
          </a:p>
        </p:txBody>
      </p:sp>
      <p:sp>
        <p:nvSpPr>
          <p:cNvPr id="12" name="Freeform 12" descr="preencoded.png"/>
          <p:cNvSpPr/>
          <p:nvPr/>
        </p:nvSpPr>
        <p:spPr>
          <a:xfrm>
            <a:off x="12144672" y="4089201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1" y="0"/>
                </a:lnTo>
                <a:lnTo>
                  <a:pt x="708721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2144672" y="5071914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Central de Ajuda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144672" y="5608736"/>
            <a:ext cx="5150941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Fornece respostas às perguntas mais frequentes, tutoriais, FAQs e outros recursos de suporte ao cliente.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992238" y="1498401"/>
            <a:ext cx="14267260" cy="914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Próximos Passos e Considerações Finais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98389" y="2838152"/>
            <a:ext cx="38100" cy="5921723"/>
            <a:chOff x="0" y="0"/>
            <a:chExt cx="50800" cy="78956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800" cy="7895590"/>
            </a:xfrm>
            <a:custGeom>
              <a:avLst/>
              <a:gdLst/>
              <a:ahLst/>
              <a:cxnLst/>
              <a:rect l="l" t="t" r="r" b="b"/>
              <a:pathLst>
                <a:path w="50800" h="789559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7870190"/>
                  </a:lnTo>
                  <a:cubicBezTo>
                    <a:pt x="50800" y="7884160"/>
                    <a:pt x="39370" y="7895590"/>
                    <a:pt x="25400" y="7895590"/>
                  </a:cubicBezTo>
                  <a:cubicBezTo>
                    <a:pt x="11430" y="7895590"/>
                    <a:pt x="0" y="7884160"/>
                    <a:pt x="0" y="7870190"/>
                  </a:cubicBezTo>
                  <a:close/>
                </a:path>
              </a:pathLst>
            </a:custGeom>
            <a:solidFill>
              <a:srgbClr val="E5BEB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698277" y="3456980"/>
            <a:ext cx="992237" cy="38100"/>
            <a:chOff x="0" y="0"/>
            <a:chExt cx="1322983" cy="50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22959" cy="50800"/>
            </a:xfrm>
            <a:custGeom>
              <a:avLst/>
              <a:gdLst/>
              <a:ahLst/>
              <a:cxnLst/>
              <a:rect l="l" t="t" r="r" b="b"/>
              <a:pathLst>
                <a:path w="1322959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93738" y="3152329"/>
            <a:ext cx="647402" cy="647402"/>
            <a:chOff x="0" y="0"/>
            <a:chExt cx="863203" cy="863203"/>
          </a:xfrm>
        </p:grpSpPr>
        <p:sp>
          <p:nvSpPr>
            <p:cNvPr id="11" name="Freeform 11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319956" y="3330029"/>
            <a:ext cx="194816" cy="358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976860" y="3112145"/>
            <a:ext cx="4823073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Implementação do Sistema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976860" y="3648968"/>
            <a:ext cx="14318902" cy="53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instalação do sistema, configuração de dados, testes e treinamento da equipe.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698277" y="5374184"/>
            <a:ext cx="992237" cy="38100"/>
            <a:chOff x="0" y="0"/>
            <a:chExt cx="1322983" cy="50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22959" cy="50800"/>
            </a:xfrm>
            <a:custGeom>
              <a:avLst/>
              <a:gdLst/>
              <a:ahLst/>
              <a:cxnLst/>
              <a:rect l="l" t="t" r="r" b="b"/>
              <a:pathLst>
                <a:path w="1322959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093738" y="5069532"/>
            <a:ext cx="647402" cy="647402"/>
            <a:chOff x="0" y="0"/>
            <a:chExt cx="863203" cy="863203"/>
          </a:xfrm>
        </p:grpSpPr>
        <p:sp>
          <p:nvSpPr>
            <p:cNvPr id="19" name="Freeform 19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288703" y="5247234"/>
            <a:ext cx="257324" cy="358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976860" y="5029349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Lançamento do Site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976860" y="5566171"/>
            <a:ext cx="14318902" cy="53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lançamento oficial da loja online, divulgação do site e campanhas de marketing.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698277" y="7291388"/>
            <a:ext cx="992237" cy="38100"/>
            <a:chOff x="0" y="0"/>
            <a:chExt cx="1322983" cy="50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322959" cy="50800"/>
            </a:xfrm>
            <a:custGeom>
              <a:avLst/>
              <a:gdLst/>
              <a:ahLst/>
              <a:cxnLst/>
              <a:rect l="l" t="t" r="r" b="b"/>
              <a:pathLst>
                <a:path w="1322959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093738" y="6986736"/>
            <a:ext cx="647402" cy="647403"/>
            <a:chOff x="0" y="0"/>
            <a:chExt cx="863203" cy="863203"/>
          </a:xfrm>
        </p:grpSpPr>
        <p:sp>
          <p:nvSpPr>
            <p:cNvPr id="27" name="Freeform 27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1297038" y="7164437"/>
            <a:ext cx="240804" cy="358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976860" y="6946552"/>
            <a:ext cx="4519166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Monitoramento e Análise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976860" y="7483376"/>
            <a:ext cx="14318902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Monitoramento do desempenho do sistema, análise de dados, otimização de processos e aprimoramento contínuo.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Personalizar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Open Sans</vt:lpstr>
      <vt:lpstr>Arial</vt:lpstr>
      <vt:lpstr>Merriweather Bold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Sistema-E-commerce-Casa-das-Tintas (2).pptx</dc:title>
  <cp:lastModifiedBy>Conta da Microsoft</cp:lastModifiedBy>
  <cp:revision>3</cp:revision>
  <dcterms:created xsi:type="dcterms:W3CDTF">2006-08-16T00:00:00Z</dcterms:created>
  <dcterms:modified xsi:type="dcterms:W3CDTF">2024-09-25T14:48:44Z</dcterms:modified>
  <dc:identifier>DAGRxrl2JbA</dc:identifier>
</cp:coreProperties>
</file>